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7280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CC0CE-DF00-52E5-F34E-33BAE5735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6D5ABE-364C-1426-5A7C-E4209BB353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BD0EE3-2A87-10F9-254C-ED55B3355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7DB265-2559-D688-5741-8AA44F5FF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C2C6-B669-42C6-ACBF-308FFBC4AF2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E61BF2-4EAD-7479-5B38-DA801CFA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787E6F-A0EF-B61E-C541-1EE5DE881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2039-6983-4DEF-A3F4-4E7F1C2363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28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2686-CD40-B20C-32A3-EC03458D7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04563B-CB21-0BE2-823F-97E87267D4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61F9A-0954-27C8-A964-06E1CAFCA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C2C6-B669-42C6-ACBF-308FFBC4AF2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CE293-9EDF-D0DC-2C3C-CD1722457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9A66B-444B-4363-9015-585DAC967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2039-6983-4DEF-A3F4-4E7F1C2363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876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4FA5C8-43E4-1D47-8A5B-84B51744A0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26EEC-7F00-2188-EB83-2DAD80FE12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C6F5B-1066-BDE0-6C66-0D010F039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C2C6-B669-42C6-ACBF-308FFBC4AF2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BFCC9-8D87-20E2-D93E-37ABDF5D7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3AD6B-58AE-7177-3771-AF14EF363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2039-6983-4DEF-A3F4-4E7F1C2363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30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D12FD-BBCB-C9B4-6B06-E66B3600D7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3F2314-0B0B-3FA1-BEB9-F1821F5175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A3176C-FEDE-047A-06A6-FF3B1CCE5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C2C6-B669-42C6-ACBF-308FFBC4AF2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DAA08-B348-A1D1-FEAE-FC74F7115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06389-30BA-4511-2E30-48C95C7BA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2039-6983-4DEF-A3F4-4E7F1C2363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536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6E06E-4DA8-31E4-4E3C-C9D590429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882DD-4B19-7F24-72C0-A638F8E17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89C5C-FF12-2A25-52E9-5FBB52272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C2C6-B669-42C6-ACBF-308FFBC4AF2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FC9BA-251E-BDB8-09CF-EBC010C90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C64B3-78FC-1538-F577-1ED426A67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2039-6983-4DEF-A3F4-4E7F1C2363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779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1641A-453A-DE4C-93FC-D7A829AD6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09695-4C9E-2D68-3CC6-5CBD55E28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29FBC-528D-6F02-8AF5-0EADAB6CF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C2C6-B669-42C6-ACBF-308FFBC4AF2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EE24D-CFB5-4396-F74F-1E44CAF6C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43523-7D0A-B65D-6E1A-75BA82710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2039-6983-4DEF-A3F4-4E7F1C2363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020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D0EA8-C31F-5DD8-AFF5-17D3261EA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73321-6ECF-571E-A5DD-1374B4AC0F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E431D0-B3FB-DAE7-A428-87D31CA1B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9D2535-B46A-328B-C50B-909F34DE1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C2C6-B669-42C6-ACBF-308FFBC4AF2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18AD43-0B48-8F3C-D3B0-3CBF7ECAE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99605-B69A-0AE0-88D9-A05121FB9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2039-6983-4DEF-A3F4-4E7F1C2363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274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4FB7B-3B99-9100-0435-5541ED4DB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D3956-375B-DC4F-8A3C-0F35CFDBB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D275F3-A2B1-FAD9-6D62-F6AD213C4E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D6B6B8-7BEC-9929-276C-EEC01648B2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EE9D40-7091-968C-2E31-5664D1EB7A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03DE2D-6D69-D2B1-FC90-CD41716FB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C2C6-B669-42C6-ACBF-308FFBC4AF2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F94882-92D2-05E4-0B6B-FBB3D2D3B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BCE40C-1AF9-6BF9-7DD5-7B328345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2039-6983-4DEF-A3F4-4E7F1C2363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813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8EC3E-DFA2-9088-1EC5-03058C6A8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DF9390-0D91-98DE-35A5-8C73FBB67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C2C6-B669-42C6-ACBF-308FFBC4AF2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FC8B4F-F038-4625-7B04-3A439A278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67DE18-7E47-8B99-701D-F995A4FC7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2039-6983-4DEF-A3F4-4E7F1C2363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187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153DE2-ACCF-C3C5-C76B-A218A02B6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C2C6-B669-42C6-ACBF-308FFBC4AF2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B76944-DE5D-E11C-F93F-25ADC3998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CEA00-8062-352D-32A4-2C0FF4230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2039-6983-4DEF-A3F4-4E7F1C2363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412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33B14-B1D7-1CBE-CC25-245B39052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7A563-9A44-3E43-BF84-FF0C8CC4B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D0DA0B-ECD9-084D-71B7-DCFD735964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00A554-5B4F-76B2-833C-AFB472234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C2C6-B669-42C6-ACBF-308FFBC4AF2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2F295-4884-4D0F-10C2-CA4CE96E7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1420B-14BF-72AA-EA0B-030742C4C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2039-6983-4DEF-A3F4-4E7F1C2363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43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5E573E-2C26-E101-E79E-1D88E3E4B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F9BC4E-A0BF-4EF7-186B-190A14CAB2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49806-2BBB-7536-2818-454CFD4116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6FC2C6-B669-42C6-ACBF-308FFBC4AF2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01EA7-0A7F-1319-9F2E-133DE5B86F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B6B40-CCCF-43B1-00D6-D0FB1DE31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EB2039-6983-4DEF-A3F4-4E7F1C2363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647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agent/turn1/workspace/images/cover-forum-meeting-warm-editorial-photo-community_2026-06-16T18-22-17_image_DAS_0.jpg"/>
          <p:cNvPicPr>
            <a:picLocks noChangeAspect="1"/>
          </p:cNvPicPr>
          <p:nvPr/>
        </p:nvPicPr>
        <p:blipFill>
          <a:blip r:embed="rId3"/>
          <a:srcRect t="9110" b="9110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94360"/>
            <a:ext cx="5669280" cy="4526280"/>
          </a:xfrm>
          <a:prstGeom prst="rect">
            <a:avLst/>
          </a:prstGeom>
          <a:solidFill>
            <a:srgbClr val="FFF9F0">
              <a:alpha val="92000"/>
            </a:srgbClr>
          </a:solidFill>
          <a:ln w="12700">
            <a:solidFill>
              <a:srgbClr val="FFF9F0">
                <a:alpha val="0"/>
              </a:srgbClr>
            </a:solidFill>
            <a:prstDash val="solid"/>
          </a:ln>
          <a:effectLst>
            <a:outerShdw blurRad="25400" dist="13970" dir="2700000" algn="bl" rotWithShape="0">
              <a:srgbClr val="3B2C28">
                <a:alpha val="14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" name="Text 1"/>
          <p:cNvSpPr/>
          <p:nvPr/>
        </p:nvSpPr>
        <p:spPr>
          <a:xfrm>
            <a:off x="822960" y="950976"/>
            <a:ext cx="484632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LEASEHOLDER FORUM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804672" y="1399032"/>
            <a:ext cx="4937760" cy="15087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3400" b="1" dirty="0">
                <a:solidFill>
                  <a:srgbClr val="18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Major works: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18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clearer planning, fewer surprises</a:t>
            </a:r>
            <a:endParaRPr lang="en-US" sz="3400" dirty="0"/>
          </a:p>
        </p:txBody>
      </p:sp>
      <p:sp>
        <p:nvSpPr>
          <p:cNvPr id="6" name="Shape 3"/>
          <p:cNvSpPr/>
          <p:nvPr/>
        </p:nvSpPr>
        <p:spPr>
          <a:xfrm>
            <a:off x="841248" y="3273552"/>
            <a:ext cx="1097280" cy="0"/>
          </a:xfrm>
          <a:prstGeom prst="line">
            <a:avLst/>
          </a:prstGeom>
          <a:noFill/>
          <a:ln w="38100">
            <a:solidFill>
              <a:srgbClr val="D96E5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4"/>
          <p:cNvSpPr/>
          <p:nvPr/>
        </p:nvSpPr>
        <p:spPr>
          <a:xfrm>
            <a:off x="822960" y="3584448"/>
            <a:ext cx="4617720" cy="74980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170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constructive update on what leaseholders can expect, where Lewisham is now, and what is changing.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822960" y="4617720"/>
            <a:ext cx="201168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65758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26 June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502920"/>
            <a:ext cx="502920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OPENING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94360" y="832104"/>
            <a:ext cx="7680960" cy="6766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8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this session is here to do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58368" y="1572768"/>
            <a:ext cx="6949440" cy="85039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 give a clear and honest picture of major works — and show the progress being made so leaseholders have better visibility, better explanations and a meaningful say.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658368" y="2651760"/>
            <a:ext cx="2926080" cy="0"/>
          </a:xfrm>
          <a:prstGeom prst="line">
            <a:avLst/>
          </a:prstGeom>
          <a:noFill/>
          <a:ln w="38100">
            <a:solidFill>
              <a:srgbClr val="D96E5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658368" y="2907792"/>
            <a:ext cx="6309360" cy="4114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1550" dirty="0">
                <a:solidFill>
                  <a:srgbClr val="65758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From feedback, complaints and wider guidance, five expectations come through consistently:</a:t>
            </a:r>
            <a:endParaRPr lang="en-US" sz="1550" dirty="0"/>
          </a:p>
        </p:txBody>
      </p:sp>
      <p:sp>
        <p:nvSpPr>
          <p:cNvPr id="7" name="Shape 5"/>
          <p:cNvSpPr/>
          <p:nvPr/>
        </p:nvSpPr>
        <p:spPr>
          <a:xfrm>
            <a:off x="749808" y="3621024"/>
            <a:ext cx="109728" cy="109728"/>
          </a:xfrm>
          <a:prstGeom prst="ellipse">
            <a:avLst/>
          </a:prstGeom>
          <a:solidFill>
            <a:srgbClr val="D96E5E"/>
          </a:solidFill>
          <a:ln w="12700">
            <a:solidFill>
              <a:srgbClr val="D96E5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1005840" y="3575304"/>
            <a:ext cx="187452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520" b="1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 surprises</a:t>
            </a:r>
            <a:endParaRPr lang="en-US" sz="1520" dirty="0"/>
          </a:p>
        </p:txBody>
      </p:sp>
      <p:sp>
        <p:nvSpPr>
          <p:cNvPr id="9" name="Text 7"/>
          <p:cNvSpPr/>
          <p:nvPr/>
        </p:nvSpPr>
        <p:spPr>
          <a:xfrm>
            <a:off x="3081528" y="3575304"/>
            <a:ext cx="461772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2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Early notice of works and likely costs.</a:t>
            </a:r>
            <a:endParaRPr lang="en-US" sz="1420" dirty="0"/>
          </a:p>
        </p:txBody>
      </p:sp>
      <p:sp>
        <p:nvSpPr>
          <p:cNvPr id="10" name="Shape 8"/>
          <p:cNvSpPr/>
          <p:nvPr/>
        </p:nvSpPr>
        <p:spPr>
          <a:xfrm>
            <a:off x="749808" y="4096512"/>
            <a:ext cx="109728" cy="109728"/>
          </a:xfrm>
          <a:prstGeom prst="ellipse">
            <a:avLst/>
          </a:prstGeom>
          <a:solidFill>
            <a:srgbClr val="808B67"/>
          </a:solidFill>
          <a:ln w="12700">
            <a:solidFill>
              <a:srgbClr val="808B6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1005840" y="4050792"/>
            <a:ext cx="187452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520" b="1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Clear explanation</a:t>
            </a:r>
            <a:endParaRPr lang="en-US" sz="1520" dirty="0"/>
          </a:p>
        </p:txBody>
      </p:sp>
      <p:sp>
        <p:nvSpPr>
          <p:cNvPr id="12" name="Text 10"/>
          <p:cNvSpPr/>
          <p:nvPr/>
        </p:nvSpPr>
        <p:spPr>
          <a:xfrm>
            <a:off x="3081528" y="4050792"/>
            <a:ext cx="461772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2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Why works are needed and what they include.</a:t>
            </a:r>
            <a:endParaRPr lang="en-US" sz="1420" dirty="0"/>
          </a:p>
        </p:txBody>
      </p:sp>
      <p:sp>
        <p:nvSpPr>
          <p:cNvPr id="13" name="Shape 11"/>
          <p:cNvSpPr/>
          <p:nvPr/>
        </p:nvSpPr>
        <p:spPr>
          <a:xfrm>
            <a:off x="749808" y="4572000"/>
            <a:ext cx="109728" cy="109728"/>
          </a:xfrm>
          <a:prstGeom prst="ellipse">
            <a:avLst/>
          </a:prstGeom>
          <a:solidFill>
            <a:srgbClr val="D96E5E"/>
          </a:solidFill>
          <a:ln w="12700">
            <a:solidFill>
              <a:srgbClr val="D96E5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1005840" y="4526280"/>
            <a:ext cx="187452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520" b="1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Value for money</a:t>
            </a:r>
            <a:endParaRPr lang="en-US" sz="1520" dirty="0"/>
          </a:p>
        </p:txBody>
      </p:sp>
      <p:sp>
        <p:nvSpPr>
          <p:cNvPr id="15" name="Text 13"/>
          <p:cNvSpPr/>
          <p:nvPr/>
        </p:nvSpPr>
        <p:spPr>
          <a:xfrm>
            <a:off x="3081528" y="4526280"/>
            <a:ext cx="461772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2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Confidence that costs are reasonable.</a:t>
            </a:r>
            <a:endParaRPr lang="en-US" sz="1420" dirty="0"/>
          </a:p>
        </p:txBody>
      </p:sp>
      <p:sp>
        <p:nvSpPr>
          <p:cNvPr id="16" name="Shape 14"/>
          <p:cNvSpPr/>
          <p:nvPr/>
        </p:nvSpPr>
        <p:spPr>
          <a:xfrm>
            <a:off x="749808" y="5047488"/>
            <a:ext cx="109728" cy="109728"/>
          </a:xfrm>
          <a:prstGeom prst="ellipse">
            <a:avLst/>
          </a:prstGeom>
          <a:solidFill>
            <a:srgbClr val="808B67"/>
          </a:solidFill>
          <a:ln w="12700">
            <a:solidFill>
              <a:srgbClr val="808B6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1005840" y="5001768"/>
            <a:ext cx="187452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520" b="1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meaningful say</a:t>
            </a:r>
            <a:endParaRPr lang="en-US" sz="1520" dirty="0"/>
          </a:p>
        </p:txBody>
      </p:sp>
      <p:sp>
        <p:nvSpPr>
          <p:cNvPr id="18" name="Text 16"/>
          <p:cNvSpPr/>
          <p:nvPr/>
        </p:nvSpPr>
        <p:spPr>
          <a:xfrm>
            <a:off x="3081528" y="5001768"/>
            <a:ext cx="461772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2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Engagement beyond formal consultation.</a:t>
            </a:r>
            <a:endParaRPr lang="en-US" sz="1420" dirty="0"/>
          </a:p>
        </p:txBody>
      </p:sp>
      <p:sp>
        <p:nvSpPr>
          <p:cNvPr id="19" name="Shape 17"/>
          <p:cNvSpPr/>
          <p:nvPr/>
        </p:nvSpPr>
        <p:spPr>
          <a:xfrm>
            <a:off x="749808" y="5522976"/>
            <a:ext cx="109728" cy="109728"/>
          </a:xfrm>
          <a:prstGeom prst="ellipse">
            <a:avLst/>
          </a:prstGeom>
          <a:solidFill>
            <a:srgbClr val="D96E5E"/>
          </a:solidFill>
          <a:ln w="12700">
            <a:solidFill>
              <a:srgbClr val="D96E5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1005840" y="5477256"/>
            <a:ext cx="187452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520" b="1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Good delivery</a:t>
            </a:r>
            <a:endParaRPr lang="en-US" sz="1520" dirty="0"/>
          </a:p>
        </p:txBody>
      </p:sp>
      <p:sp>
        <p:nvSpPr>
          <p:cNvPr id="21" name="Text 19"/>
          <p:cNvSpPr/>
          <p:nvPr/>
        </p:nvSpPr>
        <p:spPr>
          <a:xfrm>
            <a:off x="3081528" y="5477256"/>
            <a:ext cx="461772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2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Works done properly, with clear communication.</a:t>
            </a:r>
            <a:endParaRPr lang="en-US" sz="1420" dirty="0"/>
          </a:p>
        </p:txBody>
      </p:sp>
      <p:sp>
        <p:nvSpPr>
          <p:cNvPr id="22" name="Shape 20"/>
          <p:cNvSpPr/>
          <p:nvPr/>
        </p:nvSpPr>
        <p:spPr>
          <a:xfrm>
            <a:off x="8366760" y="0"/>
            <a:ext cx="3822192" cy="6858000"/>
          </a:xfrm>
          <a:prstGeom prst="rect">
            <a:avLst/>
          </a:prstGeom>
          <a:solidFill>
            <a:srgbClr val="18324A"/>
          </a:solidFill>
          <a:ln w="12700">
            <a:solidFill>
              <a:srgbClr val="1832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Shape 21"/>
          <p:cNvSpPr/>
          <p:nvPr/>
        </p:nvSpPr>
        <p:spPr>
          <a:xfrm>
            <a:off x="8732520" y="530352"/>
            <a:ext cx="2788920" cy="5376672"/>
          </a:xfrm>
          <a:prstGeom prst="rect">
            <a:avLst/>
          </a:prstGeom>
          <a:solidFill>
            <a:srgbClr val="F7F0E6">
              <a:alpha val="95000"/>
            </a:srgbClr>
          </a:solidFill>
          <a:ln w="12700">
            <a:solidFill>
              <a:srgbClr val="F7F0E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22"/>
          <p:cNvSpPr/>
          <p:nvPr/>
        </p:nvSpPr>
        <p:spPr>
          <a:xfrm>
            <a:off x="8933688" y="713232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0" dirty="0">
                <a:solidFill>
                  <a:srgbClr val="D96E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5800" dirty="0"/>
          </a:p>
        </p:txBody>
      </p:sp>
      <p:sp>
        <p:nvSpPr>
          <p:cNvPr id="25" name="Text 23"/>
          <p:cNvSpPr/>
          <p:nvPr/>
        </p:nvSpPr>
        <p:spPr>
          <a:xfrm>
            <a:off x="9015984" y="1847088"/>
            <a:ext cx="2240280" cy="20299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fontScale="92500"/>
          </a:bodyPr>
          <a:lstStyle/>
          <a:p>
            <a:pPr marL="0" indent="0">
              <a:buNone/>
            </a:pPr>
            <a:r>
              <a:rPr lang="en-US" sz="2400" b="1" dirty="0"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These are reasonable expectations — and they are shaping how the service improves</a:t>
            </a:r>
            <a:r>
              <a:rPr lang="en-US" sz="2400" b="1" dirty="0">
                <a:solidFill>
                  <a:srgbClr val="FFF9F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.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9034272" y="4864608"/>
            <a:ext cx="205740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latin typeface="Aptos" pitchFamily="34" charset="0"/>
                <a:ea typeface="Aptos" pitchFamily="34" charset="-122"/>
                <a:cs typeface="Aptos" pitchFamily="34" charset="-120"/>
              </a:rPr>
              <a:t>Focus for tonight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02920" y="6446520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dirty="0">
                <a:solidFill>
                  <a:srgbClr val="65758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Leaseholder Forum · 26 June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11292840" y="642823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502920" y="6291072"/>
            <a:ext cx="11155680" cy="0"/>
          </a:xfrm>
          <a:prstGeom prst="line">
            <a:avLst/>
          </a:prstGeom>
          <a:noFill/>
          <a:ln w="12700">
            <a:solidFill>
              <a:srgbClr val="E7D8C4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502920"/>
            <a:ext cx="502920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CURRENT POSITION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94360" y="832104"/>
            <a:ext cx="5989320" cy="7498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8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Building on strengths, closing the gaps</a:t>
            </a:r>
            <a:endParaRPr lang="en-US" sz="3000" dirty="0"/>
          </a:p>
        </p:txBody>
      </p:sp>
      <p:pic>
        <p:nvPicPr>
          <p:cNvPr id="4" name="Image 0" descr="/agent/turn1/workspace/images/building-exterior-major-works-warm-editorial-photo_2026-06-16T18-22-23_image_DAS_0.jpg"/>
          <p:cNvPicPr>
            <a:picLocks noChangeAspect="1"/>
          </p:cNvPicPr>
          <p:nvPr/>
        </p:nvPicPr>
        <p:blipFill>
          <a:blip r:embed="rId3"/>
          <a:srcRect l="23087" r="23087"/>
          <a:stretch/>
        </p:blipFill>
        <p:spPr>
          <a:xfrm>
            <a:off x="7269480" y="667512"/>
            <a:ext cx="4251960" cy="518464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7269480" y="667512"/>
            <a:ext cx="4251960" cy="5184648"/>
          </a:xfrm>
          <a:prstGeom prst="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F7F0E6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3"/>
          <p:cNvSpPr/>
          <p:nvPr/>
        </p:nvSpPr>
        <p:spPr>
          <a:xfrm>
            <a:off x="7059168" y="4498848"/>
            <a:ext cx="1645920" cy="164592"/>
          </a:xfrm>
          <a:prstGeom prst="rect">
            <a:avLst/>
          </a:prstGeom>
          <a:solidFill>
            <a:srgbClr val="D96E5E"/>
          </a:solidFill>
          <a:ln w="12700">
            <a:solidFill>
              <a:srgbClr val="D96E5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4"/>
          <p:cNvSpPr/>
          <p:nvPr/>
        </p:nvSpPr>
        <p:spPr>
          <a:xfrm>
            <a:off x="658368" y="1627632"/>
            <a:ext cx="5833872" cy="56692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pPr marL="0" indent="0">
              <a:buNone/>
            </a:pPr>
            <a:r>
              <a:rPr lang="en-US" sz="170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Lewisham is not starting from zero. The work now is to make planning and communication more consistent.</a:t>
            </a:r>
            <a:endParaRPr lang="en-US" sz="1700" dirty="0"/>
          </a:p>
        </p:txBody>
      </p:sp>
      <p:sp>
        <p:nvSpPr>
          <p:cNvPr id="8" name="Shape 5"/>
          <p:cNvSpPr/>
          <p:nvPr/>
        </p:nvSpPr>
        <p:spPr>
          <a:xfrm>
            <a:off x="658368" y="2423160"/>
            <a:ext cx="5532120" cy="0"/>
          </a:xfrm>
          <a:prstGeom prst="line">
            <a:avLst/>
          </a:prstGeom>
          <a:noFill/>
          <a:ln w="12700">
            <a:solidFill>
              <a:srgbClr val="E7D8C4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6"/>
          <p:cNvSpPr/>
          <p:nvPr/>
        </p:nvSpPr>
        <p:spPr>
          <a:xfrm>
            <a:off x="658368" y="2724912"/>
            <a:ext cx="278892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8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Important strengths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3950208" y="2724912"/>
            <a:ext cx="278892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8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Areas to improve</a:t>
            </a:r>
            <a:endParaRPr lang="en-US" sz="2000" dirty="0"/>
          </a:p>
        </p:txBody>
      </p:sp>
      <p:sp>
        <p:nvSpPr>
          <p:cNvPr id="11" name="Shape 8"/>
          <p:cNvSpPr/>
          <p:nvPr/>
        </p:nvSpPr>
        <p:spPr>
          <a:xfrm>
            <a:off x="713232" y="3264408"/>
            <a:ext cx="109728" cy="109728"/>
          </a:xfrm>
          <a:prstGeom prst="ellipse">
            <a:avLst/>
          </a:prstGeom>
          <a:solidFill>
            <a:srgbClr val="808B67"/>
          </a:solidFill>
          <a:ln w="12700">
            <a:solidFill>
              <a:srgbClr val="808B6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9"/>
          <p:cNvSpPr/>
          <p:nvPr/>
        </p:nvSpPr>
        <p:spPr>
          <a:xfrm>
            <a:off x="941832" y="3182112"/>
            <a:ext cx="2606040" cy="29260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Major works delivered at scale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13232" y="3739896"/>
            <a:ext cx="109728" cy="109728"/>
          </a:xfrm>
          <a:prstGeom prst="ellipse">
            <a:avLst/>
          </a:prstGeom>
          <a:solidFill>
            <a:srgbClr val="808B67"/>
          </a:solidFill>
          <a:ln w="12700">
            <a:solidFill>
              <a:srgbClr val="808B6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1"/>
          <p:cNvSpPr/>
          <p:nvPr/>
        </p:nvSpPr>
        <p:spPr>
          <a:xfrm>
            <a:off x="941832" y="3657600"/>
            <a:ext cx="2606040" cy="29260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Strong satisfaction when works are complete</a:t>
            </a:r>
            <a:endParaRPr lang="en-US" sz="1400" dirty="0"/>
          </a:p>
        </p:txBody>
      </p:sp>
      <p:sp>
        <p:nvSpPr>
          <p:cNvPr id="15" name="Shape 12"/>
          <p:cNvSpPr/>
          <p:nvPr/>
        </p:nvSpPr>
        <p:spPr>
          <a:xfrm>
            <a:off x="713232" y="4215384"/>
            <a:ext cx="109728" cy="109728"/>
          </a:xfrm>
          <a:prstGeom prst="ellipse">
            <a:avLst/>
          </a:prstGeom>
          <a:solidFill>
            <a:srgbClr val="808B67"/>
          </a:solidFill>
          <a:ln w="12700">
            <a:solidFill>
              <a:srgbClr val="808B6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Text 13"/>
          <p:cNvSpPr/>
          <p:nvPr/>
        </p:nvSpPr>
        <p:spPr>
          <a:xfrm>
            <a:off x="941832" y="4133088"/>
            <a:ext cx="2606040" cy="29260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Commitment to safety and external condition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4005072" y="3264408"/>
            <a:ext cx="109728" cy="109728"/>
          </a:xfrm>
          <a:prstGeom prst="ellipse">
            <a:avLst/>
          </a:prstGeom>
          <a:solidFill>
            <a:srgbClr val="D96E5E"/>
          </a:solidFill>
          <a:ln w="12700">
            <a:solidFill>
              <a:srgbClr val="D96E5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5"/>
          <p:cNvSpPr/>
          <p:nvPr/>
        </p:nvSpPr>
        <p:spPr>
          <a:xfrm>
            <a:off x="4233672" y="3182112"/>
            <a:ext cx="2651760" cy="29260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pPr marL="0" indent="0">
              <a:buNone/>
            </a:pPr>
            <a:r>
              <a:rPr lang="en-US" sz="148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Earlier visibility of works</a:t>
            </a:r>
            <a:endParaRPr lang="en-US" sz="1480" dirty="0"/>
          </a:p>
        </p:txBody>
      </p:sp>
      <p:sp>
        <p:nvSpPr>
          <p:cNvPr id="19" name="Shape 16"/>
          <p:cNvSpPr/>
          <p:nvPr/>
        </p:nvSpPr>
        <p:spPr>
          <a:xfrm>
            <a:off x="4005072" y="3739896"/>
            <a:ext cx="109728" cy="109728"/>
          </a:xfrm>
          <a:prstGeom prst="ellipse">
            <a:avLst/>
          </a:prstGeom>
          <a:solidFill>
            <a:srgbClr val="D96E5E"/>
          </a:solidFill>
          <a:ln w="12700">
            <a:solidFill>
              <a:srgbClr val="D96E5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7"/>
          <p:cNvSpPr/>
          <p:nvPr/>
        </p:nvSpPr>
        <p:spPr>
          <a:xfrm>
            <a:off x="4233672" y="3657600"/>
            <a:ext cx="2651760" cy="29260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Clearer</a:t>
            </a:r>
            <a:r>
              <a:rPr lang="en-US" sz="148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scope and cost explanations</a:t>
            </a:r>
            <a:endParaRPr lang="en-US" sz="1480" dirty="0"/>
          </a:p>
        </p:txBody>
      </p:sp>
      <p:sp>
        <p:nvSpPr>
          <p:cNvPr id="21" name="Shape 18"/>
          <p:cNvSpPr/>
          <p:nvPr/>
        </p:nvSpPr>
        <p:spPr>
          <a:xfrm>
            <a:off x="4005072" y="4215384"/>
            <a:ext cx="109728" cy="109728"/>
          </a:xfrm>
          <a:prstGeom prst="ellipse">
            <a:avLst/>
          </a:prstGeom>
          <a:solidFill>
            <a:srgbClr val="D96E5E"/>
          </a:solidFill>
          <a:ln w="12700">
            <a:solidFill>
              <a:srgbClr val="D96E5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Text 19"/>
          <p:cNvSpPr/>
          <p:nvPr/>
        </p:nvSpPr>
        <p:spPr>
          <a:xfrm>
            <a:off x="4233672" y="4133088"/>
            <a:ext cx="2651760" cy="29260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Consistent communication and planning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658368" y="5193792"/>
            <a:ext cx="5870448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Focus: build on what works well and address the gaps.</a:t>
            </a:r>
            <a:endParaRPr lang="en-US" sz="1700" dirty="0"/>
          </a:p>
        </p:txBody>
      </p:sp>
      <p:sp>
        <p:nvSpPr>
          <p:cNvPr id="24" name="Text 21"/>
          <p:cNvSpPr/>
          <p:nvPr/>
        </p:nvSpPr>
        <p:spPr>
          <a:xfrm>
            <a:off x="502920" y="6446520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dirty="0">
                <a:solidFill>
                  <a:srgbClr val="65758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Leaseholder Forum · 26 June</a:t>
            </a:r>
            <a:endParaRPr lang="en-US" sz="850" dirty="0"/>
          </a:p>
        </p:txBody>
      </p:sp>
      <p:sp>
        <p:nvSpPr>
          <p:cNvPr id="25" name="Text 22"/>
          <p:cNvSpPr/>
          <p:nvPr/>
        </p:nvSpPr>
        <p:spPr>
          <a:xfrm>
            <a:off x="11292840" y="642823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50" dirty="0"/>
          </a:p>
        </p:txBody>
      </p:sp>
      <p:sp>
        <p:nvSpPr>
          <p:cNvPr id="26" name="Shape 23"/>
          <p:cNvSpPr/>
          <p:nvPr/>
        </p:nvSpPr>
        <p:spPr>
          <a:xfrm>
            <a:off x="502920" y="6291072"/>
            <a:ext cx="11155680" cy="0"/>
          </a:xfrm>
          <a:prstGeom prst="line">
            <a:avLst/>
          </a:prstGeom>
          <a:noFill/>
          <a:ln w="12700">
            <a:solidFill>
              <a:srgbClr val="E7D8C4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502920"/>
            <a:ext cx="502920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CONTEXT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94360" y="832104"/>
            <a:ext cx="8046720" cy="6766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8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Why major works are increasing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58368" y="1700784"/>
            <a:ext cx="6766560" cy="56692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programme is being driven by ageing buildings, stronger safety requirements and a shift toward longer-term asset management.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41248" y="2761488"/>
            <a:ext cx="2834640" cy="0"/>
          </a:xfrm>
          <a:prstGeom prst="line">
            <a:avLst/>
          </a:prstGeom>
          <a:noFill/>
          <a:ln w="63500">
            <a:solidFill>
              <a:srgbClr val="808B67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841248" y="2999232"/>
            <a:ext cx="640080" cy="32918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2100" b="1" dirty="0">
                <a:solidFill>
                  <a:srgbClr val="808B6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01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1572768" y="2971800"/>
            <a:ext cx="242316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18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Ageing building fabric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859536" y="3657600"/>
            <a:ext cx="2907792" cy="8961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pPr marL="0" indent="0">
              <a:buNone/>
            </a:pPr>
            <a:r>
              <a:rPr lang="en-US" sz="152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Roofs, windows, façades and shared external elements are reaching renewal points.</a:t>
            </a:r>
            <a:endParaRPr lang="en-US" sz="1520" dirty="0"/>
          </a:p>
        </p:txBody>
      </p:sp>
      <p:sp>
        <p:nvSpPr>
          <p:cNvPr id="9" name="Shape 7"/>
          <p:cNvSpPr/>
          <p:nvPr/>
        </p:nvSpPr>
        <p:spPr>
          <a:xfrm>
            <a:off x="4572000" y="2761488"/>
            <a:ext cx="2834640" cy="0"/>
          </a:xfrm>
          <a:prstGeom prst="line">
            <a:avLst/>
          </a:prstGeom>
          <a:noFill/>
          <a:ln w="63500">
            <a:solidFill>
              <a:srgbClr val="D96E5E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4572000" y="2999232"/>
            <a:ext cx="640080" cy="32918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2100" b="1" dirty="0">
                <a:solidFill>
                  <a:srgbClr val="D96E5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02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5303520" y="2971800"/>
            <a:ext cx="242316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18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Safety and compliance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4590288" y="3657600"/>
            <a:ext cx="2907792" cy="8961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pPr marL="0" indent="0">
              <a:buNone/>
            </a:pPr>
            <a:r>
              <a:rPr lang="en-US" sz="152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Building safety, fire compliance and communal areas require continued investment.</a:t>
            </a:r>
            <a:endParaRPr lang="en-US" sz="1520" dirty="0"/>
          </a:p>
        </p:txBody>
      </p:sp>
      <p:sp>
        <p:nvSpPr>
          <p:cNvPr id="13" name="Shape 11"/>
          <p:cNvSpPr/>
          <p:nvPr/>
        </p:nvSpPr>
        <p:spPr>
          <a:xfrm>
            <a:off x="8302752" y="2761488"/>
            <a:ext cx="2834640" cy="0"/>
          </a:xfrm>
          <a:prstGeom prst="line">
            <a:avLst/>
          </a:prstGeom>
          <a:noFill/>
          <a:ln w="63500">
            <a:solidFill>
              <a:srgbClr val="808B67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8302752" y="2999232"/>
            <a:ext cx="640080" cy="32918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2100" b="1" dirty="0">
                <a:solidFill>
                  <a:srgbClr val="808B6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03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034272" y="2971800"/>
            <a:ext cx="242316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18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Whole-building planning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8321040" y="3657600"/>
            <a:ext cx="2907792" cy="89611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pPr marL="0" indent="0">
              <a:buNone/>
            </a:pPr>
            <a:r>
              <a:rPr lang="en-US" sz="152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More blocks need planned, block-level works rather than reactive repairs.</a:t>
            </a:r>
            <a:endParaRPr lang="en-US" sz="1520" dirty="0"/>
          </a:p>
        </p:txBody>
      </p:sp>
      <p:sp>
        <p:nvSpPr>
          <p:cNvPr id="17" name="Shape 15"/>
          <p:cNvSpPr/>
          <p:nvPr/>
        </p:nvSpPr>
        <p:spPr>
          <a:xfrm>
            <a:off x="932688" y="5257800"/>
            <a:ext cx="10012680" cy="0"/>
          </a:xfrm>
          <a:prstGeom prst="line">
            <a:avLst/>
          </a:prstGeom>
          <a:noFill/>
          <a:ln w="15240">
            <a:solidFill>
              <a:srgbClr val="E7D8C4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1325880" y="5486400"/>
            <a:ext cx="9235440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18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This means more planned, block-level major works and a move away from short-term reactive decisions.</a:t>
            </a:r>
            <a:endParaRPr lang="en-US" sz="1900" dirty="0"/>
          </a:p>
        </p:txBody>
      </p:sp>
      <p:sp>
        <p:nvSpPr>
          <p:cNvPr id="19" name="Text 17"/>
          <p:cNvSpPr/>
          <p:nvPr/>
        </p:nvSpPr>
        <p:spPr>
          <a:xfrm>
            <a:off x="502920" y="6446520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dirty="0">
                <a:solidFill>
                  <a:srgbClr val="65758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Leaseholder Forum · 26 June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11292840" y="642823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502920" y="6291072"/>
            <a:ext cx="11155680" cy="0"/>
          </a:xfrm>
          <a:prstGeom prst="line">
            <a:avLst/>
          </a:prstGeom>
          <a:noFill/>
          <a:ln w="12700">
            <a:solidFill>
              <a:srgbClr val="E7D8C4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502920"/>
            <a:ext cx="502920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IS CHANGING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94360" y="832104"/>
            <a:ext cx="6126480" cy="7498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8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improvement programme now underway</a:t>
            </a:r>
            <a:endParaRPr lang="en-US" sz="3000" dirty="0"/>
          </a:p>
        </p:txBody>
      </p:sp>
      <p:pic>
        <p:nvPicPr>
          <p:cNvPr id="4" name="Image 0" descr="/agent/turn1/workspace/images/planning-pipeline-asset-data-warm-editorial-photo-_2026-06-16T18-22-23_image_DAS_0.jpg"/>
          <p:cNvPicPr>
            <a:picLocks noChangeAspect="1"/>
          </p:cNvPicPr>
          <p:nvPr/>
        </p:nvPicPr>
        <p:blipFill>
          <a:blip r:embed="rId3"/>
          <a:srcRect l="23938" r="23938"/>
          <a:stretch/>
        </p:blipFill>
        <p:spPr>
          <a:xfrm>
            <a:off x="7406640" y="914400"/>
            <a:ext cx="3703320" cy="473659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7406640" y="914400"/>
            <a:ext cx="3703320" cy="4736592"/>
          </a:xfrm>
          <a:prstGeom prst="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F7F0E6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3"/>
          <p:cNvSpPr/>
          <p:nvPr/>
        </p:nvSpPr>
        <p:spPr>
          <a:xfrm>
            <a:off x="841248" y="1783080"/>
            <a:ext cx="0" cy="3886200"/>
          </a:xfrm>
          <a:prstGeom prst="line">
            <a:avLst/>
          </a:prstGeom>
          <a:noFill/>
          <a:ln w="25400">
            <a:solidFill>
              <a:srgbClr val="E7D8C4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Shape 4"/>
          <p:cNvSpPr/>
          <p:nvPr/>
        </p:nvSpPr>
        <p:spPr>
          <a:xfrm>
            <a:off x="758952" y="1709928"/>
            <a:ext cx="164592" cy="164592"/>
          </a:xfrm>
          <a:prstGeom prst="ellipse">
            <a:avLst/>
          </a:prstGeom>
          <a:solidFill>
            <a:srgbClr val="D96E5E"/>
          </a:solidFill>
          <a:ln w="12700">
            <a:solidFill>
              <a:srgbClr val="F7F0E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5"/>
          <p:cNvSpPr/>
          <p:nvPr/>
        </p:nvSpPr>
        <p:spPr>
          <a:xfrm>
            <a:off x="1115568" y="1664208"/>
            <a:ext cx="23774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85000" lnSpcReduction="10000"/>
          </a:bodyPr>
          <a:lstStyle/>
          <a:p>
            <a:pPr marL="0" indent="0">
              <a:buNone/>
            </a:pPr>
            <a:r>
              <a:rPr lang="en-US" sz="1530" b="1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Asset Management Framework</a:t>
            </a:r>
            <a:endParaRPr lang="en-US" sz="1530" dirty="0"/>
          </a:p>
        </p:txBody>
      </p:sp>
      <p:sp>
        <p:nvSpPr>
          <p:cNvPr id="9" name="Text 6"/>
          <p:cNvSpPr/>
          <p:nvPr/>
        </p:nvSpPr>
        <p:spPr>
          <a:xfrm>
            <a:off x="3950208" y="1636776"/>
            <a:ext cx="283464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US" sz="139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Evidence-led decisions based on condition, risk and whole-building outcomes.</a:t>
            </a:r>
            <a:endParaRPr lang="en-US" sz="1390" dirty="0"/>
          </a:p>
        </p:txBody>
      </p:sp>
      <p:sp>
        <p:nvSpPr>
          <p:cNvPr id="10" name="Shape 7"/>
          <p:cNvSpPr/>
          <p:nvPr/>
        </p:nvSpPr>
        <p:spPr>
          <a:xfrm>
            <a:off x="758952" y="2368296"/>
            <a:ext cx="164592" cy="164592"/>
          </a:xfrm>
          <a:prstGeom prst="ellipse">
            <a:avLst/>
          </a:prstGeom>
          <a:solidFill>
            <a:srgbClr val="808B67"/>
          </a:solidFill>
          <a:ln w="12700">
            <a:solidFill>
              <a:srgbClr val="F7F0E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8"/>
          <p:cNvSpPr/>
          <p:nvPr/>
        </p:nvSpPr>
        <p:spPr>
          <a:xfrm>
            <a:off x="1115568" y="2322576"/>
            <a:ext cx="23774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30" b="1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3–5-year visible pipeline</a:t>
            </a:r>
            <a:endParaRPr lang="en-US" sz="1530" dirty="0"/>
          </a:p>
        </p:txBody>
      </p:sp>
      <p:sp>
        <p:nvSpPr>
          <p:cNvPr id="12" name="Text 9"/>
          <p:cNvSpPr/>
          <p:nvPr/>
        </p:nvSpPr>
        <p:spPr>
          <a:xfrm>
            <a:off x="3950208" y="2295144"/>
            <a:ext cx="283464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sz="139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Earlier visibility so leaseholders can plan and fewer schemes feel unexpected.</a:t>
            </a:r>
            <a:endParaRPr lang="en-US" sz="1390" dirty="0"/>
          </a:p>
        </p:txBody>
      </p:sp>
      <p:sp>
        <p:nvSpPr>
          <p:cNvPr id="13" name="Shape 10"/>
          <p:cNvSpPr/>
          <p:nvPr/>
        </p:nvSpPr>
        <p:spPr>
          <a:xfrm>
            <a:off x="758952" y="3026664"/>
            <a:ext cx="164592" cy="164592"/>
          </a:xfrm>
          <a:prstGeom prst="ellipse">
            <a:avLst/>
          </a:prstGeom>
          <a:solidFill>
            <a:srgbClr val="D96E5E"/>
          </a:solidFill>
          <a:ln w="12700">
            <a:solidFill>
              <a:srgbClr val="F7F0E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1"/>
          <p:cNvSpPr/>
          <p:nvPr/>
        </p:nvSpPr>
        <p:spPr>
          <a:xfrm>
            <a:off x="1115568" y="2980944"/>
            <a:ext cx="23774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30" b="1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Better building data</a:t>
            </a:r>
            <a:endParaRPr lang="en-US" sz="1530" dirty="0"/>
          </a:p>
        </p:txBody>
      </p:sp>
      <p:sp>
        <p:nvSpPr>
          <p:cNvPr id="15" name="Text 12"/>
          <p:cNvSpPr/>
          <p:nvPr/>
        </p:nvSpPr>
        <p:spPr>
          <a:xfrm>
            <a:off x="3950208" y="2953512"/>
            <a:ext cx="283464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fontScale="92500"/>
          </a:bodyPr>
          <a:lstStyle/>
          <a:p>
            <a:pPr marL="0" indent="0">
              <a:buNone/>
            </a:pPr>
            <a:r>
              <a:rPr lang="en-US" sz="139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Stock updates, system integration and targeted surveys for complex blocks.</a:t>
            </a:r>
            <a:endParaRPr lang="en-US" sz="1390" dirty="0"/>
          </a:p>
        </p:txBody>
      </p:sp>
      <p:sp>
        <p:nvSpPr>
          <p:cNvPr id="16" name="Shape 13"/>
          <p:cNvSpPr/>
          <p:nvPr/>
        </p:nvSpPr>
        <p:spPr>
          <a:xfrm>
            <a:off x="758952" y="3685032"/>
            <a:ext cx="164592" cy="164592"/>
          </a:xfrm>
          <a:prstGeom prst="ellipse">
            <a:avLst/>
          </a:prstGeom>
          <a:solidFill>
            <a:srgbClr val="808B67"/>
          </a:solidFill>
          <a:ln w="12700">
            <a:solidFill>
              <a:srgbClr val="F7F0E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4"/>
          <p:cNvSpPr/>
          <p:nvPr/>
        </p:nvSpPr>
        <p:spPr>
          <a:xfrm>
            <a:off x="1115568" y="3639312"/>
            <a:ext cx="23774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/>
          </a:bodyPr>
          <a:lstStyle/>
          <a:p>
            <a:pPr marL="0" indent="0">
              <a:buNone/>
            </a:pPr>
            <a:r>
              <a:rPr lang="en-US" sz="1530" b="1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Stronger pre-start planning</a:t>
            </a:r>
            <a:endParaRPr lang="en-US" sz="1530" dirty="0"/>
          </a:p>
        </p:txBody>
      </p:sp>
      <p:sp>
        <p:nvSpPr>
          <p:cNvPr id="18" name="Text 15"/>
          <p:cNvSpPr/>
          <p:nvPr/>
        </p:nvSpPr>
        <p:spPr>
          <a:xfrm>
            <a:off x="3950208" y="3611880"/>
            <a:ext cx="283464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139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Clearer scope, cost planning and specifications before works begin.</a:t>
            </a:r>
            <a:endParaRPr lang="en-US" sz="1390" dirty="0"/>
          </a:p>
        </p:txBody>
      </p:sp>
      <p:sp>
        <p:nvSpPr>
          <p:cNvPr id="19" name="Shape 16"/>
          <p:cNvSpPr/>
          <p:nvPr/>
        </p:nvSpPr>
        <p:spPr>
          <a:xfrm>
            <a:off x="758952" y="4343400"/>
            <a:ext cx="164592" cy="164592"/>
          </a:xfrm>
          <a:prstGeom prst="ellipse">
            <a:avLst/>
          </a:prstGeom>
          <a:solidFill>
            <a:srgbClr val="D96E5E"/>
          </a:solidFill>
          <a:ln w="12700">
            <a:solidFill>
              <a:srgbClr val="F7F0E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7"/>
          <p:cNvSpPr/>
          <p:nvPr/>
        </p:nvSpPr>
        <p:spPr>
          <a:xfrm>
            <a:off x="1115568" y="4297680"/>
            <a:ext cx="23774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30" b="1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Diversified procurement</a:t>
            </a:r>
            <a:endParaRPr lang="en-US" sz="1530" dirty="0"/>
          </a:p>
        </p:txBody>
      </p:sp>
      <p:sp>
        <p:nvSpPr>
          <p:cNvPr id="21" name="Text 18"/>
          <p:cNvSpPr/>
          <p:nvPr/>
        </p:nvSpPr>
        <p:spPr>
          <a:xfrm>
            <a:off x="3950208" y="4270248"/>
            <a:ext cx="283464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139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broader contractor base matched to the right type of work.</a:t>
            </a:r>
            <a:endParaRPr lang="en-US" sz="1390" dirty="0"/>
          </a:p>
        </p:txBody>
      </p:sp>
      <p:sp>
        <p:nvSpPr>
          <p:cNvPr id="22" name="Shape 19"/>
          <p:cNvSpPr/>
          <p:nvPr/>
        </p:nvSpPr>
        <p:spPr>
          <a:xfrm>
            <a:off x="758952" y="5001768"/>
            <a:ext cx="164592" cy="164592"/>
          </a:xfrm>
          <a:prstGeom prst="ellipse">
            <a:avLst/>
          </a:prstGeom>
          <a:solidFill>
            <a:srgbClr val="808B67"/>
          </a:solidFill>
          <a:ln w="12700">
            <a:solidFill>
              <a:srgbClr val="F7F0E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0"/>
          <p:cNvSpPr/>
          <p:nvPr/>
        </p:nvSpPr>
        <p:spPr>
          <a:xfrm>
            <a:off x="1115568" y="4956048"/>
            <a:ext cx="23774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30" b="1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Service organisation</a:t>
            </a:r>
            <a:endParaRPr lang="en-US" sz="1530" dirty="0"/>
          </a:p>
        </p:txBody>
      </p:sp>
      <p:sp>
        <p:nvSpPr>
          <p:cNvPr id="24" name="Text 21"/>
          <p:cNvSpPr/>
          <p:nvPr/>
        </p:nvSpPr>
        <p:spPr>
          <a:xfrm>
            <a:off x="3950208" y="4928616"/>
            <a:ext cx="283464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fontScale="92500"/>
          </a:bodyPr>
          <a:lstStyle/>
          <a:p>
            <a:pPr marL="0" indent="0">
              <a:buNone/>
            </a:pPr>
            <a:r>
              <a:rPr lang="en-US" sz="139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Clearer accountability across planning, delivery and communication.</a:t>
            </a:r>
            <a:endParaRPr lang="en-US" sz="1390" dirty="0"/>
          </a:p>
        </p:txBody>
      </p:sp>
      <p:sp>
        <p:nvSpPr>
          <p:cNvPr id="25" name="Text 22"/>
          <p:cNvSpPr/>
          <p:nvPr/>
        </p:nvSpPr>
        <p:spPr>
          <a:xfrm>
            <a:off x="1078992" y="5815584"/>
            <a:ext cx="5897880" cy="2926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70000" lnSpcReduction="20000"/>
          </a:bodyPr>
          <a:lstStyle/>
          <a:p>
            <a:pPr marL="0" indent="0">
              <a:buNone/>
            </a:pPr>
            <a:r>
              <a:rPr lang="en-US" sz="1750" b="1" dirty="0">
                <a:solidFill>
                  <a:srgbClr val="D96E5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common aim: clearer, more consistent decisions that are easier to explain.</a:t>
            </a:r>
            <a:endParaRPr lang="en-US" sz="1750" dirty="0"/>
          </a:p>
        </p:txBody>
      </p:sp>
      <p:sp>
        <p:nvSpPr>
          <p:cNvPr id="26" name="Text 23"/>
          <p:cNvSpPr/>
          <p:nvPr/>
        </p:nvSpPr>
        <p:spPr>
          <a:xfrm>
            <a:off x="502920" y="6446520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dirty="0">
                <a:solidFill>
                  <a:srgbClr val="65758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Leaseholder Forum · 26 June</a:t>
            </a:r>
            <a:endParaRPr lang="en-US" sz="850" dirty="0"/>
          </a:p>
        </p:txBody>
      </p:sp>
      <p:sp>
        <p:nvSpPr>
          <p:cNvPr id="27" name="Text 24"/>
          <p:cNvSpPr/>
          <p:nvPr/>
        </p:nvSpPr>
        <p:spPr>
          <a:xfrm>
            <a:off x="11292840" y="642823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850" dirty="0"/>
          </a:p>
        </p:txBody>
      </p:sp>
      <p:sp>
        <p:nvSpPr>
          <p:cNvPr id="28" name="Shape 25"/>
          <p:cNvSpPr/>
          <p:nvPr/>
        </p:nvSpPr>
        <p:spPr>
          <a:xfrm>
            <a:off x="502920" y="6291072"/>
            <a:ext cx="11155680" cy="0"/>
          </a:xfrm>
          <a:prstGeom prst="line">
            <a:avLst/>
          </a:prstGeom>
          <a:noFill/>
          <a:ln w="12700">
            <a:solidFill>
              <a:srgbClr val="E7D8C4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502920"/>
            <a:ext cx="502920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YOU SHOULD SEE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94360" y="832104"/>
            <a:ext cx="8046720" cy="6766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8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Clearer forward information, in stages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58368" y="1700784"/>
            <a:ext cx="6537960" cy="50292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175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Some changes will be visible in the next year; others build as the new asset approach becomes embedded.</a:t>
            </a:r>
            <a:endParaRPr lang="en-US" sz="1750" dirty="0"/>
          </a:p>
        </p:txBody>
      </p:sp>
      <p:sp>
        <p:nvSpPr>
          <p:cNvPr id="5" name="Text 3"/>
          <p:cNvSpPr/>
          <p:nvPr/>
        </p:nvSpPr>
        <p:spPr>
          <a:xfrm>
            <a:off x="841248" y="2514600"/>
            <a:ext cx="1828800" cy="6858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D96E5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6–12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2761488" y="2807208"/>
            <a:ext cx="105156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65758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months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96112" y="3255264"/>
            <a:ext cx="219456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near term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703320" y="2578608"/>
            <a:ext cx="109728" cy="109728"/>
          </a:xfrm>
          <a:prstGeom prst="ellipse">
            <a:avLst/>
          </a:prstGeom>
          <a:solidFill>
            <a:srgbClr val="D96E5E"/>
          </a:solidFill>
          <a:ln w="12700">
            <a:solidFill>
              <a:srgbClr val="D96E5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3950208" y="2487168"/>
            <a:ext cx="3337560" cy="329184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Earlier indication if your block is being considered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3703320" y="3145536"/>
            <a:ext cx="109728" cy="109728"/>
          </a:xfrm>
          <a:prstGeom prst="ellipse">
            <a:avLst/>
          </a:prstGeom>
          <a:solidFill>
            <a:srgbClr val="D96E5E"/>
          </a:solidFill>
          <a:ln w="12700">
            <a:solidFill>
              <a:srgbClr val="D96E5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3950208" y="3054096"/>
            <a:ext cx="3337560" cy="329184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Improved communication on surveys and upcoming schemes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3703320" y="3712464"/>
            <a:ext cx="109728" cy="109728"/>
          </a:xfrm>
          <a:prstGeom prst="ellipse">
            <a:avLst/>
          </a:prstGeom>
          <a:solidFill>
            <a:srgbClr val="D96E5E"/>
          </a:solidFill>
          <a:ln w="12700">
            <a:solidFill>
              <a:srgbClr val="D96E5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3950208" y="3621024"/>
            <a:ext cx="3337560" cy="329184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Clearer explanation of what works involve and why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822960" y="4498848"/>
            <a:ext cx="10698480" cy="0"/>
          </a:xfrm>
          <a:prstGeom prst="line">
            <a:avLst/>
          </a:prstGeom>
          <a:noFill/>
          <a:ln w="15240">
            <a:solidFill>
              <a:srgbClr val="E7D8C4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868680" y="4892040"/>
            <a:ext cx="2057400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100" b="1" dirty="0">
                <a:solidFill>
                  <a:srgbClr val="18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Medium term</a:t>
            </a:r>
            <a:endParaRPr lang="en-US" sz="2100" dirty="0"/>
          </a:p>
        </p:txBody>
      </p:sp>
      <p:sp>
        <p:nvSpPr>
          <p:cNvPr id="16" name="Shape 14"/>
          <p:cNvSpPr/>
          <p:nvPr/>
        </p:nvSpPr>
        <p:spPr>
          <a:xfrm>
            <a:off x="3063240" y="5010912"/>
            <a:ext cx="109728" cy="109728"/>
          </a:xfrm>
          <a:prstGeom prst="ellipse">
            <a:avLst/>
          </a:prstGeom>
          <a:solidFill>
            <a:srgbClr val="808B67"/>
          </a:solidFill>
          <a:ln w="12700">
            <a:solidFill>
              <a:srgbClr val="808B6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3310128" y="4864608"/>
            <a:ext cx="2057400" cy="512064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 fontScale="92500"/>
          </a:bodyPr>
          <a:lstStyle/>
          <a:p>
            <a:pPr marL="0" indent="0">
              <a:buNone/>
            </a:pPr>
            <a:r>
              <a:rPr lang="en-US" sz="144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more stable, visible forward programme of works</a:t>
            </a:r>
            <a:endParaRPr lang="en-US" sz="1440" dirty="0"/>
          </a:p>
        </p:txBody>
      </p:sp>
      <p:sp>
        <p:nvSpPr>
          <p:cNvPr id="18" name="Shape 16"/>
          <p:cNvSpPr/>
          <p:nvPr/>
        </p:nvSpPr>
        <p:spPr>
          <a:xfrm>
            <a:off x="5806440" y="5010912"/>
            <a:ext cx="109728" cy="109728"/>
          </a:xfrm>
          <a:prstGeom prst="ellipse">
            <a:avLst/>
          </a:prstGeom>
          <a:solidFill>
            <a:srgbClr val="808B67"/>
          </a:solidFill>
          <a:ln w="12700">
            <a:solidFill>
              <a:srgbClr val="808B6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17"/>
          <p:cNvSpPr/>
          <p:nvPr/>
        </p:nvSpPr>
        <p:spPr>
          <a:xfrm>
            <a:off x="6053328" y="4864608"/>
            <a:ext cx="2057400" cy="512064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144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Better alignment between condition, safety and investment decisions</a:t>
            </a:r>
            <a:endParaRPr lang="en-US" sz="1440" dirty="0"/>
          </a:p>
        </p:txBody>
      </p:sp>
      <p:sp>
        <p:nvSpPr>
          <p:cNvPr id="20" name="Shape 18"/>
          <p:cNvSpPr/>
          <p:nvPr/>
        </p:nvSpPr>
        <p:spPr>
          <a:xfrm>
            <a:off x="8549640" y="5010912"/>
            <a:ext cx="109728" cy="109728"/>
          </a:xfrm>
          <a:prstGeom prst="ellipse">
            <a:avLst/>
          </a:prstGeom>
          <a:solidFill>
            <a:srgbClr val="808B67"/>
          </a:solidFill>
          <a:ln w="12700">
            <a:solidFill>
              <a:srgbClr val="808B6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8796528" y="4864608"/>
            <a:ext cx="2057400" cy="512064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 fontScale="92500"/>
          </a:bodyPr>
          <a:lstStyle/>
          <a:p>
            <a:pPr marL="0" indent="0">
              <a:buNone/>
            </a:pPr>
            <a:r>
              <a:rPr lang="en-US" sz="144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Greater consistency in how schemes are delivered</a:t>
            </a:r>
            <a:endParaRPr lang="en-US" sz="1440" dirty="0"/>
          </a:p>
        </p:txBody>
      </p:sp>
      <p:sp>
        <p:nvSpPr>
          <p:cNvPr id="22" name="Text 20"/>
          <p:cNvSpPr/>
          <p:nvPr/>
        </p:nvSpPr>
        <p:spPr>
          <a:xfrm>
            <a:off x="502920" y="6446520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dirty="0">
                <a:solidFill>
                  <a:srgbClr val="65758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Leaseholder Forum · 26 June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11292840" y="642823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502920" y="6291072"/>
            <a:ext cx="11155680" cy="0"/>
          </a:xfrm>
          <a:prstGeom prst="line">
            <a:avLst/>
          </a:prstGeom>
          <a:noFill/>
          <a:ln w="12700">
            <a:solidFill>
              <a:srgbClr val="E7D8C4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agent/turn1/workspace/images/leaseholder-discussion-listening-warm-editorial-ph_2026-06-16T18-22-23_image_DAS_0.jpg"/>
          <p:cNvPicPr>
            <a:picLocks noChangeAspect="1"/>
          </p:cNvPicPr>
          <p:nvPr/>
        </p:nvPicPr>
        <p:blipFill>
          <a:blip r:embed="rId3"/>
          <a:srcRect l="25467" r="25467"/>
          <a:stretch/>
        </p:blipFill>
        <p:spPr>
          <a:xfrm>
            <a:off x="0" y="0"/>
            <a:ext cx="489204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4407408" y="0"/>
            <a:ext cx="658368" cy="6858000"/>
          </a:xfrm>
          <a:prstGeom prst="rect">
            <a:avLst/>
          </a:prstGeom>
          <a:solidFill>
            <a:srgbClr val="F7F0E6">
              <a:alpha val="96000"/>
            </a:srgbClr>
          </a:solidFill>
          <a:ln w="12700">
            <a:solidFill>
              <a:srgbClr val="F7F0E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1"/>
          <p:cNvSpPr/>
          <p:nvPr/>
        </p:nvSpPr>
        <p:spPr>
          <a:xfrm>
            <a:off x="5532120" y="676656"/>
            <a:ext cx="502920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ONGOING PRIORITIES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5532120" y="1005840"/>
            <a:ext cx="5806440" cy="6766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900" b="1" dirty="0">
                <a:solidFill>
                  <a:srgbClr val="18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we will continue to improve</a:t>
            </a:r>
            <a:endParaRPr lang="en-US" sz="2900" dirty="0"/>
          </a:p>
        </p:txBody>
      </p:sp>
      <p:sp>
        <p:nvSpPr>
          <p:cNvPr id="6" name="Text 3"/>
          <p:cNvSpPr/>
          <p:nvPr/>
        </p:nvSpPr>
        <p:spPr>
          <a:xfrm>
            <a:off x="5559552" y="1719072"/>
            <a:ext cx="5230368" cy="71323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170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new approach needs to translate into everyday experience: clearer plans, better explanations and evidence that feedback makes a difference.</a:t>
            </a:r>
            <a:endParaRPr lang="en-US" sz="1700" dirty="0"/>
          </a:p>
        </p:txBody>
      </p:sp>
      <p:sp>
        <p:nvSpPr>
          <p:cNvPr id="7" name="Text 4"/>
          <p:cNvSpPr/>
          <p:nvPr/>
        </p:nvSpPr>
        <p:spPr>
          <a:xfrm>
            <a:off x="5596128" y="2807208"/>
            <a:ext cx="32004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1350" dirty="0"/>
          </a:p>
        </p:txBody>
      </p:sp>
      <p:sp>
        <p:nvSpPr>
          <p:cNvPr id="8" name="Text 5"/>
          <p:cNvSpPr/>
          <p:nvPr/>
        </p:nvSpPr>
        <p:spPr>
          <a:xfrm>
            <a:off x="6035040" y="2788920"/>
            <a:ext cx="219456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50" b="1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Forward plans</a:t>
            </a:r>
            <a:endParaRPr lang="en-US" sz="1550" dirty="0"/>
          </a:p>
        </p:txBody>
      </p:sp>
      <p:sp>
        <p:nvSpPr>
          <p:cNvPr id="9" name="Text 6"/>
          <p:cNvSpPr/>
          <p:nvPr/>
        </p:nvSpPr>
        <p:spPr>
          <a:xfrm>
            <a:off x="8229600" y="2770632"/>
            <a:ext cx="269748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42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Make plans clear, reliable and easier to track.</a:t>
            </a:r>
            <a:endParaRPr lang="en-US" sz="1420" dirty="0"/>
          </a:p>
        </p:txBody>
      </p:sp>
      <p:sp>
        <p:nvSpPr>
          <p:cNvPr id="10" name="Text 7"/>
          <p:cNvSpPr/>
          <p:nvPr/>
        </p:nvSpPr>
        <p:spPr>
          <a:xfrm>
            <a:off x="5596128" y="3493008"/>
            <a:ext cx="32004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1350" dirty="0"/>
          </a:p>
        </p:txBody>
      </p:sp>
      <p:sp>
        <p:nvSpPr>
          <p:cNvPr id="11" name="Text 8"/>
          <p:cNvSpPr/>
          <p:nvPr/>
        </p:nvSpPr>
        <p:spPr>
          <a:xfrm>
            <a:off x="6035040" y="3474720"/>
            <a:ext cx="219456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50" b="1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Cost and value</a:t>
            </a:r>
            <a:endParaRPr lang="en-US" sz="1550" dirty="0"/>
          </a:p>
        </p:txBody>
      </p:sp>
      <p:sp>
        <p:nvSpPr>
          <p:cNvPr id="12" name="Text 9"/>
          <p:cNvSpPr/>
          <p:nvPr/>
        </p:nvSpPr>
        <p:spPr>
          <a:xfrm>
            <a:off x="8229600" y="3456432"/>
            <a:ext cx="269748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42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costs and value for money more clearly.</a:t>
            </a:r>
            <a:endParaRPr lang="en-US" sz="1420" dirty="0"/>
          </a:p>
        </p:txBody>
      </p:sp>
      <p:sp>
        <p:nvSpPr>
          <p:cNvPr id="13" name="Text 10"/>
          <p:cNvSpPr/>
          <p:nvPr/>
        </p:nvSpPr>
        <p:spPr>
          <a:xfrm>
            <a:off x="5596128" y="4178808"/>
            <a:ext cx="32004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6035040" y="4160520"/>
            <a:ext cx="219456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85000" lnSpcReduction="10000"/>
          </a:bodyPr>
          <a:lstStyle/>
          <a:p>
            <a:pPr marL="0" indent="0">
              <a:buNone/>
            </a:pPr>
            <a:r>
              <a:rPr lang="en-US" sz="1550" b="1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Consistent communication</a:t>
            </a:r>
            <a:endParaRPr lang="en-US" sz="1550" dirty="0"/>
          </a:p>
        </p:txBody>
      </p:sp>
      <p:sp>
        <p:nvSpPr>
          <p:cNvPr id="15" name="Text 12"/>
          <p:cNvSpPr/>
          <p:nvPr/>
        </p:nvSpPr>
        <p:spPr>
          <a:xfrm>
            <a:off x="8229600" y="4142232"/>
            <a:ext cx="269748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42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Reduce variation between schemes and stages.</a:t>
            </a:r>
            <a:endParaRPr lang="en-US" sz="1420" dirty="0"/>
          </a:p>
        </p:txBody>
      </p:sp>
      <p:sp>
        <p:nvSpPr>
          <p:cNvPr id="16" name="Text 13"/>
          <p:cNvSpPr/>
          <p:nvPr/>
        </p:nvSpPr>
        <p:spPr>
          <a:xfrm>
            <a:off x="5596128" y="4864608"/>
            <a:ext cx="32004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6035040" y="4846320"/>
            <a:ext cx="219456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50" b="1" dirty="0">
                <a:solidFill>
                  <a:srgbClr val="18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Feedback loop</a:t>
            </a:r>
            <a:endParaRPr lang="en-US" sz="1550" dirty="0"/>
          </a:p>
        </p:txBody>
      </p:sp>
      <p:sp>
        <p:nvSpPr>
          <p:cNvPr id="18" name="Text 15"/>
          <p:cNvSpPr/>
          <p:nvPr/>
        </p:nvSpPr>
        <p:spPr>
          <a:xfrm>
            <a:off x="8229600" y="4828032"/>
            <a:ext cx="269748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420" dirty="0">
                <a:solidFill>
                  <a:srgbClr val="2747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how leaseholder views influence decisions.</a:t>
            </a:r>
            <a:endParaRPr lang="en-US" sz="1420" dirty="0"/>
          </a:p>
        </p:txBody>
      </p:sp>
      <p:sp>
        <p:nvSpPr>
          <p:cNvPr id="19" name="Text 16"/>
          <p:cNvSpPr/>
          <p:nvPr/>
        </p:nvSpPr>
        <p:spPr>
          <a:xfrm>
            <a:off x="5577840" y="5742432"/>
            <a:ext cx="530352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n-US" sz="1750" b="1" dirty="0">
                <a:solidFill>
                  <a:srgbClr val="D96E5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Leaseholder input remains essential as this approach is embedded.</a:t>
            </a:r>
            <a:endParaRPr lang="en-US" sz="1750" dirty="0"/>
          </a:p>
        </p:txBody>
      </p:sp>
      <p:sp>
        <p:nvSpPr>
          <p:cNvPr id="20" name="Text 17"/>
          <p:cNvSpPr/>
          <p:nvPr/>
        </p:nvSpPr>
        <p:spPr>
          <a:xfrm>
            <a:off x="8138160" y="6446520"/>
            <a:ext cx="2788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50" dirty="0">
                <a:solidFill>
                  <a:srgbClr val="65758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Leaseholder Forum · 26 June</a:t>
            </a:r>
            <a:endParaRPr lang="en-US" sz="850" dirty="0"/>
          </a:p>
        </p:txBody>
      </p:sp>
      <p:sp>
        <p:nvSpPr>
          <p:cNvPr id="21" name="Text 18"/>
          <p:cNvSpPr/>
          <p:nvPr/>
        </p:nvSpPr>
        <p:spPr>
          <a:xfrm>
            <a:off x="11292840" y="642823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D96E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832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76656"/>
            <a:ext cx="329184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300" b="1" dirty="0">
                <a:solidFill>
                  <a:srgbClr val="F3B7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 conclude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13232" y="1170432"/>
            <a:ext cx="9966960" cy="10515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>
              <a:buNone/>
            </a:pPr>
            <a:r>
              <a:rPr lang="en-US" sz="3400" b="1" dirty="0">
                <a:solidFill>
                  <a:srgbClr val="FFF9F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focus is a major works programme with fewer surprises and stronger communication.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768096" y="2523744"/>
            <a:ext cx="1234440" cy="0"/>
          </a:xfrm>
          <a:prstGeom prst="line">
            <a:avLst/>
          </a:prstGeom>
          <a:noFill/>
          <a:ln w="38100">
            <a:solidFill>
              <a:srgbClr val="D96E5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749808" y="2816352"/>
            <a:ext cx="6629400" cy="47548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7F0E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Major works are increasing, but Lewisham is strengthening how works are planned, explained and delivered.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841248" y="3950208"/>
            <a:ext cx="548640" cy="0"/>
          </a:xfrm>
          <a:prstGeom prst="line">
            <a:avLst/>
          </a:prstGeom>
          <a:noFill/>
          <a:ln w="38100">
            <a:solidFill>
              <a:srgbClr val="F3B7A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1591056" y="3840480"/>
            <a:ext cx="242316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80" b="1" dirty="0">
                <a:solidFill>
                  <a:srgbClr val="FFF9F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Fewer surprises</a:t>
            </a:r>
            <a:endParaRPr lang="en-US" sz="1580" dirty="0"/>
          </a:p>
        </p:txBody>
      </p:sp>
      <p:sp>
        <p:nvSpPr>
          <p:cNvPr id="8" name="Text 6"/>
          <p:cNvSpPr/>
          <p:nvPr/>
        </p:nvSpPr>
        <p:spPr>
          <a:xfrm>
            <a:off x="1591056" y="4114800"/>
            <a:ext cx="370332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E7D8C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Earlier visibility of potential works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099048" y="3950208"/>
            <a:ext cx="548640" cy="0"/>
          </a:xfrm>
          <a:prstGeom prst="line">
            <a:avLst/>
          </a:prstGeom>
          <a:noFill/>
          <a:ln w="38100">
            <a:solidFill>
              <a:srgbClr val="F3B7A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6848856" y="3840480"/>
            <a:ext cx="242316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80" b="1" dirty="0">
                <a:solidFill>
                  <a:srgbClr val="FFF9F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Clearer decisions</a:t>
            </a:r>
            <a:endParaRPr lang="en-US" sz="1580" dirty="0"/>
          </a:p>
        </p:txBody>
      </p:sp>
      <p:sp>
        <p:nvSpPr>
          <p:cNvPr id="11" name="Text 9"/>
          <p:cNvSpPr/>
          <p:nvPr/>
        </p:nvSpPr>
        <p:spPr>
          <a:xfrm>
            <a:off x="6848856" y="4114800"/>
            <a:ext cx="370332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E7D8C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Better explanations of scope and need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41248" y="4773168"/>
            <a:ext cx="548640" cy="0"/>
          </a:xfrm>
          <a:prstGeom prst="line">
            <a:avLst/>
          </a:prstGeom>
          <a:noFill/>
          <a:ln w="38100">
            <a:solidFill>
              <a:srgbClr val="F3B7A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1591056" y="4663440"/>
            <a:ext cx="242316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80" b="1" dirty="0">
                <a:solidFill>
                  <a:srgbClr val="FFF9F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Better planned works</a:t>
            </a:r>
            <a:endParaRPr lang="en-US" sz="1580" dirty="0"/>
          </a:p>
        </p:txBody>
      </p:sp>
      <p:sp>
        <p:nvSpPr>
          <p:cNvPr id="14" name="Text 12"/>
          <p:cNvSpPr/>
          <p:nvPr/>
        </p:nvSpPr>
        <p:spPr>
          <a:xfrm>
            <a:off x="1591056" y="4937760"/>
            <a:ext cx="370332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E7D8C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Stronger data, procurement and pre-construction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099048" y="4773168"/>
            <a:ext cx="548640" cy="0"/>
          </a:xfrm>
          <a:prstGeom prst="line">
            <a:avLst/>
          </a:prstGeom>
          <a:noFill/>
          <a:ln w="38100">
            <a:solidFill>
              <a:srgbClr val="F3B7A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Text 14"/>
          <p:cNvSpPr/>
          <p:nvPr/>
        </p:nvSpPr>
        <p:spPr>
          <a:xfrm>
            <a:off x="6848856" y="4663440"/>
            <a:ext cx="242316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80" b="1" dirty="0">
                <a:solidFill>
                  <a:srgbClr val="FFF9F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Stronger communication</a:t>
            </a:r>
            <a:endParaRPr lang="en-US" sz="1580" dirty="0"/>
          </a:p>
        </p:txBody>
      </p:sp>
      <p:sp>
        <p:nvSpPr>
          <p:cNvPr id="17" name="Text 15"/>
          <p:cNvSpPr/>
          <p:nvPr/>
        </p:nvSpPr>
        <p:spPr>
          <a:xfrm>
            <a:off x="6848856" y="4937760"/>
            <a:ext cx="370332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E7D8C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More consistency across schemes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49808" y="6099048"/>
            <a:ext cx="457200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F3B7A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Questions and discussion</a:t>
            </a:r>
            <a:endParaRPr lang="en-US" sz="1900" dirty="0"/>
          </a:p>
        </p:txBody>
      </p:sp>
      <p:sp>
        <p:nvSpPr>
          <p:cNvPr id="19" name="Text 17"/>
          <p:cNvSpPr/>
          <p:nvPr/>
        </p:nvSpPr>
        <p:spPr>
          <a:xfrm>
            <a:off x="8229600" y="6172200"/>
            <a:ext cx="3063240" cy="1828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 algn="r">
              <a:buNone/>
            </a:pPr>
            <a:r>
              <a:rPr lang="en-US" sz="920" dirty="0">
                <a:solidFill>
                  <a:srgbClr val="E7D8C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Leaseholder Forum · 26 June</a:t>
            </a:r>
            <a:endParaRPr lang="en-US" sz="9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709</Words>
  <Application>Microsoft Office PowerPoint</Application>
  <PresentationFormat>Widescreen</PresentationFormat>
  <Paragraphs>124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Ojutalayo, Kemi</dc:creator>
  <cp:lastModifiedBy>Reece, Michael</cp:lastModifiedBy>
  <cp:revision>1</cp:revision>
  <dcterms:created xsi:type="dcterms:W3CDTF">2026-06-16T18:24:42Z</dcterms:created>
  <dcterms:modified xsi:type="dcterms:W3CDTF">2026-07-03T09:53:06Z</dcterms:modified>
</cp:coreProperties>
</file>