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Opening: This is a draft for discussion, not a finished document being imposed by the Council.
The aim tonight is to agree the principles for a clearer, more influential and accountable Forum.
[Sources]
- Internal document: LEASEHOLD FORUM TERMS OF REFERENCE 2020-01-14.docx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existing Terms of Reference are not being discarded. The intention is to retain the useful foundations while updating the governance, influence and accountability arrangements.
[Sources]
- Internal document: LEASEHOLD FORUM TERMS OF REFERENCE 2020-01-14.docx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Emphasise that influence is meaningful, while the Forum remains consultative rather than a formal decision-making committee.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Invite leaseholders to identify missing subjects and prioritise the themes that matter most.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boundary ensures individual residents receive the right case handling while the Forum retains oversight of systemic learning.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detailed chairing and membership model should be co-designed with Forum members rather than predetermined tonight.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aim is not simply to record activity. Completion should explain the difference made to leaseholders.
[Sources]
- Internal file: 02. RE slides - ELT Sept 2026.pptx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Invite short contributions on each question. Record points for the revised draft and highlight areas where there is clear agreement or differing views.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Close by confirming that the outcome sought tonight is agreement on direction, not formal approval of a finished Terms of Reference.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WISHAM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27080" y="6528816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27080" y="6528816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777240" y="1695400"/>
            <a:ext cx="8971609" cy="2922320"/>
          </a:xfrm>
          <a:prstGeom prst="roundRect">
            <a:avLst>
              <a:gd name="adj" fmla="val 1846"/>
            </a:avLst>
          </a:prstGeom>
          <a:solidFill>
            <a:srgbClr val="FFFFFF">
              <a:alpha val="97000"/>
            </a:srgbClr>
          </a:solidFill>
          <a:ln w="19050">
            <a:solidFill>
              <a:srgbClr val="079EAD"/>
            </a:solidFill>
            <a:prstDash val="solid"/>
          </a:ln>
          <a:effectLst>
            <a:outerShdw blurRad="19050" dist="10160" dir="27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078992" y="1993392"/>
            <a:ext cx="6583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300" b="1">
                <a:solidFill>
                  <a:srgbClr val="163A5F"/>
                </a:solidFill>
              </a:rPr>
              <a:t>Leasehold Forum</a:t>
            </a:r>
            <a:endParaRPr lang="en-US" sz="3300"/>
          </a:p>
        </p:txBody>
      </p:sp>
      <p:sp>
        <p:nvSpPr>
          <p:cNvPr id="4" name="Text 2"/>
          <p:cNvSpPr/>
          <p:nvPr/>
        </p:nvSpPr>
        <p:spPr>
          <a:xfrm>
            <a:off x="1078992" y="2688336"/>
            <a:ext cx="6583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>
                <a:solidFill>
                  <a:srgbClr val="079EAD"/>
                </a:solidFill>
              </a:rPr>
              <a:t>Renewing our Terms of Reference</a:t>
            </a:r>
            <a:endParaRPr lang="en-US" sz="2700"/>
          </a:p>
        </p:txBody>
      </p:sp>
      <p:sp>
        <p:nvSpPr>
          <p:cNvPr id="5" name="Text 3"/>
          <p:cNvSpPr/>
          <p:nvPr/>
        </p:nvSpPr>
        <p:spPr>
          <a:xfrm>
            <a:off x="1078992" y="3401568"/>
            <a:ext cx="6309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53606A"/>
                </a:solidFill>
              </a:rPr>
              <a:t>A proposed framework for discussion and co-design</a:t>
            </a:r>
            <a:endParaRPr lang="en-US" sz="1700"/>
          </a:p>
        </p:txBody>
      </p:sp>
      <p:sp>
        <p:nvSpPr>
          <p:cNvPr id="6" name="Shape 4"/>
          <p:cNvSpPr/>
          <p:nvPr/>
        </p:nvSpPr>
        <p:spPr>
          <a:xfrm>
            <a:off x="1078992" y="3977640"/>
            <a:ext cx="2011680" cy="329184"/>
          </a:xfrm>
          <a:prstGeom prst="roundRect">
            <a:avLst>
              <a:gd name="adj" fmla="val 22222"/>
            </a:avLst>
          </a:prstGeom>
          <a:solidFill>
            <a:srgbClr val="2F6EB5"/>
          </a:solidFill>
          <a:ln w="12700">
            <a:solidFill>
              <a:srgbClr val="2F6EB5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1152144" y="4041648"/>
            <a:ext cx="18653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>
                <a:solidFill>
                  <a:srgbClr val="FFFFFF"/>
                </a:solidFill>
              </a:rPr>
              <a:t>15 September 2026</a:t>
            </a:r>
            <a:endParaRPr lang="en-US" sz="1050"/>
          </a:p>
        </p:txBody>
      </p:sp>
      <p:sp>
        <p:nvSpPr>
          <p:cNvPr id="8" name="Text 6"/>
          <p:cNvSpPr/>
          <p:nvPr/>
        </p:nvSpPr>
        <p:spPr>
          <a:xfrm>
            <a:off x="658368" y="6510528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Leasehold Forum | Terms of Reference review</a:t>
            </a:r>
            <a:endParaRPr lang="en-US" sz="85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27080" y="6528816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58368" y="57607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16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review the Terms of Reference now?</a:t>
            </a:r>
            <a:endParaRPr lang="en-US" sz="2600"/>
          </a:p>
        </p:txBody>
      </p:sp>
      <p:sp>
        <p:nvSpPr>
          <p:cNvPr id="3" name="Text 1"/>
          <p:cNvSpPr/>
          <p:nvPr/>
        </p:nvSpPr>
        <p:spPr>
          <a:xfrm>
            <a:off x="676656" y="1060704"/>
            <a:ext cx="9966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5360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current document has a sound core purpose, but it reflects former arrangements.</a:t>
            </a:r>
            <a:endParaRPr lang="en-US" sz="1250"/>
          </a:p>
        </p:txBody>
      </p:sp>
      <p:sp>
        <p:nvSpPr>
          <p:cNvPr id="4" name="Shape 2"/>
          <p:cNvSpPr/>
          <p:nvPr/>
        </p:nvSpPr>
        <p:spPr>
          <a:xfrm>
            <a:off x="713232" y="1572768"/>
            <a:ext cx="5074920" cy="1554480"/>
          </a:xfrm>
          <a:prstGeom prst="roundRect">
            <a:avLst>
              <a:gd name="adj" fmla="val 2941"/>
            </a:avLst>
          </a:prstGeom>
          <a:solidFill>
            <a:srgbClr val="EAF6F7"/>
          </a:solidFill>
          <a:ln w="12700">
            <a:solidFill>
              <a:srgbClr val="079EA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969264" y="1828800"/>
            <a:ext cx="438912" cy="438912"/>
          </a:xfrm>
          <a:prstGeom prst="ellipse">
            <a:avLst/>
          </a:prstGeom>
          <a:solidFill>
            <a:srgbClr val="079EAD"/>
          </a:solidFill>
          <a:ln w="12700">
            <a:solidFill>
              <a:srgbClr val="079EA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969264" y="1911096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</a:rPr>
              <a:t>1</a:t>
            </a:r>
            <a:endParaRPr lang="en-US" sz="1200"/>
          </a:p>
        </p:txBody>
      </p:sp>
      <p:sp>
        <p:nvSpPr>
          <p:cNvPr id="7" name="Text 5"/>
          <p:cNvSpPr/>
          <p:nvPr/>
        </p:nvSpPr>
        <p:spPr>
          <a:xfrm>
            <a:off x="1554480" y="1792224"/>
            <a:ext cx="3886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63A5F"/>
                </a:solidFill>
              </a:rPr>
              <a:t>Outdated governance</a:t>
            </a:r>
            <a:endParaRPr lang="en-US" sz="1600"/>
          </a:p>
        </p:txBody>
      </p:sp>
      <p:sp>
        <p:nvSpPr>
          <p:cNvPr id="8" name="Text 6"/>
          <p:cNvSpPr/>
          <p:nvPr/>
        </p:nvSpPr>
        <p:spPr>
          <a:xfrm>
            <a:off x="1554480" y="2212848"/>
            <a:ext cx="38404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80">
                <a:solidFill>
                  <a:srgbClr val="53606A"/>
                </a:solidFill>
              </a:rPr>
              <a:t>References Lewisham Homes and the former Service and Performance Committee.</a:t>
            </a:r>
            <a:endParaRPr lang="en-US" sz="1280"/>
          </a:p>
        </p:txBody>
      </p:sp>
      <p:sp>
        <p:nvSpPr>
          <p:cNvPr id="9" name="Shape 7"/>
          <p:cNvSpPr/>
          <p:nvPr/>
        </p:nvSpPr>
        <p:spPr>
          <a:xfrm>
            <a:off x="6245352" y="1572768"/>
            <a:ext cx="5074920" cy="1554480"/>
          </a:xfrm>
          <a:prstGeom prst="roundRect">
            <a:avLst>
              <a:gd name="adj" fmla="val 2941"/>
            </a:avLst>
          </a:prstGeom>
          <a:solidFill>
            <a:srgbClr val="F4F8FB"/>
          </a:solidFill>
          <a:ln w="12700">
            <a:solidFill>
              <a:srgbClr val="2F6EB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Shape 8"/>
          <p:cNvSpPr/>
          <p:nvPr/>
        </p:nvSpPr>
        <p:spPr>
          <a:xfrm>
            <a:off x="6501384" y="1828800"/>
            <a:ext cx="438912" cy="438912"/>
          </a:xfrm>
          <a:prstGeom prst="ellipse">
            <a:avLst/>
          </a:prstGeom>
          <a:solidFill>
            <a:srgbClr val="2F6EB5"/>
          </a:solidFill>
          <a:ln w="12700">
            <a:solidFill>
              <a:srgbClr val="2F6EB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6501384" y="1911096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</a:rPr>
              <a:t>2</a:t>
            </a:r>
            <a:endParaRPr lang="en-US" sz="1200"/>
          </a:p>
        </p:txBody>
      </p:sp>
      <p:sp>
        <p:nvSpPr>
          <p:cNvPr id="12" name="Text 10"/>
          <p:cNvSpPr/>
          <p:nvPr/>
        </p:nvSpPr>
        <p:spPr>
          <a:xfrm>
            <a:off x="7086600" y="1792224"/>
            <a:ext cx="3886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63A5F"/>
                </a:solidFill>
              </a:rPr>
              <a:t>Limited influence</a:t>
            </a:r>
            <a:endParaRPr lang="en-US" sz="1600"/>
          </a:p>
        </p:txBody>
      </p:sp>
      <p:sp>
        <p:nvSpPr>
          <p:cNvPr id="13" name="Text 11"/>
          <p:cNvSpPr/>
          <p:nvPr/>
        </p:nvSpPr>
        <p:spPr>
          <a:xfrm>
            <a:off x="7086600" y="2212848"/>
            <a:ext cx="38404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80">
                <a:solidFill>
                  <a:srgbClr val="53606A"/>
                </a:solidFill>
              </a:rPr>
              <a:t>Focuses on consultation, but not clearly on scrutiny, co-design or service improvement.</a:t>
            </a:r>
            <a:endParaRPr lang="en-US" sz="1280"/>
          </a:p>
        </p:txBody>
      </p:sp>
      <p:sp>
        <p:nvSpPr>
          <p:cNvPr id="14" name="Shape 12"/>
          <p:cNvSpPr/>
          <p:nvPr/>
        </p:nvSpPr>
        <p:spPr>
          <a:xfrm>
            <a:off x="713232" y="3538728"/>
            <a:ext cx="5074920" cy="1554480"/>
          </a:xfrm>
          <a:prstGeom prst="roundRect">
            <a:avLst>
              <a:gd name="adj" fmla="val 2941"/>
            </a:avLst>
          </a:prstGeom>
          <a:solidFill>
            <a:srgbClr val="EAF6F7"/>
          </a:solidFill>
          <a:ln w="12700">
            <a:solidFill>
              <a:srgbClr val="079EA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Shape 13"/>
          <p:cNvSpPr/>
          <p:nvPr/>
        </p:nvSpPr>
        <p:spPr>
          <a:xfrm>
            <a:off x="969264" y="3794760"/>
            <a:ext cx="438912" cy="438912"/>
          </a:xfrm>
          <a:prstGeom prst="ellipse">
            <a:avLst/>
          </a:prstGeom>
          <a:solidFill>
            <a:srgbClr val="079EAD"/>
          </a:solidFill>
          <a:ln w="12700">
            <a:solidFill>
              <a:srgbClr val="079EA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969264" y="3877056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</a:rPr>
              <a:t>3</a:t>
            </a:r>
            <a:endParaRPr lang="en-US" sz="1200"/>
          </a:p>
        </p:txBody>
      </p:sp>
      <p:sp>
        <p:nvSpPr>
          <p:cNvPr id="17" name="Text 15"/>
          <p:cNvSpPr/>
          <p:nvPr/>
        </p:nvSpPr>
        <p:spPr>
          <a:xfrm>
            <a:off x="1554480" y="3758184"/>
            <a:ext cx="3886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63A5F"/>
                </a:solidFill>
              </a:rPr>
              <a:t>Weak feedback loop</a:t>
            </a:r>
            <a:endParaRPr lang="en-US" sz="1600"/>
          </a:p>
        </p:txBody>
      </p:sp>
      <p:sp>
        <p:nvSpPr>
          <p:cNvPr id="18" name="Text 16"/>
          <p:cNvSpPr/>
          <p:nvPr/>
        </p:nvSpPr>
        <p:spPr>
          <a:xfrm>
            <a:off x="1554480" y="4178808"/>
            <a:ext cx="38404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80">
                <a:solidFill>
                  <a:srgbClr val="53606A"/>
                </a:solidFill>
              </a:rPr>
              <a:t>No firm requirement to show what changed, what did not, and why.</a:t>
            </a:r>
            <a:endParaRPr lang="en-US" sz="1280"/>
          </a:p>
        </p:txBody>
      </p:sp>
      <p:sp>
        <p:nvSpPr>
          <p:cNvPr id="19" name="Shape 17"/>
          <p:cNvSpPr/>
          <p:nvPr/>
        </p:nvSpPr>
        <p:spPr>
          <a:xfrm>
            <a:off x="6245352" y="3538728"/>
            <a:ext cx="5074920" cy="1554480"/>
          </a:xfrm>
          <a:prstGeom prst="roundRect">
            <a:avLst>
              <a:gd name="adj" fmla="val 2941"/>
            </a:avLst>
          </a:prstGeom>
          <a:solidFill>
            <a:srgbClr val="F4F8FB"/>
          </a:solidFill>
          <a:ln w="12700">
            <a:solidFill>
              <a:srgbClr val="2F6EB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Shape 18"/>
          <p:cNvSpPr/>
          <p:nvPr/>
        </p:nvSpPr>
        <p:spPr>
          <a:xfrm>
            <a:off x="6501384" y="3794760"/>
            <a:ext cx="438912" cy="438912"/>
          </a:xfrm>
          <a:prstGeom prst="ellipse">
            <a:avLst/>
          </a:prstGeom>
          <a:solidFill>
            <a:srgbClr val="2F6EB5"/>
          </a:solidFill>
          <a:ln w="12700">
            <a:solidFill>
              <a:srgbClr val="2F6EB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6501384" y="3877056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</a:rPr>
              <a:t>4</a:t>
            </a:r>
            <a:endParaRPr lang="en-US" sz="1200"/>
          </a:p>
        </p:txBody>
      </p:sp>
      <p:sp>
        <p:nvSpPr>
          <p:cNvPr id="22" name="Text 20"/>
          <p:cNvSpPr/>
          <p:nvPr/>
        </p:nvSpPr>
        <p:spPr>
          <a:xfrm>
            <a:off x="7086600" y="3758184"/>
            <a:ext cx="3886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63A5F"/>
                </a:solidFill>
              </a:rPr>
              <a:t>Unclear participation</a:t>
            </a:r>
            <a:endParaRPr lang="en-US" sz="1600"/>
          </a:p>
        </p:txBody>
      </p:sp>
      <p:sp>
        <p:nvSpPr>
          <p:cNvPr id="23" name="Text 21"/>
          <p:cNvSpPr/>
          <p:nvPr/>
        </p:nvSpPr>
        <p:spPr>
          <a:xfrm>
            <a:off x="7086600" y="4178808"/>
            <a:ext cx="38404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80">
                <a:solidFill>
                  <a:srgbClr val="53606A"/>
                </a:solidFill>
              </a:rPr>
              <a:t>Membership, representation, chairing and routes into the agenda need clarity.</a:t>
            </a:r>
            <a:endParaRPr lang="en-US" sz="1280"/>
          </a:p>
        </p:txBody>
      </p:sp>
      <p:sp>
        <p:nvSpPr>
          <p:cNvPr id="24" name="Text 22"/>
          <p:cNvSpPr/>
          <p:nvPr/>
        </p:nvSpPr>
        <p:spPr>
          <a:xfrm>
            <a:off x="658368" y="6510528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Draft for discussion with leaseholders</a:t>
            </a:r>
            <a:endParaRPr lang="en-US" sz="85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27080" y="6528816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58368" y="57607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16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should the renewed Forum achieve?</a:t>
            </a:r>
            <a:endParaRPr lang="en-US" sz="2600"/>
          </a:p>
        </p:txBody>
      </p:sp>
      <p:sp>
        <p:nvSpPr>
          <p:cNvPr id="3" name="Text 1"/>
          <p:cNvSpPr/>
          <p:nvPr/>
        </p:nvSpPr>
        <p:spPr>
          <a:xfrm>
            <a:off x="676656" y="1060704"/>
            <a:ext cx="9966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5360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clearer purpose centred on influence, challenge, improvement and trust.</a:t>
            </a:r>
            <a:endParaRPr lang="en-US" sz="1250"/>
          </a:p>
        </p:txBody>
      </p:sp>
      <p:sp>
        <p:nvSpPr>
          <p:cNvPr id="4" name="Shape 2"/>
          <p:cNvSpPr/>
          <p:nvPr/>
        </p:nvSpPr>
        <p:spPr>
          <a:xfrm>
            <a:off x="1188720" y="1828800"/>
            <a:ext cx="822960" cy="822960"/>
          </a:xfrm>
          <a:prstGeom prst="ellipse">
            <a:avLst/>
          </a:prstGeom>
          <a:solidFill>
            <a:srgbClr val="079EAD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1188720" y="2075688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FFFFFF"/>
                </a:solidFill>
              </a:rPr>
              <a:t>1</a:t>
            </a:r>
            <a:endParaRPr lang="en-US" sz="1800"/>
          </a:p>
        </p:txBody>
      </p:sp>
      <p:sp>
        <p:nvSpPr>
          <p:cNvPr id="6" name="Shape 4"/>
          <p:cNvSpPr/>
          <p:nvPr/>
        </p:nvSpPr>
        <p:spPr>
          <a:xfrm>
            <a:off x="2075688" y="2084832"/>
            <a:ext cx="530352" cy="310896"/>
          </a:xfrm>
          <a:prstGeom prst="chevron">
            <a:avLst/>
          </a:prstGeom>
          <a:solidFill>
            <a:srgbClr val="B9DDE1"/>
          </a:solidFill>
          <a:ln w="12700">
            <a:solidFill>
              <a:srgbClr val="B9DDE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685800" y="28803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163A5F"/>
                </a:solidFill>
              </a:rPr>
              <a:t>LISTEN</a:t>
            </a:r>
            <a:endParaRPr lang="en-US" sz="1400"/>
          </a:p>
        </p:txBody>
      </p:sp>
      <p:sp>
        <p:nvSpPr>
          <p:cNvPr id="8" name="Text 6"/>
          <p:cNvSpPr/>
          <p:nvPr/>
        </p:nvSpPr>
        <p:spPr>
          <a:xfrm>
            <a:off x="685800" y="3310128"/>
            <a:ext cx="1828800" cy="7772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>
                <a:solidFill>
                  <a:srgbClr val="53606A"/>
                </a:solidFill>
              </a:rPr>
              <a:t>Hear a broad range of leaseholder experiences</a:t>
            </a:r>
            <a:endParaRPr lang="en-US" sz="1150"/>
          </a:p>
        </p:txBody>
      </p:sp>
      <p:sp>
        <p:nvSpPr>
          <p:cNvPr id="9" name="Shape 7"/>
          <p:cNvSpPr/>
          <p:nvPr/>
        </p:nvSpPr>
        <p:spPr>
          <a:xfrm>
            <a:off x="3429000" y="1828800"/>
            <a:ext cx="822960" cy="822960"/>
          </a:xfrm>
          <a:prstGeom prst="ellipse">
            <a:avLst/>
          </a:prstGeom>
          <a:solidFill>
            <a:srgbClr val="2F6EB5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3429000" y="2075688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FFFFFF"/>
                </a:solidFill>
              </a:rPr>
              <a:t>2</a:t>
            </a:r>
            <a:endParaRPr lang="en-US" sz="1800"/>
          </a:p>
        </p:txBody>
      </p:sp>
      <p:sp>
        <p:nvSpPr>
          <p:cNvPr id="11" name="Shape 9"/>
          <p:cNvSpPr/>
          <p:nvPr/>
        </p:nvSpPr>
        <p:spPr>
          <a:xfrm>
            <a:off x="4315968" y="2084832"/>
            <a:ext cx="530352" cy="310896"/>
          </a:xfrm>
          <a:prstGeom prst="chevron">
            <a:avLst/>
          </a:prstGeom>
          <a:solidFill>
            <a:srgbClr val="B9DDE1"/>
          </a:solidFill>
          <a:ln w="12700">
            <a:solidFill>
              <a:srgbClr val="B9DDE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2926080" y="28803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163A5F"/>
                </a:solidFill>
              </a:rPr>
              <a:t>INFLUENCE</a:t>
            </a:r>
            <a:endParaRPr lang="en-US" sz="1400"/>
          </a:p>
        </p:txBody>
      </p:sp>
      <p:sp>
        <p:nvSpPr>
          <p:cNvPr id="13" name="Text 11"/>
          <p:cNvSpPr/>
          <p:nvPr/>
        </p:nvSpPr>
        <p:spPr>
          <a:xfrm>
            <a:off x="2926080" y="3310128"/>
            <a:ext cx="1828800" cy="7772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>
                <a:solidFill>
                  <a:srgbClr val="53606A"/>
                </a:solidFill>
              </a:rPr>
              <a:t>Shape services, policies and communications early</a:t>
            </a:r>
            <a:endParaRPr lang="en-US" sz="1150"/>
          </a:p>
        </p:txBody>
      </p:sp>
      <p:sp>
        <p:nvSpPr>
          <p:cNvPr id="14" name="Shape 12"/>
          <p:cNvSpPr/>
          <p:nvPr/>
        </p:nvSpPr>
        <p:spPr>
          <a:xfrm>
            <a:off x="5669280" y="1828800"/>
            <a:ext cx="822960" cy="822960"/>
          </a:xfrm>
          <a:prstGeom prst="ellipse">
            <a:avLst/>
          </a:prstGeom>
          <a:solidFill>
            <a:srgbClr val="079EAD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5669280" y="2075688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FFFFFF"/>
                </a:solidFill>
              </a:rPr>
              <a:t>3</a:t>
            </a:r>
            <a:endParaRPr lang="en-US" sz="1800"/>
          </a:p>
        </p:txBody>
      </p:sp>
      <p:sp>
        <p:nvSpPr>
          <p:cNvPr id="16" name="Shape 14"/>
          <p:cNvSpPr/>
          <p:nvPr/>
        </p:nvSpPr>
        <p:spPr>
          <a:xfrm>
            <a:off x="6556248" y="2084832"/>
            <a:ext cx="530352" cy="310896"/>
          </a:xfrm>
          <a:prstGeom prst="chevron">
            <a:avLst/>
          </a:prstGeom>
          <a:solidFill>
            <a:srgbClr val="B9DDE1"/>
          </a:solidFill>
          <a:ln w="12700">
            <a:solidFill>
              <a:srgbClr val="B9DDE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5166360" y="28803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163A5F"/>
                </a:solidFill>
              </a:rPr>
              <a:t>CHALLENGE</a:t>
            </a:r>
            <a:endParaRPr lang="en-US" sz="1400"/>
          </a:p>
        </p:txBody>
      </p:sp>
      <p:sp>
        <p:nvSpPr>
          <p:cNvPr id="18" name="Text 16"/>
          <p:cNvSpPr/>
          <p:nvPr/>
        </p:nvSpPr>
        <p:spPr>
          <a:xfrm>
            <a:off x="5166360" y="3310128"/>
            <a:ext cx="1828800" cy="7772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>
                <a:solidFill>
                  <a:srgbClr val="53606A"/>
                </a:solidFill>
              </a:rPr>
              <a:t>Review performance and recurring service issues</a:t>
            </a:r>
            <a:endParaRPr lang="en-US" sz="1150"/>
          </a:p>
        </p:txBody>
      </p:sp>
      <p:sp>
        <p:nvSpPr>
          <p:cNvPr id="19" name="Shape 17"/>
          <p:cNvSpPr/>
          <p:nvPr/>
        </p:nvSpPr>
        <p:spPr>
          <a:xfrm>
            <a:off x="7909560" y="1828800"/>
            <a:ext cx="822960" cy="822960"/>
          </a:xfrm>
          <a:prstGeom prst="ellipse">
            <a:avLst/>
          </a:prstGeom>
          <a:solidFill>
            <a:srgbClr val="2F6EB5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7909560" y="2075688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FFFFFF"/>
                </a:solidFill>
              </a:rPr>
              <a:t>4</a:t>
            </a:r>
            <a:endParaRPr lang="en-US" sz="1800"/>
          </a:p>
        </p:txBody>
      </p:sp>
      <p:sp>
        <p:nvSpPr>
          <p:cNvPr id="21" name="Shape 19"/>
          <p:cNvSpPr/>
          <p:nvPr/>
        </p:nvSpPr>
        <p:spPr>
          <a:xfrm>
            <a:off x="8796528" y="2084832"/>
            <a:ext cx="530352" cy="310896"/>
          </a:xfrm>
          <a:prstGeom prst="chevron">
            <a:avLst/>
          </a:prstGeom>
          <a:solidFill>
            <a:srgbClr val="B9DDE1"/>
          </a:solidFill>
          <a:ln w="12700">
            <a:solidFill>
              <a:srgbClr val="B9DDE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/>
          <p:nvPr/>
        </p:nvSpPr>
        <p:spPr>
          <a:xfrm>
            <a:off x="7406640" y="28803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163A5F"/>
                </a:solidFill>
              </a:rPr>
              <a:t>IMPROVE</a:t>
            </a:r>
            <a:endParaRPr lang="en-US" sz="1400"/>
          </a:p>
        </p:txBody>
      </p:sp>
      <p:sp>
        <p:nvSpPr>
          <p:cNvPr id="23" name="Text 21"/>
          <p:cNvSpPr/>
          <p:nvPr/>
        </p:nvSpPr>
        <p:spPr>
          <a:xfrm>
            <a:off x="7406640" y="3310128"/>
            <a:ext cx="1828800" cy="7772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>
                <a:solidFill>
                  <a:srgbClr val="53606A"/>
                </a:solidFill>
              </a:rPr>
              <a:t>Turn insight into practical service changes</a:t>
            </a:r>
            <a:endParaRPr lang="en-US" sz="1150"/>
          </a:p>
        </p:txBody>
      </p:sp>
      <p:sp>
        <p:nvSpPr>
          <p:cNvPr id="24" name="Shape 22"/>
          <p:cNvSpPr/>
          <p:nvPr/>
        </p:nvSpPr>
        <p:spPr>
          <a:xfrm>
            <a:off x="10149840" y="1828800"/>
            <a:ext cx="822960" cy="822960"/>
          </a:xfrm>
          <a:prstGeom prst="ellipse">
            <a:avLst/>
          </a:prstGeom>
          <a:solidFill>
            <a:srgbClr val="079EAD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Text 23"/>
          <p:cNvSpPr/>
          <p:nvPr/>
        </p:nvSpPr>
        <p:spPr>
          <a:xfrm>
            <a:off x="10149840" y="2075688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FFFFFF"/>
                </a:solidFill>
              </a:rPr>
              <a:t>5</a:t>
            </a:r>
            <a:endParaRPr lang="en-US" sz="1800"/>
          </a:p>
        </p:txBody>
      </p:sp>
      <p:sp>
        <p:nvSpPr>
          <p:cNvPr id="26" name="Text 24"/>
          <p:cNvSpPr/>
          <p:nvPr/>
        </p:nvSpPr>
        <p:spPr>
          <a:xfrm>
            <a:off x="9646920" y="28803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163A5F"/>
                </a:solidFill>
              </a:rPr>
              <a:t>REPORT BACK</a:t>
            </a:r>
            <a:endParaRPr lang="en-US" sz="1400"/>
          </a:p>
        </p:txBody>
      </p:sp>
      <p:sp>
        <p:nvSpPr>
          <p:cNvPr id="27" name="Text 25"/>
          <p:cNvSpPr/>
          <p:nvPr/>
        </p:nvSpPr>
        <p:spPr>
          <a:xfrm>
            <a:off x="9646920" y="3310128"/>
            <a:ext cx="1828800" cy="7772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>
                <a:solidFill>
                  <a:srgbClr val="53606A"/>
                </a:solidFill>
              </a:rPr>
              <a:t>Show what happened as a result</a:t>
            </a:r>
            <a:endParaRPr lang="en-US" sz="1150"/>
          </a:p>
        </p:txBody>
      </p:sp>
      <p:sp>
        <p:nvSpPr>
          <p:cNvPr id="28" name="Shape 26"/>
          <p:cNvSpPr/>
          <p:nvPr/>
        </p:nvSpPr>
        <p:spPr>
          <a:xfrm>
            <a:off x="1828800" y="4681728"/>
            <a:ext cx="8503920" cy="658368"/>
          </a:xfrm>
          <a:prstGeom prst="roundRect">
            <a:avLst>
              <a:gd name="adj" fmla="val 6944"/>
            </a:avLst>
          </a:prstGeom>
          <a:solidFill>
            <a:srgbClr val="163A5F"/>
          </a:solidFill>
          <a:ln w="12700">
            <a:solidFill>
              <a:srgbClr val="163A5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9" name="Text 27"/>
          <p:cNvSpPr/>
          <p:nvPr/>
        </p:nvSpPr>
        <p:spPr>
          <a:xfrm>
            <a:off x="2103120" y="4882896"/>
            <a:ext cx="7955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>
                <a:solidFill>
                  <a:srgbClr val="FFFFFF"/>
                </a:solidFill>
              </a:rPr>
              <a:t>The Forum informs and recommends. Formal Council decisions remain within authorised governance arrangements.</a:t>
            </a:r>
            <a:endParaRPr lang="en-US" sz="1350"/>
          </a:p>
        </p:txBody>
      </p:sp>
      <p:sp>
        <p:nvSpPr>
          <p:cNvPr id="30" name="Text 28"/>
          <p:cNvSpPr/>
          <p:nvPr/>
        </p:nvSpPr>
        <p:spPr>
          <a:xfrm>
            <a:off x="658368" y="6510528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Draft for discussion with leaseholders</a:t>
            </a:r>
            <a:endParaRPr lang="en-US" sz="85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27080" y="6528816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58368" y="57607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16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scope</a:t>
            </a:r>
            <a:endParaRPr lang="en-US" sz="2600"/>
          </a:p>
        </p:txBody>
      </p:sp>
      <p:sp>
        <p:nvSpPr>
          <p:cNvPr id="3" name="Text 1"/>
          <p:cNvSpPr/>
          <p:nvPr/>
        </p:nvSpPr>
        <p:spPr>
          <a:xfrm>
            <a:off x="676656" y="1060704"/>
            <a:ext cx="9966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5360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Forum should focus on borough-wide, recurring and systemic issues affecting leaseholders.</a:t>
            </a:r>
            <a:endParaRPr lang="en-US" sz="1250"/>
          </a:p>
        </p:txBody>
      </p:sp>
      <p:sp>
        <p:nvSpPr>
          <p:cNvPr id="4" name="Shape 2"/>
          <p:cNvSpPr/>
          <p:nvPr/>
        </p:nvSpPr>
        <p:spPr>
          <a:xfrm>
            <a:off x="777240" y="1508760"/>
            <a:ext cx="5212080" cy="4160520"/>
          </a:xfrm>
          <a:prstGeom prst="roundRect">
            <a:avLst/>
          </a:prstGeom>
          <a:solidFill>
            <a:srgbClr val="EAF6F7"/>
          </a:solidFill>
          <a:ln w="13970">
            <a:solidFill>
              <a:srgbClr val="079EA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1078992" y="178308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163A5F"/>
                </a:solidFill>
              </a:rPr>
              <a:t>Core service themes</a:t>
            </a:r>
            <a:endParaRPr lang="en-US" sz="1800"/>
          </a:p>
        </p:txBody>
      </p:sp>
      <p:sp>
        <p:nvSpPr>
          <p:cNvPr id="6" name="Text 4"/>
          <p:cNvSpPr/>
          <p:nvPr/>
        </p:nvSpPr>
        <p:spPr>
          <a:xfrm>
            <a:off x="1078992" y="2331720"/>
            <a:ext cx="4480560" cy="28346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203200" indent="-203200">
              <a:buSzPct val="100000"/>
              <a:buChar char="•"/>
            </a:pPr>
            <a:r>
              <a:rPr lang="en-US" sz="1400">
                <a:solidFill>
                  <a:srgbClr val="53606A"/>
                </a:solidFill>
              </a:rPr>
              <a:t>Service charges and communication</a:t>
            </a:r>
            <a:endParaRPr lang="en-US" sz="1400"/>
          </a:p>
          <a:p>
            <a:pPr marL="203200" indent="-203200">
              <a:buSzPct val="100000"/>
              <a:buChar char="•"/>
            </a:pPr>
            <a:r>
              <a:rPr lang="en-US" sz="1400">
                <a:solidFill>
                  <a:srgbClr val="53606A"/>
                </a:solidFill>
              </a:rPr>
              <a:t>Major works and Section 20 consultation</a:t>
            </a:r>
            <a:endParaRPr lang="en-US" sz="1400"/>
          </a:p>
          <a:p>
            <a:pPr marL="203200" indent="-203200">
              <a:buSzPct val="100000"/>
              <a:buChar char="•"/>
            </a:pPr>
            <a:r>
              <a:rPr lang="en-US" sz="1400">
                <a:solidFill>
                  <a:srgbClr val="53606A"/>
                </a:solidFill>
              </a:rPr>
              <a:t>Repairs and maintenance</a:t>
            </a:r>
            <a:endParaRPr lang="en-US" sz="1400"/>
          </a:p>
          <a:p>
            <a:pPr marL="203200" indent="-203200">
              <a:buSzPct val="100000"/>
              <a:buChar char="•"/>
            </a:pPr>
            <a:r>
              <a:rPr lang="en-US" sz="1400">
                <a:solidFill>
                  <a:srgbClr val="53606A"/>
                </a:solidFill>
              </a:rPr>
              <a:t>Building and fire safety</a:t>
            </a:r>
            <a:endParaRPr lang="en-US" sz="1400"/>
          </a:p>
          <a:p>
            <a:pPr marL="203200" indent="-203200">
              <a:buSzPct val="100000"/>
              <a:buChar char="•"/>
            </a:pPr>
            <a:r>
              <a:rPr lang="en-US" sz="1400">
                <a:solidFill>
                  <a:srgbClr val="53606A"/>
                </a:solidFill>
              </a:rPr>
              <a:t>Estate, caretaking and environmental services</a:t>
            </a:r>
            <a:endParaRPr lang="en-US" sz="1400"/>
          </a:p>
        </p:txBody>
      </p:sp>
      <p:sp>
        <p:nvSpPr>
          <p:cNvPr id="7" name="Shape 5"/>
          <p:cNvSpPr/>
          <p:nvPr/>
        </p:nvSpPr>
        <p:spPr>
          <a:xfrm>
            <a:off x="6236208" y="1508760"/>
            <a:ext cx="5074920" cy="4160520"/>
          </a:xfrm>
          <a:prstGeom prst="roundRect">
            <a:avLst/>
          </a:prstGeom>
          <a:solidFill>
            <a:srgbClr val="F4F8FB"/>
          </a:solidFill>
          <a:ln w="13970">
            <a:solidFill>
              <a:srgbClr val="2F6EB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6537960" y="1783080"/>
            <a:ext cx="4434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163A5F"/>
                </a:solidFill>
              </a:rPr>
              <a:t>Influence and assurance</a:t>
            </a:r>
            <a:endParaRPr lang="en-US" sz="1800"/>
          </a:p>
        </p:txBody>
      </p:sp>
      <p:sp>
        <p:nvSpPr>
          <p:cNvPr id="9" name="Text 7"/>
          <p:cNvSpPr/>
          <p:nvPr/>
        </p:nvSpPr>
        <p:spPr>
          <a:xfrm>
            <a:off x="6537960" y="2331720"/>
            <a:ext cx="4343400" cy="28346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203200" indent="-203200">
              <a:buSzPct val="100000"/>
              <a:buChar char="•"/>
            </a:pPr>
            <a:r>
              <a:rPr lang="en-US" sz="1400">
                <a:solidFill>
                  <a:srgbClr val="53606A"/>
                </a:solidFill>
              </a:rPr>
              <a:t>Leasehold policies and standards</a:t>
            </a:r>
            <a:endParaRPr lang="en-US" sz="1400"/>
          </a:p>
          <a:p>
            <a:pPr marL="203200" indent="-203200">
              <a:buSzPct val="100000"/>
              <a:buChar char="•"/>
            </a:pPr>
            <a:r>
              <a:rPr lang="en-US" sz="1400">
                <a:solidFill>
                  <a:srgbClr val="53606A"/>
                </a:solidFill>
              </a:rPr>
              <a:t>Complaints themes and lessons learned</a:t>
            </a:r>
            <a:endParaRPr lang="en-US" sz="1400"/>
          </a:p>
          <a:p>
            <a:pPr marL="203200" indent="-203200">
              <a:buSzPct val="100000"/>
              <a:buChar char="•"/>
            </a:pPr>
            <a:r>
              <a:rPr lang="en-US" sz="1400">
                <a:solidFill>
                  <a:srgbClr val="53606A"/>
                </a:solidFill>
              </a:rPr>
              <a:t>Performance relevant to leaseholders</a:t>
            </a:r>
            <a:endParaRPr lang="en-US" sz="1400"/>
          </a:p>
          <a:p>
            <a:pPr marL="203200" indent="-203200">
              <a:buSzPct val="100000"/>
              <a:buChar char="•"/>
            </a:pPr>
            <a:r>
              <a:rPr lang="en-US" sz="1400">
                <a:solidFill>
                  <a:srgbClr val="53606A"/>
                </a:solidFill>
              </a:rPr>
              <a:t>Planned service reviews</a:t>
            </a:r>
            <a:endParaRPr lang="en-US" sz="1400"/>
          </a:p>
          <a:p>
            <a:pPr marL="203200" indent="-203200">
              <a:buSzPct val="100000"/>
              <a:buChar char="•"/>
            </a:pPr>
            <a:r>
              <a:rPr lang="en-US" sz="1400">
                <a:solidFill>
                  <a:srgbClr val="53606A"/>
                </a:solidFill>
              </a:rPr>
              <a:t>Legislative or policy changes</a:t>
            </a:r>
            <a:endParaRPr lang="en-US" sz="1400"/>
          </a:p>
        </p:txBody>
      </p:sp>
      <p:sp>
        <p:nvSpPr>
          <p:cNvPr id="10" name="Text 8"/>
          <p:cNvSpPr/>
          <p:nvPr/>
        </p:nvSpPr>
        <p:spPr>
          <a:xfrm>
            <a:off x="658368" y="6510528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Draft for discussion with leaseholders</a:t>
            </a:r>
            <a:endParaRPr lang="en-US" sz="85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27080" y="6528816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58368" y="57607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16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Clear boundaries protect the Forum’s purpose</a:t>
            </a:r>
            <a:endParaRPr lang="en-US" sz="2600"/>
          </a:p>
        </p:txBody>
      </p:sp>
      <p:sp>
        <p:nvSpPr>
          <p:cNvPr id="3" name="Text 1"/>
          <p:cNvSpPr/>
          <p:nvPr/>
        </p:nvSpPr>
        <p:spPr>
          <a:xfrm>
            <a:off x="676656" y="1060704"/>
            <a:ext cx="9966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5360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Individual cases should be referred properly, while recurring themes can inform improvement.</a:t>
            </a:r>
            <a:endParaRPr lang="en-US" sz="1250"/>
          </a:p>
        </p:txBody>
      </p:sp>
      <p:sp>
        <p:nvSpPr>
          <p:cNvPr id="4" name="Shape 2"/>
          <p:cNvSpPr/>
          <p:nvPr/>
        </p:nvSpPr>
        <p:spPr>
          <a:xfrm>
            <a:off x="822960" y="1600200"/>
            <a:ext cx="5074920" cy="3611880"/>
          </a:xfrm>
          <a:prstGeom prst="roundRect">
            <a:avLst/>
          </a:prstGeom>
          <a:solidFill>
            <a:srgbClr val="EDF8F4"/>
          </a:solidFill>
          <a:ln w="15240">
            <a:solidFill>
              <a:srgbClr val="3A8D7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1143000" y="1901952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>
                <a:solidFill>
                  <a:srgbClr val="3A8D77"/>
                </a:solidFill>
              </a:rPr>
              <a:t>The Forum CAN</a:t>
            </a:r>
            <a:endParaRPr lang="en-US" sz="2100"/>
          </a:p>
        </p:txBody>
      </p:sp>
      <p:sp>
        <p:nvSpPr>
          <p:cNvPr id="6" name="Text 4"/>
          <p:cNvSpPr/>
          <p:nvPr/>
        </p:nvSpPr>
        <p:spPr>
          <a:xfrm>
            <a:off x="1143000" y="2542032"/>
            <a:ext cx="4251960" cy="2103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203200" indent="-203200">
              <a:buSzPct val="100000"/>
              <a:buChar char="•"/>
            </a:pPr>
            <a:r>
              <a:rPr lang="en-US" sz="1400">
                <a:solidFill>
                  <a:srgbClr val="53606A"/>
                </a:solidFill>
              </a:rPr>
              <a:t>Discuss common or recurring issues</a:t>
            </a:r>
            <a:endParaRPr lang="en-US" sz="1400"/>
          </a:p>
          <a:p>
            <a:pPr marL="203200" indent="-203200">
              <a:buSzPct val="100000"/>
              <a:buChar char="•"/>
            </a:pPr>
            <a:r>
              <a:rPr lang="en-US" sz="1400">
                <a:solidFill>
                  <a:srgbClr val="53606A"/>
                </a:solidFill>
              </a:rPr>
              <a:t>Review and test policies, processes and communications</a:t>
            </a:r>
            <a:endParaRPr lang="en-US" sz="1400"/>
          </a:p>
          <a:p>
            <a:pPr marL="203200" indent="-203200">
              <a:buSzPct val="100000"/>
              <a:buChar char="•"/>
            </a:pPr>
            <a:r>
              <a:rPr lang="en-US" sz="1400">
                <a:solidFill>
                  <a:srgbClr val="53606A"/>
                </a:solidFill>
              </a:rPr>
              <a:t>Make recommendations</a:t>
            </a:r>
            <a:endParaRPr lang="en-US" sz="1400"/>
          </a:p>
          <a:p>
            <a:pPr marL="203200" indent="-203200">
              <a:buSzPct val="100000"/>
              <a:buChar char="•"/>
            </a:pPr>
            <a:r>
              <a:rPr lang="en-US" sz="1400">
                <a:solidFill>
                  <a:srgbClr val="53606A"/>
                </a:solidFill>
              </a:rPr>
              <a:t>Monitor actions and outcomes</a:t>
            </a:r>
            <a:endParaRPr lang="en-US" sz="1400"/>
          </a:p>
        </p:txBody>
      </p:sp>
      <p:sp>
        <p:nvSpPr>
          <p:cNvPr id="7" name="Shape 5"/>
          <p:cNvSpPr/>
          <p:nvPr/>
        </p:nvSpPr>
        <p:spPr>
          <a:xfrm>
            <a:off x="6309360" y="1600200"/>
            <a:ext cx="4983480" cy="3611880"/>
          </a:xfrm>
          <a:prstGeom prst="roundRect">
            <a:avLst/>
          </a:prstGeom>
          <a:solidFill>
            <a:srgbClr val="FBF0F0"/>
          </a:solidFill>
          <a:ln w="15240">
            <a:solidFill>
              <a:srgbClr val="B547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6629400" y="1901952"/>
            <a:ext cx="4251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>
                <a:solidFill>
                  <a:srgbClr val="B54747"/>
                </a:solidFill>
              </a:rPr>
              <a:t>The Forum CANNOT</a:t>
            </a:r>
            <a:endParaRPr lang="en-US" sz="2100"/>
          </a:p>
        </p:txBody>
      </p:sp>
      <p:sp>
        <p:nvSpPr>
          <p:cNvPr id="9" name="Text 7"/>
          <p:cNvSpPr/>
          <p:nvPr/>
        </p:nvSpPr>
        <p:spPr>
          <a:xfrm>
            <a:off x="6629400" y="2542032"/>
            <a:ext cx="4160520" cy="2103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203200" indent="-203200">
              <a:buSzPct val="100000"/>
              <a:buChar char="•"/>
            </a:pPr>
            <a:r>
              <a:rPr lang="en-US" sz="1400">
                <a:solidFill>
                  <a:srgbClr val="53606A"/>
                </a:solidFill>
              </a:rPr>
              <a:t>Determine individual complaints</a:t>
            </a:r>
            <a:endParaRPr lang="en-US" sz="1400"/>
          </a:p>
          <a:p>
            <a:pPr marL="203200" indent="-203200">
              <a:buSzPct val="100000"/>
              <a:buChar char="•"/>
            </a:pPr>
            <a:r>
              <a:rPr lang="en-US" sz="1400">
                <a:solidFill>
                  <a:srgbClr val="53606A"/>
                </a:solidFill>
              </a:rPr>
              <a:t>Discuss identifiable personal cases openly</a:t>
            </a:r>
            <a:endParaRPr lang="en-US" sz="1400"/>
          </a:p>
          <a:p>
            <a:pPr marL="203200" indent="-203200">
              <a:buSzPct val="100000"/>
              <a:buChar char="•"/>
            </a:pPr>
            <a:r>
              <a:rPr lang="en-US" sz="1400">
                <a:solidFill>
                  <a:srgbClr val="53606A"/>
                </a:solidFill>
              </a:rPr>
              <a:t>Replace statutory Section 20 consultation</a:t>
            </a:r>
            <a:endParaRPr lang="en-US" sz="1400"/>
          </a:p>
          <a:p>
            <a:pPr marL="203200" indent="-203200">
              <a:buSzPct val="100000"/>
              <a:buChar char="•"/>
            </a:pPr>
            <a:r>
              <a:rPr lang="en-US" sz="1400">
                <a:solidFill>
                  <a:srgbClr val="53606A"/>
                </a:solidFill>
              </a:rPr>
              <a:t>Provide individual legal advice or decide liability</a:t>
            </a:r>
            <a:endParaRPr lang="en-US" sz="1400"/>
          </a:p>
        </p:txBody>
      </p:sp>
      <p:sp>
        <p:nvSpPr>
          <p:cNvPr id="10" name="Text 8"/>
          <p:cNvSpPr/>
          <p:nvPr/>
        </p:nvSpPr>
        <p:spPr>
          <a:xfrm>
            <a:off x="1920240" y="5532120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163A5F"/>
                </a:solidFill>
              </a:rPr>
              <a:t>Where several individual cases reveal the same issue, the wider theme can be brought to the Forum without personal information.</a:t>
            </a:r>
            <a:endParaRPr lang="en-US" sz="1300"/>
          </a:p>
        </p:txBody>
      </p:sp>
      <p:sp>
        <p:nvSpPr>
          <p:cNvPr id="11" name="Text 9"/>
          <p:cNvSpPr/>
          <p:nvPr/>
        </p:nvSpPr>
        <p:spPr>
          <a:xfrm>
            <a:off x="658368" y="6510528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Draft for discussion with leaseholders</a:t>
            </a:r>
            <a:endParaRPr lang="en-US" sz="85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27080" y="6528816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58368" y="57607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16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the Forum would work</a:t>
            </a:r>
            <a:endParaRPr lang="en-US" sz="2600"/>
          </a:p>
        </p:txBody>
      </p:sp>
      <p:sp>
        <p:nvSpPr>
          <p:cNvPr id="3" name="Text 1"/>
          <p:cNvSpPr/>
          <p:nvPr/>
        </p:nvSpPr>
        <p:spPr>
          <a:xfrm>
            <a:off x="676656" y="1060704"/>
            <a:ext cx="9966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5360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Clear roles, open agenda-setting and accessible participation.</a:t>
            </a:r>
            <a:endParaRPr lang="en-US" sz="1250"/>
          </a:p>
        </p:txBody>
      </p:sp>
      <p:sp>
        <p:nvSpPr>
          <p:cNvPr id="4" name="Shape 2"/>
          <p:cNvSpPr/>
          <p:nvPr/>
        </p:nvSpPr>
        <p:spPr>
          <a:xfrm>
            <a:off x="777240" y="1481328"/>
            <a:ext cx="2057400" cy="621792"/>
          </a:xfrm>
          <a:prstGeom prst="roundRect">
            <a:avLst/>
          </a:prstGeom>
          <a:solidFill>
            <a:srgbClr val="079EAD"/>
          </a:solidFill>
          <a:ln w="12700">
            <a:solidFill>
              <a:srgbClr val="079EA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960120" y="1664208"/>
            <a:ext cx="16916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</a:rPr>
              <a:t>Participation</a:t>
            </a:r>
            <a:endParaRPr lang="en-US" sz="1400"/>
          </a:p>
        </p:txBody>
      </p:sp>
      <p:sp>
        <p:nvSpPr>
          <p:cNvPr id="6" name="Shape 4"/>
          <p:cNvSpPr/>
          <p:nvPr/>
        </p:nvSpPr>
        <p:spPr>
          <a:xfrm>
            <a:off x="2971800" y="1481328"/>
            <a:ext cx="8275320" cy="621792"/>
          </a:xfrm>
          <a:prstGeom prst="roundRect">
            <a:avLst/>
          </a:prstGeom>
          <a:solidFill>
            <a:srgbClr val="EAF6F7"/>
          </a:solidFill>
          <a:ln w="12700">
            <a:solidFill>
              <a:srgbClr val="D6E4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3246120" y="1600200"/>
            <a:ext cx="7726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40">
                <a:solidFill>
                  <a:srgbClr val="53606A"/>
                </a:solidFill>
              </a:rPr>
              <a:t>Leaseholders, shared owners, recognised resident representatives, elected members and invited officers or specialists.</a:t>
            </a:r>
            <a:endParaRPr lang="en-US" sz="1240"/>
          </a:p>
        </p:txBody>
      </p:sp>
      <p:sp>
        <p:nvSpPr>
          <p:cNvPr id="8" name="Shape 6"/>
          <p:cNvSpPr/>
          <p:nvPr/>
        </p:nvSpPr>
        <p:spPr>
          <a:xfrm>
            <a:off x="777240" y="2350008"/>
            <a:ext cx="2057400" cy="621792"/>
          </a:xfrm>
          <a:prstGeom prst="roundRect">
            <a:avLst/>
          </a:prstGeom>
          <a:solidFill>
            <a:srgbClr val="2F6EB5"/>
          </a:solidFill>
          <a:ln w="12700">
            <a:solidFill>
              <a:srgbClr val="2F6EB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960120" y="2532888"/>
            <a:ext cx="16916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</a:rPr>
              <a:t>Chairing</a:t>
            </a:r>
            <a:endParaRPr lang="en-US" sz="1400"/>
          </a:p>
        </p:txBody>
      </p:sp>
      <p:sp>
        <p:nvSpPr>
          <p:cNvPr id="10" name="Shape 8"/>
          <p:cNvSpPr/>
          <p:nvPr/>
        </p:nvSpPr>
        <p:spPr>
          <a:xfrm>
            <a:off x="2971800" y="2350008"/>
            <a:ext cx="8275320" cy="621792"/>
          </a:xfrm>
          <a:prstGeom prst="roundRect">
            <a:avLst/>
          </a:prstGeom>
          <a:solidFill>
            <a:srgbClr val="F4F8FB"/>
          </a:solidFill>
          <a:ln w="12700">
            <a:solidFill>
              <a:srgbClr val="D6E4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3246120" y="2468880"/>
            <a:ext cx="7726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40">
                <a:solidFill>
                  <a:srgbClr val="53606A"/>
                </a:solidFill>
              </a:rPr>
              <a:t>An agreed Chair and Vice-Chair arrangement, with balanced participation and clear meeting discipline.</a:t>
            </a:r>
            <a:endParaRPr lang="en-US" sz="1240"/>
          </a:p>
        </p:txBody>
      </p:sp>
      <p:sp>
        <p:nvSpPr>
          <p:cNvPr id="12" name="Shape 10"/>
          <p:cNvSpPr/>
          <p:nvPr/>
        </p:nvSpPr>
        <p:spPr>
          <a:xfrm>
            <a:off x="777240" y="3218688"/>
            <a:ext cx="2057400" cy="621792"/>
          </a:xfrm>
          <a:prstGeom prst="roundRect">
            <a:avLst/>
          </a:prstGeom>
          <a:solidFill>
            <a:srgbClr val="079EAD"/>
          </a:solidFill>
          <a:ln w="12700">
            <a:solidFill>
              <a:srgbClr val="079EA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960120" y="3401568"/>
            <a:ext cx="16916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</a:rPr>
              <a:t>Meetings</a:t>
            </a:r>
            <a:endParaRPr lang="en-US" sz="1400"/>
          </a:p>
        </p:txBody>
      </p:sp>
      <p:sp>
        <p:nvSpPr>
          <p:cNvPr id="14" name="Shape 12"/>
          <p:cNvSpPr/>
          <p:nvPr/>
        </p:nvSpPr>
        <p:spPr>
          <a:xfrm>
            <a:off x="2971800" y="3218688"/>
            <a:ext cx="8275320" cy="621792"/>
          </a:xfrm>
          <a:prstGeom prst="roundRect">
            <a:avLst/>
          </a:prstGeom>
          <a:solidFill>
            <a:srgbClr val="EAF6F7"/>
          </a:solidFill>
          <a:ln w="12700">
            <a:solidFill>
              <a:srgbClr val="D6E4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3246120" y="3337560"/>
            <a:ext cx="7726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40">
                <a:solidFill>
                  <a:srgbClr val="53606A"/>
                </a:solidFill>
              </a:rPr>
              <a:t>Quarterly, with additional workshops where a subject needs detailed consideration; in-person, online or hybrid.</a:t>
            </a:r>
            <a:endParaRPr lang="en-US" sz="1240"/>
          </a:p>
        </p:txBody>
      </p:sp>
      <p:sp>
        <p:nvSpPr>
          <p:cNvPr id="16" name="Shape 14"/>
          <p:cNvSpPr/>
          <p:nvPr/>
        </p:nvSpPr>
        <p:spPr>
          <a:xfrm>
            <a:off x="777240" y="4087368"/>
            <a:ext cx="2057400" cy="621792"/>
          </a:xfrm>
          <a:prstGeom prst="roundRect">
            <a:avLst/>
          </a:prstGeom>
          <a:solidFill>
            <a:srgbClr val="2F6EB5"/>
          </a:solidFill>
          <a:ln w="12700">
            <a:solidFill>
              <a:srgbClr val="2F6EB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960120" y="4270248"/>
            <a:ext cx="16916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</a:rPr>
              <a:t>Agenda</a:t>
            </a:r>
            <a:endParaRPr lang="en-US" sz="1400"/>
          </a:p>
        </p:txBody>
      </p:sp>
      <p:sp>
        <p:nvSpPr>
          <p:cNvPr id="18" name="Shape 16"/>
          <p:cNvSpPr/>
          <p:nvPr/>
        </p:nvSpPr>
        <p:spPr>
          <a:xfrm>
            <a:off x="2971800" y="4087368"/>
            <a:ext cx="8275320" cy="621792"/>
          </a:xfrm>
          <a:prstGeom prst="roundRect">
            <a:avLst/>
          </a:prstGeom>
          <a:solidFill>
            <a:srgbClr val="F4F8FB"/>
          </a:solidFill>
          <a:ln w="12700">
            <a:solidFill>
              <a:srgbClr val="D6E4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/>
          <p:nvPr/>
        </p:nvSpPr>
        <p:spPr>
          <a:xfrm>
            <a:off x="3246120" y="4206240"/>
            <a:ext cx="7726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40">
                <a:solidFill>
                  <a:srgbClr val="53606A"/>
                </a:solidFill>
              </a:rPr>
              <a:t>Jointly developed from leaseholder proposals, action-log items, service performance, complaints themes and upcoming changes.</a:t>
            </a:r>
            <a:endParaRPr lang="en-US" sz="1240"/>
          </a:p>
        </p:txBody>
      </p:sp>
      <p:sp>
        <p:nvSpPr>
          <p:cNvPr id="20" name="Shape 18"/>
          <p:cNvSpPr/>
          <p:nvPr/>
        </p:nvSpPr>
        <p:spPr>
          <a:xfrm>
            <a:off x="777240" y="4956048"/>
            <a:ext cx="2057400" cy="621792"/>
          </a:xfrm>
          <a:prstGeom prst="roundRect">
            <a:avLst/>
          </a:prstGeom>
          <a:solidFill>
            <a:srgbClr val="079EAD"/>
          </a:solidFill>
          <a:ln w="12700">
            <a:solidFill>
              <a:srgbClr val="079EA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960120" y="5138928"/>
            <a:ext cx="16916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</a:rPr>
              <a:t>Accessibility</a:t>
            </a:r>
            <a:endParaRPr lang="en-US" sz="1400"/>
          </a:p>
        </p:txBody>
      </p:sp>
      <p:sp>
        <p:nvSpPr>
          <p:cNvPr id="22" name="Shape 20"/>
          <p:cNvSpPr/>
          <p:nvPr/>
        </p:nvSpPr>
        <p:spPr>
          <a:xfrm>
            <a:off x="2971800" y="4956048"/>
            <a:ext cx="8275320" cy="621792"/>
          </a:xfrm>
          <a:prstGeom prst="roundRect">
            <a:avLst/>
          </a:prstGeom>
          <a:solidFill>
            <a:srgbClr val="EAF6F7"/>
          </a:solidFill>
          <a:ln w="12700">
            <a:solidFill>
              <a:srgbClr val="D6E4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Text 21"/>
          <p:cNvSpPr/>
          <p:nvPr/>
        </p:nvSpPr>
        <p:spPr>
          <a:xfrm>
            <a:off x="3246120" y="5074920"/>
            <a:ext cx="7726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40">
                <a:solidFill>
                  <a:srgbClr val="53606A"/>
                </a:solidFill>
              </a:rPr>
              <a:t>Advance papers, accessible information and reasonable adjustments to support participation.</a:t>
            </a:r>
            <a:endParaRPr lang="en-US" sz="1240"/>
          </a:p>
        </p:txBody>
      </p:sp>
      <p:sp>
        <p:nvSpPr>
          <p:cNvPr id="24" name="Text 22"/>
          <p:cNvSpPr/>
          <p:nvPr/>
        </p:nvSpPr>
        <p:spPr>
          <a:xfrm>
            <a:off x="658368" y="6510528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Draft for discussion with leaseholders</a:t>
            </a:r>
            <a:endParaRPr lang="en-US" sz="85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27080" y="6528816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58368" y="57607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16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stronger accountability loop</a:t>
            </a:r>
            <a:endParaRPr lang="en-US" sz="2600"/>
          </a:p>
        </p:txBody>
      </p:sp>
      <p:sp>
        <p:nvSpPr>
          <p:cNvPr id="3" name="Text 1"/>
          <p:cNvSpPr/>
          <p:nvPr/>
        </p:nvSpPr>
        <p:spPr>
          <a:xfrm>
            <a:off x="676656" y="1060704"/>
            <a:ext cx="9966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5360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substantive recommendation should receive an owner, response and visible outcome.</a:t>
            </a:r>
            <a:endParaRPr lang="en-US" sz="1250"/>
          </a:p>
        </p:txBody>
      </p:sp>
      <p:sp>
        <p:nvSpPr>
          <p:cNvPr id="4" name="Shape 2"/>
          <p:cNvSpPr/>
          <p:nvPr/>
        </p:nvSpPr>
        <p:spPr>
          <a:xfrm>
            <a:off x="603504" y="1874520"/>
            <a:ext cx="1874520" cy="1417320"/>
          </a:xfrm>
          <a:prstGeom prst="roundRect">
            <a:avLst>
              <a:gd name="adj" fmla="val 3226"/>
            </a:avLst>
          </a:prstGeom>
          <a:solidFill>
            <a:srgbClr val="079EAD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713232" y="2130552"/>
            <a:ext cx="16550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FFFFFF"/>
                </a:solidFill>
              </a:rPr>
              <a:t>YOU SAID</a:t>
            </a:r>
            <a:endParaRPr lang="en-US" sz="1300"/>
          </a:p>
        </p:txBody>
      </p:sp>
      <p:sp>
        <p:nvSpPr>
          <p:cNvPr id="6" name="Text 4"/>
          <p:cNvSpPr/>
          <p:nvPr/>
        </p:nvSpPr>
        <p:spPr>
          <a:xfrm>
            <a:off x="749808" y="2578608"/>
            <a:ext cx="1581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>
                <a:solidFill>
                  <a:srgbClr val="FFFFFF"/>
                </a:solidFill>
              </a:rPr>
              <a:t>Leaseholder issue or recommendation</a:t>
            </a:r>
            <a:endParaRPr lang="en-US" sz="1050"/>
          </a:p>
        </p:txBody>
      </p:sp>
      <p:sp>
        <p:nvSpPr>
          <p:cNvPr id="7" name="Shape 5"/>
          <p:cNvSpPr/>
          <p:nvPr/>
        </p:nvSpPr>
        <p:spPr>
          <a:xfrm>
            <a:off x="2523744" y="2331720"/>
            <a:ext cx="310896" cy="438912"/>
          </a:xfrm>
          <a:prstGeom prst="chevron">
            <a:avLst/>
          </a:prstGeom>
          <a:solidFill>
            <a:srgbClr val="F2D338"/>
          </a:solidFill>
          <a:ln w="12700">
            <a:solidFill>
              <a:srgbClr val="F2D33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2907792" y="1874520"/>
            <a:ext cx="1874520" cy="1417320"/>
          </a:xfrm>
          <a:prstGeom prst="roundRect">
            <a:avLst>
              <a:gd name="adj" fmla="val 3226"/>
            </a:avLst>
          </a:prstGeom>
          <a:solidFill>
            <a:srgbClr val="2F6EB5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3017520" y="2130552"/>
            <a:ext cx="16550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FFFFFF"/>
                </a:solidFill>
              </a:rPr>
              <a:t>WE LOGGED</a:t>
            </a:r>
            <a:endParaRPr lang="en-US" sz="1300"/>
          </a:p>
        </p:txBody>
      </p:sp>
      <p:sp>
        <p:nvSpPr>
          <p:cNvPr id="10" name="Text 8"/>
          <p:cNvSpPr/>
          <p:nvPr/>
        </p:nvSpPr>
        <p:spPr>
          <a:xfrm>
            <a:off x="3054096" y="2578608"/>
            <a:ext cx="1581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>
                <a:solidFill>
                  <a:srgbClr val="FFFFFF"/>
                </a:solidFill>
              </a:rPr>
              <a:t>Action, owner and target date</a:t>
            </a:r>
            <a:endParaRPr lang="en-US" sz="1050"/>
          </a:p>
        </p:txBody>
      </p:sp>
      <p:sp>
        <p:nvSpPr>
          <p:cNvPr id="11" name="Shape 9"/>
          <p:cNvSpPr/>
          <p:nvPr/>
        </p:nvSpPr>
        <p:spPr>
          <a:xfrm>
            <a:off x="4828032" y="2331720"/>
            <a:ext cx="310896" cy="438912"/>
          </a:xfrm>
          <a:prstGeom prst="chevron">
            <a:avLst/>
          </a:prstGeom>
          <a:solidFill>
            <a:srgbClr val="F2D338"/>
          </a:solidFill>
          <a:ln w="12700">
            <a:solidFill>
              <a:srgbClr val="F2D33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Shape 10"/>
          <p:cNvSpPr/>
          <p:nvPr/>
        </p:nvSpPr>
        <p:spPr>
          <a:xfrm>
            <a:off x="5212080" y="1874520"/>
            <a:ext cx="1874520" cy="1417320"/>
          </a:xfrm>
          <a:prstGeom prst="roundRect">
            <a:avLst>
              <a:gd name="adj" fmla="val 3226"/>
            </a:avLst>
          </a:prstGeom>
          <a:solidFill>
            <a:srgbClr val="079EAD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5321808" y="2130552"/>
            <a:ext cx="16550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FFFFFF"/>
                </a:solidFill>
              </a:rPr>
              <a:t>WE ACTED</a:t>
            </a:r>
            <a:endParaRPr lang="en-US" sz="1300"/>
          </a:p>
        </p:txBody>
      </p:sp>
      <p:sp>
        <p:nvSpPr>
          <p:cNvPr id="14" name="Text 12"/>
          <p:cNvSpPr/>
          <p:nvPr/>
        </p:nvSpPr>
        <p:spPr>
          <a:xfrm>
            <a:off x="5358384" y="2578608"/>
            <a:ext cx="1581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>
                <a:solidFill>
                  <a:srgbClr val="FFFFFF"/>
                </a:solidFill>
              </a:rPr>
              <a:t>Progress and evidence recorded</a:t>
            </a:r>
            <a:endParaRPr lang="en-US" sz="1050"/>
          </a:p>
        </p:txBody>
      </p:sp>
      <p:sp>
        <p:nvSpPr>
          <p:cNvPr id="15" name="Shape 13"/>
          <p:cNvSpPr/>
          <p:nvPr/>
        </p:nvSpPr>
        <p:spPr>
          <a:xfrm>
            <a:off x="7132320" y="2331720"/>
            <a:ext cx="310896" cy="438912"/>
          </a:xfrm>
          <a:prstGeom prst="chevron">
            <a:avLst/>
          </a:prstGeom>
          <a:solidFill>
            <a:srgbClr val="F2D338"/>
          </a:solidFill>
          <a:ln w="12700">
            <a:solidFill>
              <a:srgbClr val="F2D33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7516368" y="1874520"/>
            <a:ext cx="1874520" cy="1417320"/>
          </a:xfrm>
          <a:prstGeom prst="roundRect">
            <a:avLst>
              <a:gd name="adj" fmla="val 3226"/>
            </a:avLst>
          </a:prstGeom>
          <a:solidFill>
            <a:srgbClr val="2F6EB5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7626096" y="2130552"/>
            <a:ext cx="16550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FFFFFF"/>
                </a:solidFill>
              </a:rPr>
              <a:t>WE REPORTED</a:t>
            </a:r>
            <a:endParaRPr lang="en-US" sz="1300"/>
          </a:p>
        </p:txBody>
      </p:sp>
      <p:sp>
        <p:nvSpPr>
          <p:cNvPr id="18" name="Text 16"/>
          <p:cNvSpPr/>
          <p:nvPr/>
        </p:nvSpPr>
        <p:spPr>
          <a:xfrm>
            <a:off x="7662672" y="2578608"/>
            <a:ext cx="1581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>
                <a:solidFill>
                  <a:srgbClr val="FFFFFF"/>
                </a:solidFill>
              </a:rPr>
              <a:t>Outcome shared with the Forum</a:t>
            </a:r>
            <a:endParaRPr lang="en-US" sz="1050"/>
          </a:p>
        </p:txBody>
      </p:sp>
      <p:sp>
        <p:nvSpPr>
          <p:cNvPr id="19" name="Shape 17"/>
          <p:cNvSpPr/>
          <p:nvPr/>
        </p:nvSpPr>
        <p:spPr>
          <a:xfrm>
            <a:off x="9436608" y="2331720"/>
            <a:ext cx="310896" cy="438912"/>
          </a:xfrm>
          <a:prstGeom prst="chevron">
            <a:avLst/>
          </a:prstGeom>
          <a:solidFill>
            <a:srgbClr val="F2D338"/>
          </a:solidFill>
          <a:ln w="12700">
            <a:solidFill>
              <a:srgbClr val="F2D33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Shape 18"/>
          <p:cNvSpPr/>
          <p:nvPr/>
        </p:nvSpPr>
        <p:spPr>
          <a:xfrm>
            <a:off x="9820656" y="1874520"/>
            <a:ext cx="1874520" cy="1417320"/>
          </a:xfrm>
          <a:prstGeom prst="roundRect">
            <a:avLst>
              <a:gd name="adj" fmla="val 3226"/>
            </a:avLst>
          </a:prstGeom>
          <a:solidFill>
            <a:srgbClr val="163A5F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9930384" y="2130552"/>
            <a:ext cx="16550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FFFFFF"/>
                </a:solidFill>
              </a:rPr>
              <a:t>WE LEARNED</a:t>
            </a:r>
            <a:endParaRPr lang="en-US" sz="1300"/>
          </a:p>
        </p:txBody>
      </p:sp>
      <p:sp>
        <p:nvSpPr>
          <p:cNvPr id="22" name="Text 20"/>
          <p:cNvSpPr/>
          <p:nvPr/>
        </p:nvSpPr>
        <p:spPr>
          <a:xfrm>
            <a:off x="9966960" y="2578608"/>
            <a:ext cx="1581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>
                <a:solidFill>
                  <a:srgbClr val="FFFFFF"/>
                </a:solidFill>
              </a:rPr>
              <a:t>Improvement embedded and reviewed</a:t>
            </a:r>
            <a:endParaRPr lang="en-US" sz="1050"/>
          </a:p>
        </p:txBody>
      </p:sp>
      <p:sp>
        <p:nvSpPr>
          <p:cNvPr id="23" name="Shape 21"/>
          <p:cNvSpPr/>
          <p:nvPr/>
        </p:nvSpPr>
        <p:spPr>
          <a:xfrm>
            <a:off x="1234440" y="4069080"/>
            <a:ext cx="9692640" cy="1051560"/>
          </a:xfrm>
          <a:prstGeom prst="roundRect">
            <a:avLst/>
          </a:prstGeom>
          <a:solidFill>
            <a:srgbClr val="F5FAFB"/>
          </a:solidFill>
          <a:ln w="12700">
            <a:solidFill>
              <a:srgbClr val="079EA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1508760" y="4315968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63A5F"/>
                </a:solidFill>
              </a:rPr>
              <a:t>Action log fields</a:t>
            </a:r>
            <a:endParaRPr lang="en-US" sz="1600"/>
          </a:p>
        </p:txBody>
      </p:sp>
      <p:sp>
        <p:nvSpPr>
          <p:cNvPr id="25" name="Text 23"/>
          <p:cNvSpPr/>
          <p:nvPr/>
        </p:nvSpPr>
        <p:spPr>
          <a:xfrm>
            <a:off x="3429000" y="4297680"/>
            <a:ext cx="6995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53606A"/>
                </a:solidFill>
              </a:rPr>
              <a:t>Issue or recommendation  |  agreed action  |  named owner  |  target date  |  status  |  evidence and outcome</a:t>
            </a:r>
            <a:endParaRPr lang="en-US" sz="1250"/>
          </a:p>
        </p:txBody>
      </p:sp>
      <p:sp>
        <p:nvSpPr>
          <p:cNvPr id="26" name="Text 24"/>
          <p:cNvSpPr/>
          <p:nvPr/>
        </p:nvSpPr>
        <p:spPr>
          <a:xfrm>
            <a:off x="658368" y="6510528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Draft for discussion with leaseholders</a:t>
            </a:r>
            <a:endParaRPr lang="en-US" sz="850"/>
          </a:p>
        </p:txBody>
      </p:sp>
      <p:sp>
        <p:nvSpPr>
          <p:cNvPr id="2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27080" y="6528816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58368" y="57607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16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views tonight</a:t>
            </a:r>
            <a:endParaRPr lang="en-US" sz="2600"/>
          </a:p>
        </p:txBody>
      </p:sp>
      <p:sp>
        <p:nvSpPr>
          <p:cNvPr id="3" name="Text 1"/>
          <p:cNvSpPr/>
          <p:nvPr/>
        </p:nvSpPr>
        <p:spPr>
          <a:xfrm>
            <a:off x="676656" y="1060704"/>
            <a:ext cx="9966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5360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draft will be strengthened by leaseholder input before it is finalised.</a:t>
            </a:r>
            <a:endParaRPr lang="en-US" sz="1250"/>
          </a:p>
        </p:txBody>
      </p:sp>
      <p:sp>
        <p:nvSpPr>
          <p:cNvPr id="4" name="Shape 2"/>
          <p:cNvSpPr/>
          <p:nvPr/>
        </p:nvSpPr>
        <p:spPr>
          <a:xfrm>
            <a:off x="749808" y="1481328"/>
            <a:ext cx="5212080" cy="1005840"/>
          </a:xfrm>
          <a:prstGeom prst="roundRect">
            <a:avLst/>
          </a:prstGeom>
          <a:solidFill>
            <a:srgbClr val="EAF6F7"/>
          </a:solidFill>
          <a:ln w="12700">
            <a:solidFill>
              <a:srgbClr val="079EA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950976" y="1737360"/>
            <a:ext cx="438912" cy="438912"/>
          </a:xfrm>
          <a:prstGeom prst="ellipse">
            <a:avLst/>
          </a:prstGeom>
          <a:solidFill>
            <a:srgbClr val="079EAD"/>
          </a:solidFill>
          <a:ln w="12700">
            <a:solidFill>
              <a:srgbClr val="079EA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950976" y="1837944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FFFFFF"/>
                </a:solidFill>
              </a:rPr>
              <a:t>1</a:t>
            </a:r>
            <a:endParaRPr lang="en-US" sz="1100"/>
          </a:p>
        </p:txBody>
      </p:sp>
      <p:sp>
        <p:nvSpPr>
          <p:cNvPr id="7" name="Text 5"/>
          <p:cNvSpPr/>
          <p:nvPr/>
        </p:nvSpPr>
        <p:spPr>
          <a:xfrm>
            <a:off x="1572768" y="1664208"/>
            <a:ext cx="4114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>
                <a:solidFill>
                  <a:srgbClr val="163A5F"/>
                </a:solidFill>
              </a:rPr>
              <a:t>Does the proposed purpose reflect what you want the Forum to achieve?</a:t>
            </a:r>
            <a:endParaRPr lang="en-US" sz="1250"/>
          </a:p>
        </p:txBody>
      </p:sp>
      <p:sp>
        <p:nvSpPr>
          <p:cNvPr id="8" name="Shape 6"/>
          <p:cNvSpPr/>
          <p:nvPr/>
        </p:nvSpPr>
        <p:spPr>
          <a:xfrm>
            <a:off x="6373368" y="1481328"/>
            <a:ext cx="5212080" cy="1005840"/>
          </a:xfrm>
          <a:prstGeom prst="roundRect">
            <a:avLst/>
          </a:prstGeom>
          <a:solidFill>
            <a:srgbClr val="EAF6F7"/>
          </a:solidFill>
          <a:ln w="12700">
            <a:solidFill>
              <a:srgbClr val="2F6EB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6574536" y="1737360"/>
            <a:ext cx="438912" cy="438912"/>
          </a:xfrm>
          <a:prstGeom prst="ellipse">
            <a:avLst/>
          </a:prstGeom>
          <a:solidFill>
            <a:srgbClr val="2F6EB5"/>
          </a:solidFill>
          <a:ln w="12700">
            <a:solidFill>
              <a:srgbClr val="2F6EB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6574536" y="1837944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FFFFFF"/>
                </a:solidFill>
              </a:rPr>
              <a:t>2</a:t>
            </a:r>
            <a:endParaRPr lang="en-US" sz="1100"/>
          </a:p>
        </p:txBody>
      </p:sp>
      <p:sp>
        <p:nvSpPr>
          <p:cNvPr id="11" name="Text 9"/>
          <p:cNvSpPr/>
          <p:nvPr/>
        </p:nvSpPr>
        <p:spPr>
          <a:xfrm>
            <a:off x="7196328" y="1664208"/>
            <a:ext cx="4114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>
                <a:solidFill>
                  <a:srgbClr val="163A5F"/>
                </a:solidFill>
              </a:rPr>
              <a:t>Are the right subjects included, and what is missing?</a:t>
            </a:r>
            <a:endParaRPr lang="en-US" sz="1250"/>
          </a:p>
        </p:txBody>
      </p:sp>
      <p:sp>
        <p:nvSpPr>
          <p:cNvPr id="12" name="Shape 10"/>
          <p:cNvSpPr/>
          <p:nvPr/>
        </p:nvSpPr>
        <p:spPr>
          <a:xfrm>
            <a:off x="749808" y="2834640"/>
            <a:ext cx="5212080" cy="1005840"/>
          </a:xfrm>
          <a:prstGeom prst="roundRect">
            <a:avLst/>
          </a:prstGeom>
          <a:solidFill>
            <a:srgbClr val="F4F8FB"/>
          </a:solidFill>
          <a:ln w="12700">
            <a:solidFill>
              <a:srgbClr val="079EA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950976" y="3090672"/>
            <a:ext cx="438912" cy="438912"/>
          </a:xfrm>
          <a:prstGeom prst="ellipse">
            <a:avLst/>
          </a:prstGeom>
          <a:solidFill>
            <a:srgbClr val="079EAD"/>
          </a:solidFill>
          <a:ln w="12700">
            <a:solidFill>
              <a:srgbClr val="079EA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950976" y="3191256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FFFFFF"/>
                </a:solidFill>
              </a:rPr>
              <a:t>3</a:t>
            </a:r>
            <a:endParaRPr lang="en-US" sz="1100"/>
          </a:p>
        </p:txBody>
      </p:sp>
      <p:sp>
        <p:nvSpPr>
          <p:cNvPr id="15" name="Text 13"/>
          <p:cNvSpPr/>
          <p:nvPr/>
        </p:nvSpPr>
        <p:spPr>
          <a:xfrm>
            <a:off x="1572768" y="3017520"/>
            <a:ext cx="4114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>
                <a:solidFill>
                  <a:srgbClr val="163A5F"/>
                </a:solidFill>
              </a:rPr>
              <a:t>Who should chair the Forum and how should the Chair be selected?</a:t>
            </a:r>
            <a:endParaRPr lang="en-US" sz="1250"/>
          </a:p>
        </p:txBody>
      </p:sp>
      <p:sp>
        <p:nvSpPr>
          <p:cNvPr id="16" name="Shape 14"/>
          <p:cNvSpPr/>
          <p:nvPr/>
        </p:nvSpPr>
        <p:spPr>
          <a:xfrm>
            <a:off x="6373368" y="2834640"/>
            <a:ext cx="5212080" cy="1005840"/>
          </a:xfrm>
          <a:prstGeom prst="roundRect">
            <a:avLst/>
          </a:prstGeom>
          <a:solidFill>
            <a:srgbClr val="F4F8FB"/>
          </a:solidFill>
          <a:ln w="12700">
            <a:solidFill>
              <a:srgbClr val="2F6EB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6574536" y="3090672"/>
            <a:ext cx="438912" cy="438912"/>
          </a:xfrm>
          <a:prstGeom prst="ellipse">
            <a:avLst/>
          </a:prstGeom>
          <a:solidFill>
            <a:srgbClr val="2F6EB5"/>
          </a:solidFill>
          <a:ln w="12700">
            <a:solidFill>
              <a:srgbClr val="2F6EB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6574536" y="3191256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FFFFFF"/>
                </a:solidFill>
              </a:rPr>
              <a:t>4</a:t>
            </a:r>
            <a:endParaRPr lang="en-US" sz="1100"/>
          </a:p>
        </p:txBody>
      </p:sp>
      <p:sp>
        <p:nvSpPr>
          <p:cNvPr id="19" name="Text 17"/>
          <p:cNvSpPr/>
          <p:nvPr/>
        </p:nvSpPr>
        <p:spPr>
          <a:xfrm>
            <a:off x="7196328" y="3017520"/>
            <a:ext cx="4114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>
                <a:solidFill>
                  <a:srgbClr val="163A5F"/>
                </a:solidFill>
              </a:rPr>
              <a:t>How can we involve a broader range of leaseholders?</a:t>
            </a:r>
            <a:endParaRPr lang="en-US" sz="1250"/>
          </a:p>
        </p:txBody>
      </p:sp>
      <p:sp>
        <p:nvSpPr>
          <p:cNvPr id="20" name="Shape 18"/>
          <p:cNvSpPr/>
          <p:nvPr/>
        </p:nvSpPr>
        <p:spPr>
          <a:xfrm>
            <a:off x="749808" y="4187952"/>
            <a:ext cx="5212080" cy="1005840"/>
          </a:xfrm>
          <a:prstGeom prst="roundRect">
            <a:avLst/>
          </a:prstGeom>
          <a:solidFill>
            <a:srgbClr val="EAF6F7"/>
          </a:solidFill>
          <a:ln w="12700">
            <a:solidFill>
              <a:srgbClr val="079EA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Shape 19"/>
          <p:cNvSpPr/>
          <p:nvPr/>
        </p:nvSpPr>
        <p:spPr>
          <a:xfrm>
            <a:off x="950976" y="4443984"/>
            <a:ext cx="438912" cy="438912"/>
          </a:xfrm>
          <a:prstGeom prst="ellipse">
            <a:avLst/>
          </a:prstGeom>
          <a:solidFill>
            <a:srgbClr val="079EAD"/>
          </a:solidFill>
          <a:ln w="12700">
            <a:solidFill>
              <a:srgbClr val="079EA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/>
          <p:nvPr/>
        </p:nvSpPr>
        <p:spPr>
          <a:xfrm>
            <a:off x="950976" y="45445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FFFFFF"/>
                </a:solidFill>
              </a:rPr>
              <a:t>5</a:t>
            </a:r>
            <a:endParaRPr lang="en-US" sz="1100"/>
          </a:p>
        </p:txBody>
      </p:sp>
      <p:sp>
        <p:nvSpPr>
          <p:cNvPr id="23" name="Text 21"/>
          <p:cNvSpPr/>
          <p:nvPr/>
        </p:nvSpPr>
        <p:spPr>
          <a:xfrm>
            <a:off x="1572768" y="4370832"/>
            <a:ext cx="4114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>
                <a:solidFill>
                  <a:srgbClr val="163A5F"/>
                </a:solidFill>
              </a:rPr>
              <a:t>How should agenda items be proposed and prioritised?</a:t>
            </a:r>
            <a:endParaRPr lang="en-US" sz="1250"/>
          </a:p>
        </p:txBody>
      </p:sp>
      <p:sp>
        <p:nvSpPr>
          <p:cNvPr id="24" name="Shape 22"/>
          <p:cNvSpPr/>
          <p:nvPr/>
        </p:nvSpPr>
        <p:spPr>
          <a:xfrm>
            <a:off x="6373368" y="4187952"/>
            <a:ext cx="5212080" cy="1005840"/>
          </a:xfrm>
          <a:prstGeom prst="roundRect">
            <a:avLst/>
          </a:prstGeom>
          <a:solidFill>
            <a:srgbClr val="EAF6F7"/>
          </a:solidFill>
          <a:ln w="12700">
            <a:solidFill>
              <a:srgbClr val="2F6EB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Shape 23"/>
          <p:cNvSpPr/>
          <p:nvPr/>
        </p:nvSpPr>
        <p:spPr>
          <a:xfrm>
            <a:off x="6574536" y="4443984"/>
            <a:ext cx="438912" cy="438912"/>
          </a:xfrm>
          <a:prstGeom prst="ellipse">
            <a:avLst/>
          </a:prstGeom>
          <a:solidFill>
            <a:srgbClr val="2F6EB5"/>
          </a:solidFill>
          <a:ln w="12700">
            <a:solidFill>
              <a:srgbClr val="2F6EB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Text 24"/>
          <p:cNvSpPr/>
          <p:nvPr/>
        </p:nvSpPr>
        <p:spPr>
          <a:xfrm>
            <a:off x="6574536" y="4544568"/>
            <a:ext cx="4389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FFFFFF"/>
                </a:solidFill>
              </a:rPr>
              <a:t>6</a:t>
            </a:r>
            <a:endParaRPr lang="en-US" sz="1100"/>
          </a:p>
        </p:txBody>
      </p:sp>
      <p:sp>
        <p:nvSpPr>
          <p:cNvPr id="27" name="Text 25"/>
          <p:cNvSpPr/>
          <p:nvPr/>
        </p:nvSpPr>
        <p:spPr>
          <a:xfrm>
            <a:off x="7196328" y="4370832"/>
            <a:ext cx="4114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>
                <a:solidFill>
                  <a:srgbClr val="163A5F"/>
                </a:solidFill>
              </a:rPr>
              <a:t>What reporting would show that Forum actions are making a difference?</a:t>
            </a:r>
            <a:endParaRPr lang="en-US" sz="1250"/>
          </a:p>
        </p:txBody>
      </p:sp>
      <p:sp>
        <p:nvSpPr>
          <p:cNvPr id="28" name="Text 26"/>
          <p:cNvSpPr/>
          <p:nvPr/>
        </p:nvSpPr>
        <p:spPr>
          <a:xfrm>
            <a:off x="658368" y="6510528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Draft for discussion with leaseholders</a:t>
            </a:r>
            <a:endParaRPr lang="en-US" sz="850"/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27080" y="6528816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58368" y="57607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16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next steps</a:t>
            </a:r>
            <a:endParaRPr lang="en-US" sz="2600"/>
          </a:p>
        </p:txBody>
      </p:sp>
      <p:sp>
        <p:nvSpPr>
          <p:cNvPr id="3" name="Text 1"/>
          <p:cNvSpPr/>
          <p:nvPr/>
        </p:nvSpPr>
        <p:spPr>
          <a:xfrm>
            <a:off x="676656" y="1060704"/>
            <a:ext cx="9966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5360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transparent route from tonight’s discussion to an agreed framework.</a:t>
            </a:r>
            <a:endParaRPr lang="en-US" sz="1250"/>
          </a:p>
        </p:txBody>
      </p:sp>
      <p:sp>
        <p:nvSpPr>
          <p:cNvPr id="4" name="Shape 2"/>
          <p:cNvSpPr/>
          <p:nvPr/>
        </p:nvSpPr>
        <p:spPr>
          <a:xfrm>
            <a:off x="1143000" y="1453896"/>
            <a:ext cx="566928" cy="566928"/>
          </a:xfrm>
          <a:prstGeom prst="ellipse">
            <a:avLst/>
          </a:prstGeom>
          <a:solidFill>
            <a:srgbClr val="079EAD"/>
          </a:solidFill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1143000" y="1618488"/>
            <a:ext cx="566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</a:rPr>
              <a:t>1</a:t>
            </a:r>
            <a:endParaRPr lang="en-US" sz="1400"/>
          </a:p>
        </p:txBody>
      </p:sp>
      <p:sp>
        <p:nvSpPr>
          <p:cNvPr id="6" name="Shape 4"/>
          <p:cNvSpPr/>
          <p:nvPr/>
        </p:nvSpPr>
        <p:spPr>
          <a:xfrm>
            <a:off x="1426464" y="2011680"/>
            <a:ext cx="1" cy="301752"/>
          </a:xfrm>
          <a:prstGeom prst="line">
            <a:avLst/>
          </a:prstGeom>
          <a:noFill/>
          <a:ln w="25400">
            <a:solidFill>
              <a:srgbClr val="A7D4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2011680" y="1490472"/>
            <a:ext cx="1325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63A5F"/>
                </a:solidFill>
              </a:rPr>
              <a:t>Capture</a:t>
            </a:r>
            <a:endParaRPr lang="en-US" sz="1600"/>
          </a:p>
        </p:txBody>
      </p:sp>
      <p:sp>
        <p:nvSpPr>
          <p:cNvPr id="8" name="Text 6"/>
          <p:cNvSpPr/>
          <p:nvPr/>
        </p:nvSpPr>
        <p:spPr>
          <a:xfrm>
            <a:off x="3429000" y="1481328"/>
            <a:ext cx="7040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53606A"/>
                </a:solidFill>
              </a:rPr>
              <a:t>Record comments and areas of agreement tonight.</a:t>
            </a:r>
            <a:endParaRPr lang="en-US" sz="1300"/>
          </a:p>
        </p:txBody>
      </p:sp>
      <p:sp>
        <p:nvSpPr>
          <p:cNvPr id="9" name="Shape 7"/>
          <p:cNvSpPr/>
          <p:nvPr/>
        </p:nvSpPr>
        <p:spPr>
          <a:xfrm>
            <a:off x="1143000" y="2322576"/>
            <a:ext cx="566928" cy="566928"/>
          </a:xfrm>
          <a:prstGeom prst="ellipse">
            <a:avLst/>
          </a:prstGeom>
          <a:solidFill>
            <a:srgbClr val="2F6EB5"/>
          </a:solidFill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1143000" y="2487168"/>
            <a:ext cx="566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</a:rPr>
              <a:t>2</a:t>
            </a:r>
            <a:endParaRPr lang="en-US" sz="1400"/>
          </a:p>
        </p:txBody>
      </p:sp>
      <p:sp>
        <p:nvSpPr>
          <p:cNvPr id="11" name="Shape 9"/>
          <p:cNvSpPr/>
          <p:nvPr/>
        </p:nvSpPr>
        <p:spPr>
          <a:xfrm>
            <a:off x="1426464" y="2880360"/>
            <a:ext cx="1" cy="301752"/>
          </a:xfrm>
          <a:prstGeom prst="line">
            <a:avLst/>
          </a:prstGeom>
          <a:noFill/>
          <a:ln w="25400">
            <a:solidFill>
              <a:srgbClr val="A7D4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2011680" y="2359152"/>
            <a:ext cx="1325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63A5F"/>
                </a:solidFill>
              </a:rPr>
              <a:t>Revise</a:t>
            </a:r>
            <a:endParaRPr lang="en-US" sz="1600"/>
          </a:p>
        </p:txBody>
      </p:sp>
      <p:sp>
        <p:nvSpPr>
          <p:cNvPr id="13" name="Text 11"/>
          <p:cNvSpPr/>
          <p:nvPr/>
        </p:nvSpPr>
        <p:spPr>
          <a:xfrm>
            <a:off x="3429000" y="2350008"/>
            <a:ext cx="7040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53606A"/>
                </a:solidFill>
              </a:rPr>
              <a:t>Update the Terms of Reference using leaseholder feedback.</a:t>
            </a:r>
            <a:endParaRPr lang="en-US" sz="1300"/>
          </a:p>
        </p:txBody>
      </p:sp>
      <p:sp>
        <p:nvSpPr>
          <p:cNvPr id="14" name="Shape 12"/>
          <p:cNvSpPr/>
          <p:nvPr/>
        </p:nvSpPr>
        <p:spPr>
          <a:xfrm>
            <a:off x="1143000" y="3191256"/>
            <a:ext cx="566928" cy="566928"/>
          </a:xfrm>
          <a:prstGeom prst="ellipse">
            <a:avLst/>
          </a:prstGeom>
          <a:solidFill>
            <a:srgbClr val="079EAD"/>
          </a:solidFill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1143000" y="3355848"/>
            <a:ext cx="566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</a:rPr>
              <a:t>3</a:t>
            </a:r>
            <a:endParaRPr lang="en-US" sz="1400"/>
          </a:p>
        </p:txBody>
      </p:sp>
      <p:sp>
        <p:nvSpPr>
          <p:cNvPr id="16" name="Shape 14"/>
          <p:cNvSpPr/>
          <p:nvPr/>
        </p:nvSpPr>
        <p:spPr>
          <a:xfrm>
            <a:off x="1426464" y="3749040"/>
            <a:ext cx="1" cy="301752"/>
          </a:xfrm>
          <a:prstGeom prst="line">
            <a:avLst/>
          </a:prstGeom>
          <a:noFill/>
          <a:ln w="25400">
            <a:solidFill>
              <a:srgbClr val="A7D4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2011680" y="3227832"/>
            <a:ext cx="1325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63A5F"/>
                </a:solidFill>
              </a:rPr>
              <a:t>Confirm</a:t>
            </a:r>
            <a:endParaRPr lang="en-US" sz="1600"/>
          </a:p>
        </p:txBody>
      </p:sp>
      <p:sp>
        <p:nvSpPr>
          <p:cNvPr id="18" name="Text 16"/>
          <p:cNvSpPr/>
          <p:nvPr/>
        </p:nvSpPr>
        <p:spPr>
          <a:xfrm>
            <a:off x="3429000" y="3218688"/>
            <a:ext cx="7040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53606A"/>
                </a:solidFill>
              </a:rPr>
              <a:t>Clarify governance, chairing and accountability arrangements.</a:t>
            </a:r>
            <a:endParaRPr lang="en-US" sz="1300"/>
          </a:p>
        </p:txBody>
      </p:sp>
      <p:sp>
        <p:nvSpPr>
          <p:cNvPr id="19" name="Shape 17"/>
          <p:cNvSpPr/>
          <p:nvPr/>
        </p:nvSpPr>
        <p:spPr>
          <a:xfrm>
            <a:off x="1143000" y="4059936"/>
            <a:ext cx="566928" cy="566928"/>
          </a:xfrm>
          <a:prstGeom prst="ellipse">
            <a:avLst/>
          </a:prstGeom>
          <a:solidFill>
            <a:srgbClr val="2F6EB5"/>
          </a:solidFill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1143000" y="4224528"/>
            <a:ext cx="566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</a:rPr>
              <a:t>4</a:t>
            </a:r>
            <a:endParaRPr lang="en-US" sz="1400"/>
          </a:p>
        </p:txBody>
      </p:sp>
      <p:sp>
        <p:nvSpPr>
          <p:cNvPr id="21" name="Shape 19"/>
          <p:cNvSpPr/>
          <p:nvPr/>
        </p:nvSpPr>
        <p:spPr>
          <a:xfrm>
            <a:off x="1426464" y="4617720"/>
            <a:ext cx="1" cy="301752"/>
          </a:xfrm>
          <a:prstGeom prst="line">
            <a:avLst/>
          </a:prstGeom>
          <a:noFill/>
          <a:ln w="25400">
            <a:solidFill>
              <a:srgbClr val="A7D4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/>
          <p:nvPr/>
        </p:nvSpPr>
        <p:spPr>
          <a:xfrm>
            <a:off x="2011680" y="4096512"/>
            <a:ext cx="1325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63A5F"/>
                </a:solidFill>
              </a:rPr>
              <a:t>Bring back</a:t>
            </a:r>
            <a:endParaRPr lang="en-US" sz="1600"/>
          </a:p>
        </p:txBody>
      </p:sp>
      <p:sp>
        <p:nvSpPr>
          <p:cNvPr id="23" name="Text 21"/>
          <p:cNvSpPr/>
          <p:nvPr/>
        </p:nvSpPr>
        <p:spPr>
          <a:xfrm>
            <a:off x="3429000" y="4087368"/>
            <a:ext cx="7040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53606A"/>
                </a:solidFill>
              </a:rPr>
              <a:t>Present the final draft through the appropriate approval route.</a:t>
            </a:r>
            <a:endParaRPr lang="en-US" sz="1300"/>
          </a:p>
        </p:txBody>
      </p:sp>
      <p:sp>
        <p:nvSpPr>
          <p:cNvPr id="24" name="Shape 22"/>
          <p:cNvSpPr/>
          <p:nvPr/>
        </p:nvSpPr>
        <p:spPr>
          <a:xfrm>
            <a:off x="1143000" y="4928616"/>
            <a:ext cx="566928" cy="566928"/>
          </a:xfrm>
          <a:prstGeom prst="ellipse">
            <a:avLst/>
          </a:prstGeom>
          <a:solidFill>
            <a:srgbClr val="079EAD"/>
          </a:solidFill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Text 23"/>
          <p:cNvSpPr/>
          <p:nvPr/>
        </p:nvSpPr>
        <p:spPr>
          <a:xfrm>
            <a:off x="1143000" y="5093208"/>
            <a:ext cx="566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</a:rPr>
              <a:t>5</a:t>
            </a:r>
            <a:endParaRPr lang="en-US" sz="1400"/>
          </a:p>
        </p:txBody>
      </p:sp>
      <p:sp>
        <p:nvSpPr>
          <p:cNvPr id="26" name="Text 24"/>
          <p:cNvSpPr/>
          <p:nvPr/>
        </p:nvSpPr>
        <p:spPr>
          <a:xfrm>
            <a:off x="2011680" y="4965192"/>
            <a:ext cx="1325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63A5F"/>
                </a:solidFill>
              </a:rPr>
              <a:t>Review</a:t>
            </a:r>
            <a:endParaRPr lang="en-US" sz="1600"/>
          </a:p>
        </p:txBody>
      </p:sp>
      <p:sp>
        <p:nvSpPr>
          <p:cNvPr id="27" name="Text 25"/>
          <p:cNvSpPr/>
          <p:nvPr/>
        </p:nvSpPr>
        <p:spPr>
          <a:xfrm>
            <a:off x="3429000" y="4956048"/>
            <a:ext cx="7040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53606A"/>
                </a:solidFill>
              </a:rPr>
              <a:t>Assess effectiveness annually with the Forum.</a:t>
            </a:r>
            <a:endParaRPr lang="en-US" sz="1300"/>
          </a:p>
        </p:txBody>
      </p:sp>
      <p:sp>
        <p:nvSpPr>
          <p:cNvPr id="28" name="Shape 26"/>
          <p:cNvSpPr/>
          <p:nvPr/>
        </p:nvSpPr>
        <p:spPr>
          <a:xfrm>
            <a:off x="2057400" y="5715000"/>
            <a:ext cx="8092440" cy="438912"/>
          </a:xfrm>
          <a:prstGeom prst="roundRect">
            <a:avLst/>
          </a:prstGeom>
          <a:solidFill>
            <a:srgbClr val="163A5F"/>
          </a:solidFill>
          <a:ln w="12700">
            <a:solidFill>
              <a:srgbClr val="163A5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9" name="Text 27"/>
          <p:cNvSpPr/>
          <p:nvPr/>
        </p:nvSpPr>
        <p:spPr>
          <a:xfrm>
            <a:off x="2331720" y="5833872"/>
            <a:ext cx="7543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>
                <a:solidFill>
                  <a:srgbClr val="FFFFFF"/>
                </a:solidFill>
              </a:rPr>
              <a:t>Tonight’s request: agree the direction and identify changes needed.</a:t>
            </a:r>
            <a:endParaRPr lang="en-US" sz="1350"/>
          </a:p>
        </p:txBody>
      </p:sp>
      <p:sp>
        <p:nvSpPr>
          <p:cNvPr id="30" name="Text 28"/>
          <p:cNvSpPr/>
          <p:nvPr/>
        </p:nvSpPr>
        <p:spPr>
          <a:xfrm>
            <a:off x="658368" y="6510528"/>
            <a:ext cx="6858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Leasehold Forum | Thank you</a:t>
            </a:r>
            <a:endParaRPr lang="en-US" sz="85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27080" y="6528816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1009</Words>
  <Application>Microsoft Office PowerPoint</Application>
  <PresentationFormat>Widescreen</PresentationFormat>
  <Paragraphs>157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Lewisham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Leasehold Forum: Renewing our Terms of Reference</dc:title>
  <dc:subject>Leasehold Forum Terms of Reference review</dc:subject>
  <dc:creator>Keating, Lisa</dc:creator>
  <cp:lastModifiedBy>Keating, Lisa</cp:lastModifiedBy>
  <cp:revision>7</cp:revision>
  <dcterms:created xsi:type="dcterms:W3CDTF">2026-09-15T18:48:31Z</dcterms:created>
  <dcterms:modified xsi:type="dcterms:W3CDTF">2026-09-16T08:53:20Z</dcterms:modified>
</cp:coreProperties>
</file>