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handoutMasterIdLst>
    <p:handoutMasterId r:id="rId35"/>
  </p:handoutMasterIdLst>
  <p:sldIdLst>
    <p:sldId id="256" r:id="rId6"/>
    <p:sldId id="261"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64" r:id="rId32"/>
    <p:sldId id="288" r:id="rId33"/>
    <p:sldId id="289" r:id="rId3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4972"/>
    <a:srgbClr val="029FB0"/>
    <a:srgbClr val="B1D34C"/>
    <a:srgbClr val="FDB913"/>
    <a:srgbClr val="F37167"/>
    <a:srgbClr val="13914B"/>
    <a:srgbClr val="CA2B2C"/>
    <a:srgbClr val="E6609F"/>
    <a:srgbClr val="EB6C0D"/>
    <a:srgbClr val="8628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D8A1D5-C94E-4F79-8366-685E86AAF959}" v="4" dt="2025-06-03T16:26:03.8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4"/>
  </p:normalViewPr>
  <p:slideViewPr>
    <p:cSldViewPr snapToGrid="0" snapToObjects="1">
      <p:cViewPr varScale="1">
        <p:scale>
          <a:sx n="83" d="100"/>
          <a:sy n="83" d="100"/>
        </p:scale>
        <p:origin x="1050" y="84"/>
      </p:cViewPr>
      <p:guideLst/>
    </p:cSldViewPr>
  </p:slideViewPr>
  <p:notesTextViewPr>
    <p:cViewPr>
      <p:scale>
        <a:sx n="1" d="1"/>
        <a:sy n="1" d="1"/>
      </p:scale>
      <p:origin x="0" y="0"/>
    </p:cViewPr>
  </p:notesTextViewPr>
  <p:notesViewPr>
    <p:cSldViewPr snapToGrid="0" snapToObjects="1">
      <p:cViewPr varScale="1">
        <p:scale>
          <a:sx n="116" d="100"/>
          <a:sy n="116" d="100"/>
        </p:scale>
        <p:origin x="566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ifert, Victoria" userId="d4475c62-2b24-44f9-b680-3d6c867f330e" providerId="ADAL" clId="{90D8A1D5-C94E-4F79-8366-685E86AAF959}"/>
    <pc:docChg chg="undo custSel addSld modSld modMainMaster">
      <pc:chgData name="Seifert, Victoria" userId="d4475c62-2b24-44f9-b680-3d6c867f330e" providerId="ADAL" clId="{90D8A1D5-C94E-4F79-8366-685E86AAF959}" dt="2025-06-03T16:40:16.173" v="362"/>
      <pc:docMkLst>
        <pc:docMk/>
      </pc:docMkLst>
      <pc:sldChg chg="modTransition">
        <pc:chgData name="Seifert, Victoria" userId="d4475c62-2b24-44f9-b680-3d6c867f330e" providerId="ADAL" clId="{90D8A1D5-C94E-4F79-8366-685E86AAF959}" dt="2025-06-03T16:26:03.845" v="342"/>
        <pc:sldMkLst>
          <pc:docMk/>
          <pc:sldMk cId="2082920265" sldId="256"/>
        </pc:sldMkLst>
      </pc:sldChg>
      <pc:sldChg chg="modSp mod modTransition">
        <pc:chgData name="Seifert, Victoria" userId="d4475c62-2b24-44f9-b680-3d6c867f330e" providerId="ADAL" clId="{90D8A1D5-C94E-4F79-8366-685E86AAF959}" dt="2025-06-03T16:26:03.845" v="342"/>
        <pc:sldMkLst>
          <pc:docMk/>
          <pc:sldMk cId="1892268360" sldId="261"/>
        </pc:sldMkLst>
        <pc:spChg chg="mod">
          <ac:chgData name="Seifert, Victoria" userId="d4475c62-2b24-44f9-b680-3d6c867f330e" providerId="ADAL" clId="{90D8A1D5-C94E-4F79-8366-685E86AAF959}" dt="2025-06-03T15:50:07.146" v="5" actId="5793"/>
          <ac:spMkLst>
            <pc:docMk/>
            <pc:sldMk cId="1892268360" sldId="261"/>
            <ac:spMk id="3" creationId="{384A2BCB-6B24-5647-B2C6-32878B9BBB93}"/>
          </ac:spMkLst>
        </pc:spChg>
      </pc:sldChg>
      <pc:sldChg chg="modTransition">
        <pc:chgData name="Seifert, Victoria" userId="d4475c62-2b24-44f9-b680-3d6c867f330e" providerId="ADAL" clId="{90D8A1D5-C94E-4F79-8366-685E86AAF959}" dt="2025-06-03T16:26:03.845" v="342"/>
        <pc:sldMkLst>
          <pc:docMk/>
          <pc:sldMk cId="615000113" sldId="263"/>
        </pc:sldMkLst>
      </pc:sldChg>
      <pc:sldChg chg="modTransition">
        <pc:chgData name="Seifert, Victoria" userId="d4475c62-2b24-44f9-b680-3d6c867f330e" providerId="ADAL" clId="{90D8A1D5-C94E-4F79-8366-685E86AAF959}" dt="2025-06-03T16:26:03.845" v="342"/>
        <pc:sldMkLst>
          <pc:docMk/>
          <pc:sldMk cId="576311750" sldId="264"/>
        </pc:sldMkLst>
      </pc:sldChg>
      <pc:sldChg chg="modTransition">
        <pc:chgData name="Seifert, Victoria" userId="d4475c62-2b24-44f9-b680-3d6c867f330e" providerId="ADAL" clId="{90D8A1D5-C94E-4F79-8366-685E86AAF959}" dt="2025-06-03T16:26:03.845" v="342"/>
        <pc:sldMkLst>
          <pc:docMk/>
          <pc:sldMk cId="437040775" sldId="265"/>
        </pc:sldMkLst>
      </pc:sldChg>
      <pc:sldChg chg="modSp mod modTransition">
        <pc:chgData name="Seifert, Victoria" userId="d4475c62-2b24-44f9-b680-3d6c867f330e" providerId="ADAL" clId="{90D8A1D5-C94E-4F79-8366-685E86AAF959}" dt="2025-06-03T16:26:03.845" v="342"/>
        <pc:sldMkLst>
          <pc:docMk/>
          <pc:sldMk cId="4228064065" sldId="266"/>
        </pc:sldMkLst>
        <pc:spChg chg="mod">
          <ac:chgData name="Seifert, Victoria" userId="d4475c62-2b24-44f9-b680-3d6c867f330e" providerId="ADAL" clId="{90D8A1D5-C94E-4F79-8366-685E86AAF959}" dt="2025-06-03T16:19:49.111" v="164" actId="6549"/>
          <ac:spMkLst>
            <pc:docMk/>
            <pc:sldMk cId="4228064065" sldId="266"/>
            <ac:spMk id="3" creationId="{8532082A-FA90-3FAE-AF43-FFE180DB17BC}"/>
          </ac:spMkLst>
        </pc:spChg>
      </pc:sldChg>
      <pc:sldChg chg="modSp mod modTransition">
        <pc:chgData name="Seifert, Victoria" userId="d4475c62-2b24-44f9-b680-3d6c867f330e" providerId="ADAL" clId="{90D8A1D5-C94E-4F79-8366-685E86AAF959}" dt="2025-06-03T16:26:03.845" v="342"/>
        <pc:sldMkLst>
          <pc:docMk/>
          <pc:sldMk cId="3053871997" sldId="267"/>
        </pc:sldMkLst>
        <pc:spChg chg="mod">
          <ac:chgData name="Seifert, Victoria" userId="d4475c62-2b24-44f9-b680-3d6c867f330e" providerId="ADAL" clId="{90D8A1D5-C94E-4F79-8366-685E86AAF959}" dt="2025-06-03T16:20:27.233" v="172" actId="20577"/>
          <ac:spMkLst>
            <pc:docMk/>
            <pc:sldMk cId="3053871997" sldId="267"/>
            <ac:spMk id="3" creationId="{497BAFA4-E083-4925-2626-EADFB71A1510}"/>
          </ac:spMkLst>
        </pc:spChg>
      </pc:sldChg>
      <pc:sldChg chg="modSp mod modTransition">
        <pc:chgData name="Seifert, Victoria" userId="d4475c62-2b24-44f9-b680-3d6c867f330e" providerId="ADAL" clId="{90D8A1D5-C94E-4F79-8366-685E86AAF959}" dt="2025-06-03T16:26:47.685" v="345" actId="2711"/>
        <pc:sldMkLst>
          <pc:docMk/>
          <pc:sldMk cId="3974210184" sldId="268"/>
        </pc:sldMkLst>
        <pc:spChg chg="mod">
          <ac:chgData name="Seifert, Victoria" userId="d4475c62-2b24-44f9-b680-3d6c867f330e" providerId="ADAL" clId="{90D8A1D5-C94E-4F79-8366-685E86AAF959}" dt="2025-06-03T16:26:47.685" v="345" actId="2711"/>
          <ac:spMkLst>
            <pc:docMk/>
            <pc:sldMk cId="3974210184" sldId="268"/>
            <ac:spMk id="3" creationId="{25776028-5371-E3A5-6245-D15CAB58C679}"/>
          </ac:spMkLst>
        </pc:spChg>
      </pc:sldChg>
      <pc:sldChg chg="modSp mod modTransition">
        <pc:chgData name="Seifert, Victoria" userId="d4475c62-2b24-44f9-b680-3d6c867f330e" providerId="ADAL" clId="{90D8A1D5-C94E-4F79-8366-685E86AAF959}" dt="2025-06-03T16:26:03.845" v="342"/>
        <pc:sldMkLst>
          <pc:docMk/>
          <pc:sldMk cId="3381476" sldId="269"/>
        </pc:sldMkLst>
        <pc:spChg chg="mod">
          <ac:chgData name="Seifert, Victoria" userId="d4475c62-2b24-44f9-b680-3d6c867f330e" providerId="ADAL" clId="{90D8A1D5-C94E-4F79-8366-685E86AAF959}" dt="2025-06-03T16:24:10.395" v="303" actId="20577"/>
          <ac:spMkLst>
            <pc:docMk/>
            <pc:sldMk cId="3381476" sldId="269"/>
            <ac:spMk id="3" creationId="{0F8432B6-4830-2FCD-6A5F-6C7C979EB1C4}"/>
          </ac:spMkLst>
        </pc:spChg>
      </pc:sldChg>
      <pc:sldChg chg="modSp mod modTransition">
        <pc:chgData name="Seifert, Victoria" userId="d4475c62-2b24-44f9-b680-3d6c867f330e" providerId="ADAL" clId="{90D8A1D5-C94E-4F79-8366-685E86AAF959}" dt="2025-06-03T16:26:03.845" v="342"/>
        <pc:sldMkLst>
          <pc:docMk/>
          <pc:sldMk cId="1933638442" sldId="270"/>
        </pc:sldMkLst>
        <pc:spChg chg="mod">
          <ac:chgData name="Seifert, Victoria" userId="d4475c62-2b24-44f9-b680-3d6c867f330e" providerId="ADAL" clId="{90D8A1D5-C94E-4F79-8366-685E86AAF959}" dt="2025-06-03T16:24:25.571" v="314" actId="20577"/>
          <ac:spMkLst>
            <pc:docMk/>
            <pc:sldMk cId="1933638442" sldId="270"/>
            <ac:spMk id="3" creationId="{1D3F3A98-AD71-6448-06E6-A88F67940439}"/>
          </ac:spMkLst>
        </pc:spChg>
      </pc:sldChg>
      <pc:sldChg chg="modTransition">
        <pc:chgData name="Seifert, Victoria" userId="d4475c62-2b24-44f9-b680-3d6c867f330e" providerId="ADAL" clId="{90D8A1D5-C94E-4F79-8366-685E86AAF959}" dt="2025-06-03T16:26:03.845" v="342"/>
        <pc:sldMkLst>
          <pc:docMk/>
          <pc:sldMk cId="2268597279" sldId="271"/>
        </pc:sldMkLst>
      </pc:sldChg>
      <pc:sldChg chg="modTransition">
        <pc:chgData name="Seifert, Victoria" userId="d4475c62-2b24-44f9-b680-3d6c867f330e" providerId="ADAL" clId="{90D8A1D5-C94E-4F79-8366-685E86AAF959}" dt="2025-06-03T16:26:03.845" v="342"/>
        <pc:sldMkLst>
          <pc:docMk/>
          <pc:sldMk cId="43671774" sldId="272"/>
        </pc:sldMkLst>
      </pc:sldChg>
      <pc:sldChg chg="modSp mod modTransition">
        <pc:chgData name="Seifert, Victoria" userId="d4475c62-2b24-44f9-b680-3d6c867f330e" providerId="ADAL" clId="{90D8A1D5-C94E-4F79-8366-685E86AAF959}" dt="2025-06-03T16:26:07.490" v="343" actId="2711"/>
        <pc:sldMkLst>
          <pc:docMk/>
          <pc:sldMk cId="3969186902" sldId="273"/>
        </pc:sldMkLst>
        <pc:spChg chg="mod">
          <ac:chgData name="Seifert, Victoria" userId="d4475c62-2b24-44f9-b680-3d6c867f330e" providerId="ADAL" clId="{90D8A1D5-C94E-4F79-8366-685E86AAF959}" dt="2025-06-03T16:26:07.490" v="343" actId="2711"/>
          <ac:spMkLst>
            <pc:docMk/>
            <pc:sldMk cId="3969186902" sldId="273"/>
            <ac:spMk id="3" creationId="{E97417D6-9FBA-70F4-860A-6CB3DB0C5941}"/>
          </ac:spMkLst>
        </pc:spChg>
      </pc:sldChg>
      <pc:sldChg chg="modSp mod modTransition">
        <pc:chgData name="Seifert, Victoria" userId="d4475c62-2b24-44f9-b680-3d6c867f330e" providerId="ADAL" clId="{90D8A1D5-C94E-4F79-8366-685E86AAF959}" dt="2025-06-03T16:26:23.067" v="344" actId="2711"/>
        <pc:sldMkLst>
          <pc:docMk/>
          <pc:sldMk cId="751152930" sldId="274"/>
        </pc:sldMkLst>
        <pc:spChg chg="mod">
          <ac:chgData name="Seifert, Victoria" userId="d4475c62-2b24-44f9-b680-3d6c867f330e" providerId="ADAL" clId="{90D8A1D5-C94E-4F79-8366-685E86AAF959}" dt="2025-06-03T16:26:23.067" v="344" actId="2711"/>
          <ac:spMkLst>
            <pc:docMk/>
            <pc:sldMk cId="751152930" sldId="274"/>
            <ac:spMk id="3" creationId="{3E888C43-E1B0-2DD0-742A-27FFAB1C0BAE}"/>
          </ac:spMkLst>
        </pc:spChg>
      </pc:sldChg>
      <pc:sldChg chg="modTransition">
        <pc:chgData name="Seifert, Victoria" userId="d4475c62-2b24-44f9-b680-3d6c867f330e" providerId="ADAL" clId="{90D8A1D5-C94E-4F79-8366-685E86AAF959}" dt="2025-06-03T16:26:03.845" v="342"/>
        <pc:sldMkLst>
          <pc:docMk/>
          <pc:sldMk cId="4056335599" sldId="275"/>
        </pc:sldMkLst>
      </pc:sldChg>
      <pc:sldChg chg="modTransition">
        <pc:chgData name="Seifert, Victoria" userId="d4475c62-2b24-44f9-b680-3d6c867f330e" providerId="ADAL" clId="{90D8A1D5-C94E-4F79-8366-685E86AAF959}" dt="2025-06-03T16:26:03.845" v="342"/>
        <pc:sldMkLst>
          <pc:docMk/>
          <pc:sldMk cId="497716101" sldId="276"/>
        </pc:sldMkLst>
      </pc:sldChg>
      <pc:sldChg chg="modTransition">
        <pc:chgData name="Seifert, Victoria" userId="d4475c62-2b24-44f9-b680-3d6c867f330e" providerId="ADAL" clId="{90D8A1D5-C94E-4F79-8366-685E86AAF959}" dt="2025-06-03T16:26:03.845" v="342"/>
        <pc:sldMkLst>
          <pc:docMk/>
          <pc:sldMk cId="592907407" sldId="277"/>
        </pc:sldMkLst>
      </pc:sldChg>
      <pc:sldChg chg="modTransition">
        <pc:chgData name="Seifert, Victoria" userId="d4475c62-2b24-44f9-b680-3d6c867f330e" providerId="ADAL" clId="{90D8A1D5-C94E-4F79-8366-685E86AAF959}" dt="2025-06-03T16:26:03.845" v="342"/>
        <pc:sldMkLst>
          <pc:docMk/>
          <pc:sldMk cId="1345783599" sldId="278"/>
        </pc:sldMkLst>
      </pc:sldChg>
      <pc:sldChg chg="modSp mod modTransition">
        <pc:chgData name="Seifert, Victoria" userId="d4475c62-2b24-44f9-b680-3d6c867f330e" providerId="ADAL" clId="{90D8A1D5-C94E-4F79-8366-685E86AAF959}" dt="2025-06-03T16:30:24.517" v="352" actId="20577"/>
        <pc:sldMkLst>
          <pc:docMk/>
          <pc:sldMk cId="498338307" sldId="279"/>
        </pc:sldMkLst>
        <pc:spChg chg="mod">
          <ac:chgData name="Seifert, Victoria" userId="d4475c62-2b24-44f9-b680-3d6c867f330e" providerId="ADAL" clId="{90D8A1D5-C94E-4F79-8366-685E86AAF959}" dt="2025-06-03T16:30:24.517" v="352" actId="20577"/>
          <ac:spMkLst>
            <pc:docMk/>
            <pc:sldMk cId="498338307" sldId="279"/>
            <ac:spMk id="3" creationId="{5217E610-14AE-96A2-2009-C7E6776CB410}"/>
          </ac:spMkLst>
        </pc:spChg>
      </pc:sldChg>
      <pc:sldChg chg="modTransition">
        <pc:chgData name="Seifert, Victoria" userId="d4475c62-2b24-44f9-b680-3d6c867f330e" providerId="ADAL" clId="{90D8A1D5-C94E-4F79-8366-685E86AAF959}" dt="2025-06-03T16:26:03.845" v="342"/>
        <pc:sldMkLst>
          <pc:docMk/>
          <pc:sldMk cId="2379834828" sldId="280"/>
        </pc:sldMkLst>
      </pc:sldChg>
      <pc:sldChg chg="modSp mod modTransition">
        <pc:chgData name="Seifert, Victoria" userId="d4475c62-2b24-44f9-b680-3d6c867f330e" providerId="ADAL" clId="{90D8A1D5-C94E-4F79-8366-685E86AAF959}" dt="2025-06-03T16:27:29.540" v="346" actId="2711"/>
        <pc:sldMkLst>
          <pc:docMk/>
          <pc:sldMk cId="250222027" sldId="281"/>
        </pc:sldMkLst>
        <pc:spChg chg="mod">
          <ac:chgData name="Seifert, Victoria" userId="d4475c62-2b24-44f9-b680-3d6c867f330e" providerId="ADAL" clId="{90D8A1D5-C94E-4F79-8366-685E86AAF959}" dt="2025-06-03T16:27:29.540" v="346" actId="2711"/>
          <ac:spMkLst>
            <pc:docMk/>
            <pc:sldMk cId="250222027" sldId="281"/>
            <ac:spMk id="3" creationId="{5F731266-FC11-6E99-96DD-D0FA5FF4DEAE}"/>
          </ac:spMkLst>
        </pc:spChg>
      </pc:sldChg>
      <pc:sldChg chg="modSp mod modTransition">
        <pc:chgData name="Seifert, Victoria" userId="d4475c62-2b24-44f9-b680-3d6c867f330e" providerId="ADAL" clId="{90D8A1D5-C94E-4F79-8366-685E86AAF959}" dt="2025-06-03T16:31:54.575" v="355" actId="20577"/>
        <pc:sldMkLst>
          <pc:docMk/>
          <pc:sldMk cId="997013515" sldId="282"/>
        </pc:sldMkLst>
        <pc:spChg chg="mod">
          <ac:chgData name="Seifert, Victoria" userId="d4475c62-2b24-44f9-b680-3d6c867f330e" providerId="ADAL" clId="{90D8A1D5-C94E-4F79-8366-685E86AAF959}" dt="2025-06-03T16:31:54.575" v="355" actId="20577"/>
          <ac:spMkLst>
            <pc:docMk/>
            <pc:sldMk cId="997013515" sldId="282"/>
            <ac:spMk id="3" creationId="{E50980A6-8C37-D92D-ED7B-0CAF074435DC}"/>
          </ac:spMkLst>
        </pc:spChg>
      </pc:sldChg>
      <pc:sldChg chg="modSp mod modTransition">
        <pc:chgData name="Seifert, Victoria" userId="d4475c62-2b24-44f9-b680-3d6c867f330e" providerId="ADAL" clId="{90D8A1D5-C94E-4F79-8366-685E86AAF959}" dt="2025-06-03T16:32:16.964" v="360" actId="27636"/>
        <pc:sldMkLst>
          <pc:docMk/>
          <pc:sldMk cId="358263961" sldId="283"/>
        </pc:sldMkLst>
        <pc:spChg chg="mod">
          <ac:chgData name="Seifert, Victoria" userId="d4475c62-2b24-44f9-b680-3d6c867f330e" providerId="ADAL" clId="{90D8A1D5-C94E-4F79-8366-685E86AAF959}" dt="2025-06-03T16:32:16.964" v="360" actId="27636"/>
          <ac:spMkLst>
            <pc:docMk/>
            <pc:sldMk cId="358263961" sldId="283"/>
            <ac:spMk id="3" creationId="{49330A49-3056-2D9B-BABD-5A8969D3DC8F}"/>
          </ac:spMkLst>
        </pc:spChg>
      </pc:sldChg>
      <pc:sldChg chg="modTransition">
        <pc:chgData name="Seifert, Victoria" userId="d4475c62-2b24-44f9-b680-3d6c867f330e" providerId="ADAL" clId="{90D8A1D5-C94E-4F79-8366-685E86AAF959}" dt="2025-06-03T16:26:03.845" v="342"/>
        <pc:sldMkLst>
          <pc:docMk/>
          <pc:sldMk cId="1389783746" sldId="284"/>
        </pc:sldMkLst>
      </pc:sldChg>
      <pc:sldChg chg="modTransition">
        <pc:chgData name="Seifert, Victoria" userId="d4475c62-2b24-44f9-b680-3d6c867f330e" providerId="ADAL" clId="{90D8A1D5-C94E-4F79-8366-685E86AAF959}" dt="2025-06-03T16:26:03.845" v="342"/>
        <pc:sldMkLst>
          <pc:docMk/>
          <pc:sldMk cId="3979571227" sldId="285"/>
        </pc:sldMkLst>
      </pc:sldChg>
      <pc:sldChg chg="modTransition">
        <pc:chgData name="Seifert, Victoria" userId="d4475c62-2b24-44f9-b680-3d6c867f330e" providerId="ADAL" clId="{90D8A1D5-C94E-4F79-8366-685E86AAF959}" dt="2025-06-03T16:26:03.845" v="342"/>
        <pc:sldMkLst>
          <pc:docMk/>
          <pc:sldMk cId="3718557404" sldId="286"/>
        </pc:sldMkLst>
      </pc:sldChg>
      <pc:sldChg chg="modSp mod modTransition">
        <pc:chgData name="Seifert, Victoria" userId="d4475c62-2b24-44f9-b680-3d6c867f330e" providerId="ADAL" clId="{90D8A1D5-C94E-4F79-8366-685E86AAF959}" dt="2025-06-03T16:28:09.140" v="351" actId="2711"/>
        <pc:sldMkLst>
          <pc:docMk/>
          <pc:sldMk cId="3416691814" sldId="287"/>
        </pc:sldMkLst>
        <pc:spChg chg="mod">
          <ac:chgData name="Seifert, Victoria" userId="d4475c62-2b24-44f9-b680-3d6c867f330e" providerId="ADAL" clId="{90D8A1D5-C94E-4F79-8366-685E86AAF959}" dt="2025-06-03T16:28:09.140" v="351" actId="2711"/>
          <ac:spMkLst>
            <pc:docMk/>
            <pc:sldMk cId="3416691814" sldId="287"/>
            <ac:spMk id="3" creationId="{E0014F61-B1E9-6C0D-98A2-6ED56FBBA48C}"/>
          </ac:spMkLst>
        </pc:spChg>
      </pc:sldChg>
      <pc:sldChg chg="modTransition">
        <pc:chgData name="Seifert, Victoria" userId="d4475c62-2b24-44f9-b680-3d6c867f330e" providerId="ADAL" clId="{90D8A1D5-C94E-4F79-8366-685E86AAF959}" dt="2025-06-03T16:26:03.845" v="342"/>
        <pc:sldMkLst>
          <pc:docMk/>
          <pc:sldMk cId="2220142730" sldId="288"/>
        </pc:sldMkLst>
      </pc:sldChg>
      <pc:sldChg chg="modSp new mod modTransition">
        <pc:chgData name="Seifert, Victoria" userId="d4475c62-2b24-44f9-b680-3d6c867f330e" providerId="ADAL" clId="{90D8A1D5-C94E-4F79-8366-685E86AAF959}" dt="2025-06-03T16:40:16.173" v="362"/>
        <pc:sldMkLst>
          <pc:docMk/>
          <pc:sldMk cId="3177208270" sldId="289"/>
        </pc:sldMkLst>
        <pc:spChg chg="mod">
          <ac:chgData name="Seifert, Victoria" userId="d4475c62-2b24-44f9-b680-3d6c867f330e" providerId="ADAL" clId="{90D8A1D5-C94E-4F79-8366-685E86AAF959}" dt="2025-06-03T15:51:35.202" v="84" actId="20577"/>
          <ac:spMkLst>
            <pc:docMk/>
            <pc:sldMk cId="3177208270" sldId="289"/>
            <ac:spMk id="2" creationId="{7C10B803-D953-AA3F-7EBE-69150A6FB567}"/>
          </ac:spMkLst>
        </pc:spChg>
        <pc:spChg chg="mod">
          <ac:chgData name="Seifert, Victoria" userId="d4475c62-2b24-44f9-b680-3d6c867f330e" providerId="ADAL" clId="{90D8A1D5-C94E-4F79-8366-685E86AAF959}" dt="2025-06-03T16:40:16.173" v="362"/>
          <ac:spMkLst>
            <pc:docMk/>
            <pc:sldMk cId="3177208270" sldId="289"/>
            <ac:spMk id="3" creationId="{FE9D80A4-ED77-A02F-326C-54D195243464}"/>
          </ac:spMkLst>
        </pc:spChg>
      </pc:sldChg>
      <pc:sldMasterChg chg="modTransition modSldLayout">
        <pc:chgData name="Seifert, Victoria" userId="d4475c62-2b24-44f9-b680-3d6c867f330e" providerId="ADAL" clId="{90D8A1D5-C94E-4F79-8366-685E86AAF959}" dt="2025-06-03T16:26:03.845" v="342"/>
        <pc:sldMasterMkLst>
          <pc:docMk/>
          <pc:sldMasterMk cId="2733565513" sldId="2147483672"/>
        </pc:sldMasterMkLst>
        <pc:sldLayoutChg chg="modTransition">
          <pc:chgData name="Seifert, Victoria" userId="d4475c62-2b24-44f9-b680-3d6c867f330e" providerId="ADAL" clId="{90D8A1D5-C94E-4F79-8366-685E86AAF959}" dt="2025-06-03T16:26:03.845" v="342"/>
          <pc:sldLayoutMkLst>
            <pc:docMk/>
            <pc:sldMasterMk cId="2733565513" sldId="2147483672"/>
            <pc:sldLayoutMk cId="1902208296" sldId="2147483673"/>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048337893" sldId="2147483674"/>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735083803" sldId="2147483676"/>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570732155" sldId="2147483678"/>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4222613476" sldId="2147483679"/>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909707217" sldId="2147483680"/>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998929278" sldId="2147483681"/>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1247704950" sldId="2147483682"/>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1721313547" sldId="2147483683"/>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17991120" sldId="2147483684"/>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872679190" sldId="2147483685"/>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196827052" sldId="2147483686"/>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4206425002" sldId="2147483687"/>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902030134" sldId="2147483688"/>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2783529736" sldId="2147483689"/>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363434619" sldId="2147483690"/>
          </pc:sldLayoutMkLst>
        </pc:sldLayoutChg>
        <pc:sldLayoutChg chg="modTransition">
          <pc:chgData name="Seifert, Victoria" userId="d4475c62-2b24-44f9-b680-3d6c867f330e" providerId="ADAL" clId="{90D8A1D5-C94E-4F79-8366-685E86AAF959}" dt="2025-06-03T16:26:03.845" v="342"/>
          <pc:sldLayoutMkLst>
            <pc:docMk/>
            <pc:sldMasterMk cId="2733565513" sldId="2147483672"/>
            <pc:sldLayoutMk cId="4195515225" sldId="214748369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6F8AFC-F3B3-214D-B9CA-3CF6F4AB78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EDE0907-D57D-3243-AD5D-B65E3325FF0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80A96B-88BF-954F-A9B0-D0FE45E42E85}" type="datetimeFigureOut">
              <a:rPr lang="en-US" smtClean="0"/>
              <a:t>6/3/2025</a:t>
            </a:fld>
            <a:endParaRPr lang="en-US"/>
          </a:p>
        </p:txBody>
      </p:sp>
      <p:sp>
        <p:nvSpPr>
          <p:cNvPr id="4" name="Footer Placeholder 3">
            <a:extLst>
              <a:ext uri="{FF2B5EF4-FFF2-40B4-BE49-F238E27FC236}">
                <a16:creationId xmlns:a16="http://schemas.microsoft.com/office/drawing/2014/main" id="{454E94A5-C7C4-364C-9B40-2A80E5102C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2F40AF7-9EEA-E048-9243-35D4843F508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5F97FC-0625-2F4B-BD1C-008697A07A37}" type="slidenum">
              <a:rPr lang="en-US" smtClean="0"/>
              <a:t>‹#›</a:t>
            </a:fld>
            <a:endParaRPr lang="en-US"/>
          </a:p>
        </p:txBody>
      </p:sp>
    </p:spTree>
    <p:extLst>
      <p:ext uri="{BB962C8B-B14F-4D97-AF65-F5344CB8AC3E}">
        <p14:creationId xmlns:p14="http://schemas.microsoft.com/office/powerpoint/2010/main" val="960941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Front page - no photo">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651BD8-87F2-B14A-8C2E-14E4146340A9}"/>
              </a:ext>
            </a:extLst>
          </p:cNvPr>
          <p:cNvSpPr/>
          <p:nvPr userDrawn="1"/>
        </p:nvSpPr>
        <p:spPr>
          <a:xfrm>
            <a:off x="0" y="5404514"/>
            <a:ext cx="9144000" cy="310485"/>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98707" y="1276070"/>
            <a:ext cx="5503459" cy="2328958"/>
          </a:xfrm>
        </p:spPr>
        <p:txBody>
          <a:bodyPr lIns="0" tIns="0" rIns="0" bIns="0" anchor="b">
            <a:normAutofit/>
          </a:bodyPr>
          <a:lstStyle>
            <a:lvl1pPr algn="l">
              <a:defRPr sz="3400" b="1">
                <a:solidFill>
                  <a:srgbClr val="2B4972"/>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098707" y="3681756"/>
            <a:ext cx="5503459" cy="1265561"/>
          </a:xfrm>
        </p:spPr>
        <p:txBody>
          <a:bodyPr lIns="0" tIns="0" rIns="0" bIns="0"/>
          <a:lstStyle>
            <a:lvl1pPr marL="0" indent="0" algn="l">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E2F3C1D-943D-A84B-8F8E-AF2A393AD833}"/>
              </a:ext>
            </a:extLst>
          </p:cNvPr>
          <p:cNvSpPr/>
          <p:nvPr userDrawn="1"/>
        </p:nvSpPr>
        <p:spPr>
          <a:xfrm>
            <a:off x="0" y="1"/>
            <a:ext cx="9144000" cy="310485"/>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ewisham Council">
            <a:extLst>
              <a:ext uri="{FF2B5EF4-FFF2-40B4-BE49-F238E27FC236}">
                <a16:creationId xmlns:a16="http://schemas.microsoft.com/office/drawing/2014/main" id="{91DCE698-D7AC-7946-B0E7-5861EDF604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38165" y="155243"/>
            <a:ext cx="843236" cy="843236"/>
          </a:xfrm>
          <a:prstGeom prst="rect">
            <a:avLst/>
          </a:prstGeom>
        </p:spPr>
      </p:pic>
    </p:spTree>
    <p:extLst>
      <p:ext uri="{BB962C8B-B14F-4D97-AF65-F5344CB8AC3E}">
        <p14:creationId xmlns:p14="http://schemas.microsoft.com/office/powerpoint/2010/main" val="1902208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ing 8">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B1D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573206"/>
            <a:ext cx="4616355" cy="2397197"/>
          </a:xfrm>
        </p:spPr>
        <p:txBody>
          <a:bodyPr lIns="0" tIns="0" rIns="0" bIns="0" anchor="b">
            <a:normAutofit/>
          </a:bodyPr>
          <a:lstStyle>
            <a:lvl1pPr algn="l">
              <a:defRPr sz="3400" b="1">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rgbClr val="002060"/>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87267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ing 9">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702860"/>
            <a:ext cx="4616355" cy="2267543"/>
          </a:xfrm>
        </p:spPr>
        <p:txBody>
          <a:bodyPr lIns="0" tIns="0" rIns="0" bIns="0" anchor="b">
            <a:normAutofit/>
          </a:bodyPr>
          <a:lstStyle>
            <a:lvl1pPr algn="l">
              <a:defRPr sz="3400" b="1">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rgbClr val="002060"/>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4206425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heading page">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1">
                <a:solidFill>
                  <a:srgbClr val="2B497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8337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68740"/>
            <a:ext cx="7886700" cy="47419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83529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pull out area">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68740"/>
            <a:ext cx="5151177" cy="48449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B9F13249-E410-F642-9962-00B22535B3BF}"/>
              </a:ext>
            </a:extLst>
          </p:cNvPr>
          <p:cNvSpPr>
            <a:spLocks noGrp="1"/>
          </p:cNvSpPr>
          <p:nvPr>
            <p:ph sz="half" idx="10"/>
          </p:nvPr>
        </p:nvSpPr>
        <p:spPr>
          <a:xfrm>
            <a:off x="5882186" y="668740"/>
            <a:ext cx="2886502" cy="4844956"/>
          </a:xfrm>
          <a:solidFill>
            <a:srgbClr val="029FB0"/>
          </a:solidFill>
          <a:effectLst/>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5515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 two column ">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1">
                <a:solidFill>
                  <a:srgbClr val="2B497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992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992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35083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ing page with pull out area">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8140038" cy="1104636"/>
          </a:xfrm>
        </p:spPr>
        <p:txBody>
          <a:bodyPr>
            <a:normAutofit/>
          </a:bodyPr>
          <a:lstStyle>
            <a:lvl1pPr>
              <a:defRPr sz="2800" b="1">
                <a:solidFill>
                  <a:srgbClr val="2B497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28649" y="1521354"/>
            <a:ext cx="5048819" cy="3992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a:extLst>
              <a:ext uri="{FF2B5EF4-FFF2-40B4-BE49-F238E27FC236}">
                <a16:creationId xmlns:a16="http://schemas.microsoft.com/office/drawing/2014/main" id="{AC15252A-0DC9-BE46-893A-B4073EB97F65}"/>
              </a:ext>
            </a:extLst>
          </p:cNvPr>
          <p:cNvSpPr>
            <a:spLocks noGrp="1"/>
          </p:cNvSpPr>
          <p:nvPr>
            <p:ph sz="half" idx="10"/>
          </p:nvPr>
        </p:nvSpPr>
        <p:spPr>
          <a:xfrm>
            <a:off x="5882186" y="1521354"/>
            <a:ext cx="2886502" cy="3992342"/>
          </a:xfrm>
          <a:solidFill>
            <a:srgbClr val="029FB0"/>
          </a:solidFill>
          <a:effectLst/>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34346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 page">
    <p:spTree>
      <p:nvGrpSpPr>
        <p:cNvPr id="1" name=""/>
        <p:cNvGrpSpPr/>
        <p:nvPr/>
      </p:nvGrpSpPr>
      <p:grpSpPr>
        <a:xfrm>
          <a:off x="0" y="0"/>
          <a:ext cx="0" cy="0"/>
          <a:chOff x="0" y="0"/>
          <a:chExt cx="0" cy="0"/>
        </a:xfrm>
      </p:grpSpPr>
      <p:sp>
        <p:nvSpPr>
          <p:cNvPr id="3" name="Rectangle 2" descr="Lewisham Council&#10;">
            <a:extLst>
              <a:ext uri="{FF2B5EF4-FFF2-40B4-BE49-F238E27FC236}">
                <a16:creationId xmlns:a16="http://schemas.microsoft.com/office/drawing/2014/main" id="{B863FE54-1304-A941-9FDC-A9800A18ED90}"/>
              </a:ext>
            </a:extLst>
          </p:cNvPr>
          <p:cNvSpPr/>
          <p:nvPr userDrawn="1"/>
        </p:nvSpPr>
        <p:spPr>
          <a:xfrm>
            <a:off x="0" y="0"/>
            <a:ext cx="9144000" cy="5715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Lewisham Council">
            <a:extLst>
              <a:ext uri="{FF2B5EF4-FFF2-40B4-BE49-F238E27FC236}">
                <a16:creationId xmlns:a16="http://schemas.microsoft.com/office/drawing/2014/main" id="{8DF7EB21-217C-B542-8B43-128C6F22960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955170" y="2052644"/>
            <a:ext cx="1233660" cy="1233660"/>
          </a:xfrm>
          <a:prstGeom prst="rect">
            <a:avLst/>
          </a:prstGeom>
        </p:spPr>
      </p:pic>
      <p:sp>
        <p:nvSpPr>
          <p:cNvPr id="2" name="Title 1"/>
          <p:cNvSpPr>
            <a:spLocks noGrp="1"/>
          </p:cNvSpPr>
          <p:nvPr>
            <p:ph type="title" hasCustomPrompt="1"/>
          </p:nvPr>
        </p:nvSpPr>
        <p:spPr>
          <a:xfrm>
            <a:off x="628650" y="3600208"/>
            <a:ext cx="7886700" cy="419060"/>
          </a:xfrm>
        </p:spPr>
        <p:txBody>
          <a:bodyPr anchor="t" anchorCtr="0">
            <a:normAutofit/>
          </a:bodyPr>
          <a:lstStyle>
            <a:lvl1pPr algn="ctr">
              <a:defRPr sz="2400" b="1">
                <a:solidFill>
                  <a:schemeClr val="bg1"/>
                </a:solidFill>
              </a:defRPr>
            </a:lvl1pPr>
          </a:lstStyle>
          <a:p>
            <a:r>
              <a:rPr lang="en-GB" dirty="0" err="1"/>
              <a:t>www.lewisham.gov.uk</a:t>
            </a:r>
            <a:endParaRPr lang="en-US" dirty="0"/>
          </a:p>
        </p:txBody>
      </p:sp>
    </p:spTree>
    <p:extLst>
      <p:ext uri="{BB962C8B-B14F-4D97-AF65-F5344CB8AC3E}">
        <p14:creationId xmlns:p14="http://schemas.microsoft.com/office/powerpoint/2010/main" val="422261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ont page - with photo-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651BD8-87F2-B14A-8C2E-14E4146340A9}"/>
              </a:ext>
            </a:extLst>
          </p:cNvPr>
          <p:cNvSpPr/>
          <p:nvPr userDrawn="1"/>
        </p:nvSpPr>
        <p:spPr>
          <a:xfrm>
            <a:off x="0" y="5404514"/>
            <a:ext cx="9144000" cy="310485"/>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136571" y="1013835"/>
            <a:ext cx="5305561" cy="2109055"/>
          </a:xfrm>
        </p:spPr>
        <p:txBody>
          <a:bodyPr lIns="0" tIns="0" rIns="0" bIns="0" anchor="b">
            <a:normAutofit/>
          </a:bodyPr>
          <a:lstStyle>
            <a:lvl1pPr algn="l">
              <a:defRPr sz="3400" b="1">
                <a:solidFill>
                  <a:srgbClr val="2B4972"/>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3136571" y="3177798"/>
            <a:ext cx="5305561" cy="1146065"/>
          </a:xfrm>
        </p:spPr>
        <p:txBody>
          <a:bodyPr lIns="0" tIns="0" rIns="0" bIns="0"/>
          <a:lstStyle>
            <a:lvl1pPr marL="0" indent="0" algn="l">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E2F3C1D-943D-A84B-8F8E-AF2A393AD833}"/>
              </a:ext>
            </a:extLst>
          </p:cNvPr>
          <p:cNvSpPr/>
          <p:nvPr userDrawn="1"/>
        </p:nvSpPr>
        <p:spPr>
          <a:xfrm>
            <a:off x="0" y="1"/>
            <a:ext cx="9144000" cy="310485"/>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ewisham Council">
            <a:extLst>
              <a:ext uri="{FF2B5EF4-FFF2-40B4-BE49-F238E27FC236}">
                <a16:creationId xmlns:a16="http://schemas.microsoft.com/office/drawing/2014/main" id="{91DCE698-D7AC-7946-B0E7-5861EDF604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30164" y="170600"/>
            <a:ext cx="843236" cy="843236"/>
          </a:xfrm>
          <a:prstGeom prst="rect">
            <a:avLst/>
          </a:prstGeom>
        </p:spPr>
      </p:pic>
      <p:sp>
        <p:nvSpPr>
          <p:cNvPr id="4" name="TextBox 3">
            <a:extLst>
              <a:ext uri="{FF2B5EF4-FFF2-40B4-BE49-F238E27FC236}">
                <a16:creationId xmlns:a16="http://schemas.microsoft.com/office/drawing/2014/main" id="{05F95272-CE7A-114C-BEC2-DFBCB067FBB5}"/>
              </a:ext>
            </a:extLst>
          </p:cNvPr>
          <p:cNvSpPr txBox="1"/>
          <p:nvPr userDrawn="1"/>
        </p:nvSpPr>
        <p:spPr>
          <a:xfrm>
            <a:off x="218362" y="1841837"/>
            <a:ext cx="2429301" cy="203132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This template is for front covers with photos.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The photo/s should be placed in this area here,</a:t>
            </a:r>
          </a:p>
          <a:p>
            <a:r>
              <a:rPr lang="en-US" sz="1400" dirty="0">
                <a:latin typeface="Arial" panose="020B0604020202020204" pitchFamily="34" charset="0"/>
                <a:cs typeface="Arial" panose="020B0604020202020204" pitchFamily="34" charset="0"/>
              </a:rPr>
              <a:t>Filling the white area up to the edges of the navy blue margins at the top and bottom of the page.</a:t>
            </a:r>
          </a:p>
        </p:txBody>
      </p:sp>
    </p:spTree>
    <p:extLst>
      <p:ext uri="{BB962C8B-B14F-4D97-AF65-F5344CB8AC3E}">
        <p14:creationId xmlns:p14="http://schemas.microsoft.com/office/powerpoint/2010/main" val="290203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ing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07326"/>
            <a:ext cx="4616355" cy="2363078"/>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57073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ing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862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27798"/>
            <a:ext cx="4616355" cy="2342606"/>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90970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ing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EB6C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20974"/>
            <a:ext cx="4616355" cy="2349430"/>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998929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ing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E660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96036"/>
            <a:ext cx="4616355" cy="2274367"/>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247704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ing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F371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55094"/>
            <a:ext cx="4616355" cy="2315310"/>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19682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ing 6">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CA2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593678"/>
            <a:ext cx="4616355" cy="2376725"/>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721313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ing 7">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0B7132-59D8-6F4E-9A39-800C97C30BE4}"/>
              </a:ext>
            </a:extLst>
          </p:cNvPr>
          <p:cNvSpPr/>
          <p:nvPr userDrawn="1"/>
        </p:nvSpPr>
        <p:spPr>
          <a:xfrm>
            <a:off x="0" y="1"/>
            <a:ext cx="9144000" cy="5714999"/>
          </a:xfrm>
          <a:prstGeom prst="rect">
            <a:avLst/>
          </a:prstGeom>
          <a:solidFill>
            <a:srgbClr val="1391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DD0FAD0-3CB5-B745-B24F-14BA2DB7D164}"/>
              </a:ext>
            </a:extLst>
          </p:cNvPr>
          <p:cNvSpPr>
            <a:spLocks noGrp="1"/>
          </p:cNvSpPr>
          <p:nvPr>
            <p:ph type="ctrTitle"/>
          </p:nvPr>
        </p:nvSpPr>
        <p:spPr>
          <a:xfrm>
            <a:off x="781335" y="648270"/>
            <a:ext cx="4616355" cy="2322134"/>
          </a:xfrm>
        </p:spPr>
        <p:txBody>
          <a:bodyPr lIns="0" tIns="0" rIns="0" bIns="0" anchor="b">
            <a:normAutofit/>
          </a:bodyPr>
          <a:lstStyle>
            <a:lvl1pPr algn="l">
              <a:defRPr sz="3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ubtitle 2">
            <a:extLst>
              <a:ext uri="{FF2B5EF4-FFF2-40B4-BE49-F238E27FC236}">
                <a16:creationId xmlns:a16="http://schemas.microsoft.com/office/drawing/2014/main" id="{D6E232F4-83DA-2B4C-9075-80B278146DD2}"/>
              </a:ext>
            </a:extLst>
          </p:cNvPr>
          <p:cNvSpPr>
            <a:spLocks noGrp="1"/>
          </p:cNvSpPr>
          <p:nvPr>
            <p:ph type="subTitle" idx="1"/>
          </p:nvPr>
        </p:nvSpPr>
        <p:spPr>
          <a:xfrm>
            <a:off x="781335" y="3047132"/>
            <a:ext cx="4616355" cy="1379802"/>
          </a:xfrm>
        </p:spPr>
        <p:txBody>
          <a:bodyPr lIns="0" tIns="0" rIns="0" bIns="0"/>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17991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889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6C8357B7-9513-E148-B328-F009D441C1AE}"/>
              </a:ext>
            </a:extLst>
          </p:cNvPr>
          <p:cNvSpPr/>
          <p:nvPr userDrawn="1"/>
        </p:nvSpPr>
        <p:spPr>
          <a:xfrm>
            <a:off x="0" y="1"/>
            <a:ext cx="9144000" cy="122829"/>
          </a:xfrm>
          <a:prstGeom prst="rect">
            <a:avLst/>
          </a:prstGeom>
          <a:solidFill>
            <a:srgbClr val="029F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3565513"/>
      </p:ext>
    </p:extLst>
  </p:cSld>
  <p:clrMap bg1="lt1" tx1="dk1" bg2="lt2" tx2="dk2" accent1="accent1" accent2="accent2" accent3="accent3" accent4="accent4" accent5="accent5" accent6="accent6" hlink="hlink" folHlink="folHlink"/>
  <p:sldLayoutIdLst>
    <p:sldLayoutId id="2147483673" r:id="rId1"/>
    <p:sldLayoutId id="2147483688" r:id="rId2"/>
    <p:sldLayoutId id="2147483678" r:id="rId3"/>
    <p:sldLayoutId id="2147483680" r:id="rId4"/>
    <p:sldLayoutId id="2147483681" r:id="rId5"/>
    <p:sldLayoutId id="2147483682" r:id="rId6"/>
    <p:sldLayoutId id="2147483686" r:id="rId7"/>
    <p:sldLayoutId id="2147483683" r:id="rId8"/>
    <p:sldLayoutId id="2147483684" r:id="rId9"/>
    <p:sldLayoutId id="2147483685" r:id="rId10"/>
    <p:sldLayoutId id="2147483687" r:id="rId11"/>
    <p:sldLayoutId id="2147483674" r:id="rId12"/>
    <p:sldLayoutId id="2147483689" r:id="rId13"/>
    <p:sldLayoutId id="2147483691" r:id="rId14"/>
    <p:sldLayoutId id="2147483676" r:id="rId15"/>
    <p:sldLayoutId id="2147483690" r:id="rId16"/>
    <p:sldLayoutId id="2147483679" r:id="rId17"/>
  </p:sldLayoutIdLst>
  <p:txStyles>
    <p:titleStyle>
      <a:lvl1pPr algn="l" defTabSz="685800" rtl="0" eaLnBrk="1" fontAlgn="b"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hyperlink" Target="https://www.lease-advice.org/faq/should-i-wait-to-extend-my-lease-i-have-heard-that-planned-changes-to-the-law-could-make-lease-extension-cheaper/" TargetMode="External"/><Relationship Id="rId2" Type="http://schemas.openxmlformats.org/officeDocument/2006/relationships/hyperlink" Target="https://www.lease-advice.org/" TargetMode="External"/><Relationship Id="rId1" Type="http://schemas.openxmlformats.org/officeDocument/2006/relationships/slideLayout" Target="../slideLayouts/slideLayout12.xml"/><Relationship Id="rId4" Type="http://schemas.openxmlformats.org/officeDocument/2006/relationships/hyperlink" Target="https://commonslibrary.parliament.uk/leasehold-reform-in-england-and-wal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70661-F816-1C46-A398-87F588D025C6}"/>
              </a:ext>
            </a:extLst>
          </p:cNvPr>
          <p:cNvSpPr>
            <a:spLocks noGrp="1"/>
          </p:cNvSpPr>
          <p:nvPr>
            <p:ph type="ctrTitle"/>
          </p:nvPr>
        </p:nvSpPr>
        <p:spPr>
          <a:xfrm>
            <a:off x="1143000" y="1042611"/>
            <a:ext cx="6858000" cy="1944233"/>
          </a:xfrm>
        </p:spPr>
        <p:txBody>
          <a:bodyPr lIns="0" tIns="0" rIns="0" bIns="0">
            <a:normAutofit fontScale="90000"/>
          </a:bodyPr>
          <a:lstStyle/>
          <a:p>
            <a:pPr algn="just"/>
            <a:r>
              <a:rPr lang="en-GB" sz="4000" dirty="0">
                <a:solidFill>
                  <a:schemeClr val="tx1"/>
                </a:solidFill>
              </a:rPr>
              <a:t>A Brief Guide to the Leasehold and Freehold Reform Act (LFRA 2024) - What is in force and what is yet to come</a:t>
            </a:r>
            <a:endParaRPr lang="en-US" sz="4000"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B2B2BDDF-D157-CF4E-9FB1-D571F204CEFC}"/>
              </a:ext>
            </a:extLst>
          </p:cNvPr>
          <p:cNvSpPr>
            <a:spLocks noGrp="1"/>
          </p:cNvSpPr>
          <p:nvPr>
            <p:ph type="subTitle" idx="1"/>
          </p:nvPr>
        </p:nvSpPr>
        <p:spPr>
          <a:xfrm>
            <a:off x="1143000" y="3530277"/>
            <a:ext cx="6858000" cy="899347"/>
          </a:xfrm>
        </p:spPr>
        <p:txBody>
          <a:bodyPr lIns="0" tIns="0" rIns="0" bIns="0"/>
          <a:lstStyle/>
          <a:p>
            <a:pPr algn="l"/>
            <a:r>
              <a:rPr lang="en-GB" dirty="0"/>
              <a:t>By Victoria Seifert, Principal Lawyer Housing and Disrepair Lewisham Council</a:t>
            </a:r>
          </a:p>
        </p:txBody>
      </p:sp>
    </p:spTree>
    <p:extLst>
      <p:ext uri="{BB962C8B-B14F-4D97-AF65-F5344CB8AC3E}">
        <p14:creationId xmlns:p14="http://schemas.microsoft.com/office/powerpoint/2010/main" val="2082920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D0820-68D0-0B56-645F-B137CAADD749}"/>
              </a:ext>
            </a:extLst>
          </p:cNvPr>
          <p:cNvSpPr>
            <a:spLocks noGrp="1"/>
          </p:cNvSpPr>
          <p:nvPr>
            <p:ph type="title"/>
          </p:nvPr>
        </p:nvSpPr>
        <p:spPr/>
        <p:txBody>
          <a:bodyPr>
            <a:normAutofit/>
          </a:bodyPr>
          <a:lstStyle/>
          <a:p>
            <a:r>
              <a:rPr lang="en-GB" sz="2800" b="1" dirty="0"/>
              <a:t>Section 27- Removal of qualifying period before enfranchisement and extension claims</a:t>
            </a:r>
            <a:endParaRPr lang="en-GB" dirty="0"/>
          </a:p>
        </p:txBody>
      </p:sp>
      <p:sp>
        <p:nvSpPr>
          <p:cNvPr id="3" name="Content Placeholder 2">
            <a:extLst>
              <a:ext uri="{FF2B5EF4-FFF2-40B4-BE49-F238E27FC236}">
                <a16:creationId xmlns:a16="http://schemas.microsoft.com/office/drawing/2014/main" id="{B6725482-7A58-C710-902B-8833EBCBF7BF}"/>
              </a:ext>
            </a:extLst>
          </p:cNvPr>
          <p:cNvSpPr>
            <a:spLocks noGrp="1"/>
          </p:cNvSpPr>
          <p:nvPr>
            <p:ph idx="1"/>
          </p:nvPr>
        </p:nvSpPr>
        <p:spPr/>
        <p:txBody>
          <a:bodyPr/>
          <a:lstStyle/>
          <a:p>
            <a:pPr algn="just"/>
            <a:r>
              <a:rPr lang="en-GB" dirty="0"/>
              <a:t>Qualifying tenants of a housing or a flat are now entitled to claim a lease extension or to buy the freehold of their house immediately on acquiring their lease.  </a:t>
            </a:r>
          </a:p>
          <a:p>
            <a:pPr algn="just"/>
            <a:r>
              <a:rPr lang="en-GB" dirty="0"/>
              <a:t>There is no longer a requirement to have owned the lease for two years before commencing a claim. </a:t>
            </a:r>
          </a:p>
          <a:p>
            <a:endParaRPr lang="en-GB" dirty="0"/>
          </a:p>
        </p:txBody>
      </p:sp>
    </p:spTree>
    <p:extLst>
      <p:ext uri="{BB962C8B-B14F-4D97-AF65-F5344CB8AC3E}">
        <p14:creationId xmlns:p14="http://schemas.microsoft.com/office/powerpoint/2010/main" val="2268597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E45F7-2D73-BC5A-FE04-7102D68955AF}"/>
              </a:ext>
            </a:extLst>
          </p:cNvPr>
          <p:cNvSpPr>
            <a:spLocks noGrp="1"/>
          </p:cNvSpPr>
          <p:nvPr>
            <p:ph type="title"/>
          </p:nvPr>
        </p:nvSpPr>
        <p:spPr/>
        <p:txBody>
          <a:bodyPr/>
          <a:lstStyle/>
          <a:p>
            <a:r>
              <a:rPr lang="en-GB" b="1" dirty="0"/>
              <a:t>Sections 49 -52 – Provisions relating to the Right to Manage</a:t>
            </a:r>
            <a:endParaRPr lang="en-GB" dirty="0"/>
          </a:p>
        </p:txBody>
      </p:sp>
      <p:sp>
        <p:nvSpPr>
          <p:cNvPr id="3" name="Content Placeholder 2">
            <a:extLst>
              <a:ext uri="{FF2B5EF4-FFF2-40B4-BE49-F238E27FC236}">
                <a16:creationId xmlns:a16="http://schemas.microsoft.com/office/drawing/2014/main" id="{C62AD04F-D1CA-9EFA-98AD-98156ADC0318}"/>
              </a:ext>
            </a:extLst>
          </p:cNvPr>
          <p:cNvSpPr>
            <a:spLocks noGrp="1"/>
          </p:cNvSpPr>
          <p:nvPr>
            <p:ph idx="1"/>
          </p:nvPr>
        </p:nvSpPr>
        <p:spPr/>
        <p:txBody>
          <a:bodyPr/>
          <a:lstStyle/>
          <a:p>
            <a:pPr marL="0" indent="0" algn="just">
              <a:buNone/>
            </a:pPr>
            <a:r>
              <a:rPr lang="en-GB" b="1" dirty="0"/>
              <a:t>Section 49 – Increased non-residential limit for Right to Manage</a:t>
            </a:r>
          </a:p>
          <a:p>
            <a:pPr algn="just"/>
            <a:r>
              <a:rPr lang="en-GB" dirty="0"/>
              <a:t>From 3 March 2025, the RTM is available for mixed use premises where the internal floor area used (or intended to be used) for non-residential (excluding common parts) does not exceed 50% of the premises’ total internal floor area.</a:t>
            </a:r>
          </a:p>
          <a:p>
            <a:pPr algn="just"/>
            <a:r>
              <a:rPr lang="en-GB" dirty="0"/>
              <a:t>This is more generous than the previous limit which excluded premises from the RTM if the internal floor area used (or intended to be used) for non-residential purposes (excluding common parts) exceeded 25% of the premises’ total internal floor area. This means that a greater number of mixed-use buildings are likely to be eligible for the RTM.</a:t>
            </a:r>
          </a:p>
          <a:p>
            <a:endParaRPr lang="en-GB" dirty="0"/>
          </a:p>
        </p:txBody>
      </p:sp>
    </p:spTree>
    <p:extLst>
      <p:ext uri="{BB962C8B-B14F-4D97-AF65-F5344CB8AC3E}">
        <p14:creationId xmlns:p14="http://schemas.microsoft.com/office/powerpoint/2010/main" val="43671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ABE0C-8D68-B073-CE16-C5B4B32197C7}"/>
              </a:ext>
            </a:extLst>
          </p:cNvPr>
          <p:cNvSpPr>
            <a:spLocks noGrp="1"/>
          </p:cNvSpPr>
          <p:nvPr>
            <p:ph type="title"/>
          </p:nvPr>
        </p:nvSpPr>
        <p:spPr/>
        <p:txBody>
          <a:bodyPr/>
          <a:lstStyle/>
          <a:p>
            <a:r>
              <a:rPr lang="en-GB" b="1" dirty="0"/>
              <a:t>Sections 50 - Costs of Right to Manage Claims</a:t>
            </a:r>
            <a:endParaRPr lang="en-GB" dirty="0"/>
          </a:p>
        </p:txBody>
      </p:sp>
      <p:sp>
        <p:nvSpPr>
          <p:cNvPr id="3" name="Content Placeholder 2">
            <a:extLst>
              <a:ext uri="{FF2B5EF4-FFF2-40B4-BE49-F238E27FC236}">
                <a16:creationId xmlns:a16="http://schemas.microsoft.com/office/drawing/2014/main" id="{E97417D6-9FBA-70F4-860A-6CB3DB0C5941}"/>
              </a:ext>
            </a:extLst>
          </p:cNvPr>
          <p:cNvSpPr>
            <a:spLocks noGrp="1"/>
          </p:cNvSpPr>
          <p:nvPr>
            <p:ph idx="1"/>
          </p:nvPr>
        </p:nvSpPr>
        <p:spPr/>
        <p:txBody>
          <a:bodyPr>
            <a:normAutofit fontScale="92500" lnSpcReduction="10000"/>
          </a:bodyPr>
          <a:lstStyle/>
          <a:p>
            <a:pPr marL="0" indent="0" algn="just">
              <a:buNone/>
            </a:pPr>
            <a:r>
              <a:rPr lang="en-GB" dirty="0">
                <a:latin typeface="+mn-lt"/>
              </a:rPr>
              <a:t>Section 50 amends the</a:t>
            </a:r>
            <a:r>
              <a:rPr lang="en-GB" i="0" dirty="0">
                <a:effectLst/>
                <a:latin typeface="+mn-lt"/>
              </a:rPr>
              <a:t> Commonhold and Leasehold Reform Act 2002 (CLRA 2022) by introducing two new sections – section 87A and section 87B. </a:t>
            </a:r>
            <a:r>
              <a:rPr lang="en-GB" dirty="0">
                <a:latin typeface="+mn-lt"/>
              </a:rPr>
              <a:t>Under these new provisions, the general position in relation applications for RTM companies is that each party must bear their own costs. </a:t>
            </a:r>
          </a:p>
          <a:p>
            <a:pPr algn="just" fontAlgn="base">
              <a:buNone/>
            </a:pPr>
            <a:r>
              <a:rPr lang="en-GB" b="0" i="0" dirty="0">
                <a:solidFill>
                  <a:srgbClr val="1F1F1F"/>
                </a:solidFill>
                <a:effectLst/>
                <a:latin typeface="+mn-lt"/>
              </a:rPr>
              <a:t>However, the following exceptions apply:</a:t>
            </a:r>
          </a:p>
          <a:p>
            <a:pPr algn="just" fontAlgn="base">
              <a:buFont typeface="Arial" panose="020B0604020202020204" pitchFamily="34" charset="0"/>
              <a:buChar char="•"/>
            </a:pPr>
            <a:r>
              <a:rPr lang="en-GB" b="0" i="0" dirty="0">
                <a:solidFill>
                  <a:srgbClr val="1F1F1F"/>
                </a:solidFill>
                <a:effectLst/>
                <a:latin typeface="+mn-lt"/>
              </a:rPr>
              <a:t>The RTM company (or any member of that company) can be made liable for litigation costs incurred by another person if a court or tribunal makes an order to that effect (</a:t>
            </a:r>
            <a:r>
              <a:rPr lang="en-GB" b="0" i="1" dirty="0">
                <a:solidFill>
                  <a:srgbClr val="1F1F1F"/>
                </a:solidFill>
                <a:effectLst/>
                <a:latin typeface="+mn-lt"/>
              </a:rPr>
              <a:t>section 87A(5)</a:t>
            </a:r>
            <a:r>
              <a:rPr lang="en-GB" b="0" i="0" dirty="0">
                <a:solidFill>
                  <a:srgbClr val="1F1F1F"/>
                </a:solidFill>
                <a:effectLst/>
                <a:latin typeface="+mn-lt"/>
              </a:rPr>
              <a:t>).</a:t>
            </a:r>
          </a:p>
          <a:p>
            <a:pPr algn="just" fontAlgn="base">
              <a:buFont typeface="Arial" panose="020B0604020202020204" pitchFamily="34" charset="0"/>
              <a:buChar char="•"/>
            </a:pPr>
            <a:r>
              <a:rPr lang="en-GB" b="0" i="0" dirty="0">
                <a:solidFill>
                  <a:srgbClr val="1F1F1F"/>
                </a:solidFill>
                <a:effectLst/>
                <a:latin typeface="+mn-lt"/>
              </a:rPr>
              <a:t>If an RTM claim is withdrawn, deemed withdrawn or ceases to have effect, the appropriate tribunal can order the RTM company to pay non-litigation costs incurred by other certain parties to the claim, where those costs satisfy specified conditions – including when the RTM has acted unreasonably(</a:t>
            </a:r>
            <a:r>
              <a:rPr lang="en-GB" b="0" i="1" dirty="0">
                <a:solidFill>
                  <a:srgbClr val="1F1F1F"/>
                </a:solidFill>
                <a:effectLst/>
                <a:latin typeface="+mn-lt"/>
              </a:rPr>
              <a:t>section 87B, CLRA 2002</a:t>
            </a:r>
            <a:r>
              <a:rPr lang="en-GB" b="0" i="0" dirty="0">
                <a:solidFill>
                  <a:srgbClr val="1F1F1F"/>
                </a:solidFill>
                <a:effectLst/>
                <a:latin typeface="+mn-lt"/>
              </a:rPr>
              <a:t>). </a:t>
            </a:r>
            <a:endParaRPr lang="en-GB" dirty="0">
              <a:solidFill>
                <a:srgbClr val="1F1F1F"/>
              </a:solidFill>
              <a:latin typeface="+mn-lt"/>
            </a:endParaRPr>
          </a:p>
          <a:p>
            <a:endParaRPr lang="en-GB" dirty="0"/>
          </a:p>
        </p:txBody>
      </p:sp>
    </p:spTree>
    <p:extLst>
      <p:ext uri="{BB962C8B-B14F-4D97-AF65-F5344CB8AC3E}">
        <p14:creationId xmlns:p14="http://schemas.microsoft.com/office/powerpoint/2010/main" val="396918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6256-E031-6818-E3A1-62DD9BD61D7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3E888C43-E1B0-2DD0-742A-27FFAB1C0BAE}"/>
              </a:ext>
            </a:extLst>
          </p:cNvPr>
          <p:cNvSpPr>
            <a:spLocks noGrp="1"/>
          </p:cNvSpPr>
          <p:nvPr>
            <p:ph idx="1"/>
          </p:nvPr>
        </p:nvSpPr>
        <p:spPr/>
        <p:txBody>
          <a:bodyPr/>
          <a:lstStyle/>
          <a:p>
            <a:pPr algn="just"/>
            <a:r>
              <a:rPr lang="en-GB" b="0" i="0" dirty="0">
                <a:solidFill>
                  <a:srgbClr val="1F1F1F"/>
                </a:solidFill>
                <a:effectLst/>
                <a:latin typeface="+mn-lt"/>
              </a:rPr>
              <a:t>In general, the costs liability of each member of the RTM company depends on the agreement reached between the members, or the members and the RTM Company (as applicable) (</a:t>
            </a:r>
            <a:r>
              <a:rPr lang="en-GB" b="0" i="1" dirty="0">
                <a:solidFill>
                  <a:srgbClr val="1F1F1F"/>
                </a:solidFill>
                <a:effectLst/>
                <a:latin typeface="+mn-lt"/>
              </a:rPr>
              <a:t>section 87A(3) and (4)</a:t>
            </a:r>
            <a:r>
              <a:rPr lang="en-GB" b="0" i="0" dirty="0">
                <a:solidFill>
                  <a:srgbClr val="1F1F1F"/>
                </a:solidFill>
                <a:effectLst/>
                <a:latin typeface="+mn-lt"/>
              </a:rPr>
              <a:t>). However</a:t>
            </a:r>
            <a:r>
              <a:rPr lang="en-GB" dirty="0">
                <a:solidFill>
                  <a:srgbClr val="1F1F1F"/>
                </a:solidFill>
                <a:latin typeface="+mn-lt"/>
              </a:rPr>
              <a:t>, </a:t>
            </a:r>
            <a:r>
              <a:rPr lang="en-GB" b="0" i="0" dirty="0">
                <a:solidFill>
                  <a:srgbClr val="1F1F1F"/>
                </a:solidFill>
                <a:effectLst/>
                <a:latin typeface="+mn-lt"/>
              </a:rPr>
              <a:t>members and former members of the RTM company can be jointly and severally liable.</a:t>
            </a:r>
          </a:p>
          <a:p>
            <a:pPr algn="just"/>
            <a:r>
              <a:rPr lang="en-GB" b="0" i="0" dirty="0">
                <a:solidFill>
                  <a:srgbClr val="1F1F1F"/>
                </a:solidFill>
                <a:effectLst/>
                <a:latin typeface="+mn-lt"/>
              </a:rPr>
              <a:t>In addition, non-litigation costs incurred (or to be incurred) by a landlord in connection with an RTM claim are not to be regarded as relevant costs to be taken into account when determining the amount of variable service charge payable by a tenant who is not participating in the claim (</a:t>
            </a:r>
            <a:r>
              <a:rPr lang="en-GB" b="0" i="1" dirty="0">
                <a:solidFill>
                  <a:srgbClr val="1F1F1F"/>
                </a:solidFill>
                <a:effectLst/>
                <a:latin typeface="+mn-lt"/>
              </a:rPr>
              <a:t>section 20J, LTA 1985</a:t>
            </a:r>
            <a:r>
              <a:rPr lang="en-GB" b="0" i="0" dirty="0">
                <a:solidFill>
                  <a:srgbClr val="1F1F1F"/>
                </a:solidFill>
                <a:effectLst/>
                <a:latin typeface="+mn-lt"/>
              </a:rPr>
              <a:t>, inserted by section 64</a:t>
            </a:r>
            <a:r>
              <a:rPr lang="en-GB" b="0" i="1" dirty="0">
                <a:solidFill>
                  <a:srgbClr val="1F1F1F"/>
                </a:solidFill>
                <a:effectLst/>
                <a:latin typeface="+mn-lt"/>
              </a:rPr>
              <a:t>, LFRA 2024</a:t>
            </a:r>
            <a:r>
              <a:rPr lang="en-GB" b="0" i="0" dirty="0">
                <a:solidFill>
                  <a:srgbClr val="1F1F1F"/>
                </a:solidFill>
                <a:effectLst/>
                <a:latin typeface="+mn-lt"/>
              </a:rPr>
              <a:t>).</a:t>
            </a:r>
          </a:p>
          <a:p>
            <a:endParaRPr lang="en-GB" b="0" i="0" dirty="0">
              <a:solidFill>
                <a:srgbClr val="1F1F1F"/>
              </a:solidFill>
              <a:effectLst/>
              <a:latin typeface="Source Sans Pro" panose="020B0503030403020204" pitchFamily="34" charset="0"/>
            </a:endParaRPr>
          </a:p>
          <a:p>
            <a:endParaRPr lang="en-GB" dirty="0"/>
          </a:p>
        </p:txBody>
      </p:sp>
    </p:spTree>
    <p:extLst>
      <p:ext uri="{BB962C8B-B14F-4D97-AF65-F5344CB8AC3E}">
        <p14:creationId xmlns:p14="http://schemas.microsoft.com/office/powerpoint/2010/main" val="751152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5FF1-439D-D372-A36C-3E5CE0046762}"/>
              </a:ext>
            </a:extLst>
          </p:cNvPr>
          <p:cNvSpPr>
            <a:spLocks noGrp="1"/>
          </p:cNvSpPr>
          <p:nvPr>
            <p:ph type="title"/>
          </p:nvPr>
        </p:nvSpPr>
        <p:spPr/>
        <p:txBody>
          <a:bodyPr/>
          <a:lstStyle/>
          <a:p>
            <a:r>
              <a:rPr lang="en-GB" b="1" dirty="0"/>
              <a:t>Section 51 &amp; 52</a:t>
            </a:r>
            <a:endParaRPr lang="en-GB" dirty="0"/>
          </a:p>
        </p:txBody>
      </p:sp>
      <p:sp>
        <p:nvSpPr>
          <p:cNvPr id="3" name="Content Placeholder 2">
            <a:extLst>
              <a:ext uri="{FF2B5EF4-FFF2-40B4-BE49-F238E27FC236}">
                <a16:creationId xmlns:a16="http://schemas.microsoft.com/office/drawing/2014/main" id="{EF9A6D7B-8213-D81C-65F0-6AB1FD5EAC9A}"/>
              </a:ext>
            </a:extLst>
          </p:cNvPr>
          <p:cNvSpPr>
            <a:spLocks noGrp="1"/>
          </p:cNvSpPr>
          <p:nvPr>
            <p:ph idx="1"/>
          </p:nvPr>
        </p:nvSpPr>
        <p:spPr/>
        <p:txBody>
          <a:bodyPr/>
          <a:lstStyle/>
          <a:p>
            <a:pPr algn="just"/>
            <a:r>
              <a:rPr lang="en-GB" dirty="0"/>
              <a:t>Section 51 details that the appropriate jurisdiction from determining issues relating to compliance with the RTM in England is the First Tier Tribunal (FTT).</a:t>
            </a:r>
          </a:p>
          <a:p>
            <a:pPr algn="just"/>
            <a:r>
              <a:rPr lang="en-GB" dirty="0"/>
              <a:t>Whilst section 52 states that it is not possible to commence a claim in the High Court for a tribunal matter relating to a RTM.</a:t>
            </a:r>
          </a:p>
          <a:p>
            <a:endParaRPr lang="en-GB" dirty="0"/>
          </a:p>
        </p:txBody>
      </p:sp>
    </p:spTree>
    <p:extLst>
      <p:ext uri="{BB962C8B-B14F-4D97-AF65-F5344CB8AC3E}">
        <p14:creationId xmlns:p14="http://schemas.microsoft.com/office/powerpoint/2010/main" val="4056335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6A5BE-A730-425E-C860-F5E8882202BD}"/>
              </a:ext>
            </a:extLst>
          </p:cNvPr>
          <p:cNvSpPr>
            <a:spLocks noGrp="1"/>
          </p:cNvSpPr>
          <p:nvPr>
            <p:ph type="title"/>
          </p:nvPr>
        </p:nvSpPr>
        <p:spPr/>
        <p:txBody>
          <a:bodyPr/>
          <a:lstStyle/>
          <a:p>
            <a:r>
              <a:rPr lang="en-GB" b="1" dirty="0"/>
              <a:t>Other interesting provisions of relevance to leaseholders – yet to be in force</a:t>
            </a:r>
            <a:endParaRPr lang="en-GB" dirty="0"/>
          </a:p>
        </p:txBody>
      </p:sp>
      <p:sp>
        <p:nvSpPr>
          <p:cNvPr id="3" name="Content Placeholder 2">
            <a:extLst>
              <a:ext uri="{FF2B5EF4-FFF2-40B4-BE49-F238E27FC236}">
                <a16:creationId xmlns:a16="http://schemas.microsoft.com/office/drawing/2014/main" id="{EE7B57DA-19C9-11CD-3769-B99F81138300}"/>
              </a:ext>
            </a:extLst>
          </p:cNvPr>
          <p:cNvSpPr>
            <a:spLocks noGrp="1"/>
          </p:cNvSpPr>
          <p:nvPr>
            <p:ph idx="1"/>
          </p:nvPr>
        </p:nvSpPr>
        <p:spPr/>
        <p:txBody>
          <a:bodyPr>
            <a:normAutofit lnSpcReduction="10000"/>
          </a:bodyPr>
          <a:lstStyle/>
          <a:p>
            <a:pPr marL="0" indent="0">
              <a:buNone/>
            </a:pPr>
            <a:r>
              <a:rPr lang="en-GB" b="1" dirty="0"/>
              <a:t>Leasehold Houses - Ban on leasehold houses other than permitted leases</a:t>
            </a:r>
          </a:p>
          <a:p>
            <a:pPr algn="just"/>
            <a:r>
              <a:rPr lang="en-GB" dirty="0"/>
              <a:t>The Act will prohibit granting or entering into an agreement to grant a long residential lease of a house unless the lease is a permitted lease. </a:t>
            </a:r>
          </a:p>
          <a:p>
            <a:pPr algn="just"/>
            <a:r>
              <a:rPr lang="en-GB" dirty="0"/>
              <a:t>Breach of the ban does not affect the validity of the lease or the agreement for lease.  It gives rise to rights of redress.</a:t>
            </a:r>
          </a:p>
          <a:p>
            <a:pPr algn="just"/>
            <a:r>
              <a:rPr lang="en-GB" dirty="0"/>
              <a:t>The categories of permitted lease include:</a:t>
            </a:r>
          </a:p>
          <a:p>
            <a:pPr lvl="1" algn="just"/>
            <a:r>
              <a:rPr lang="en-GB" dirty="0"/>
              <a:t>A lease granted out of a leasehold estate where the superior lease was granted before 22 December 2017.</a:t>
            </a:r>
          </a:p>
          <a:p>
            <a:pPr lvl="1" algn="just"/>
            <a:r>
              <a:rPr lang="en-GB" dirty="0"/>
              <a:t>A lease granted on or after 22 December 2017 pursuant to an agreement for lease entered into prior to 22 December 2017.</a:t>
            </a:r>
          </a:p>
          <a:p>
            <a:pPr lvl="1" algn="just"/>
            <a:r>
              <a:rPr lang="en-GB" dirty="0"/>
              <a:t> Retirement leases and shared ownership leases, where those leases satisfy certain conditions.</a:t>
            </a:r>
          </a:p>
          <a:p>
            <a:endParaRPr lang="en-GB" dirty="0"/>
          </a:p>
        </p:txBody>
      </p:sp>
    </p:spTree>
    <p:extLst>
      <p:ext uri="{BB962C8B-B14F-4D97-AF65-F5344CB8AC3E}">
        <p14:creationId xmlns:p14="http://schemas.microsoft.com/office/powerpoint/2010/main" val="497716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5DB13-7959-9D1E-CD98-A50AE1779B29}"/>
              </a:ext>
            </a:extLst>
          </p:cNvPr>
          <p:cNvSpPr>
            <a:spLocks noGrp="1"/>
          </p:cNvSpPr>
          <p:nvPr>
            <p:ph type="title"/>
          </p:nvPr>
        </p:nvSpPr>
        <p:spPr/>
        <p:txBody>
          <a:bodyPr/>
          <a:lstStyle/>
          <a:p>
            <a:r>
              <a:rPr lang="en-GB" b="1" dirty="0"/>
              <a:t>Leasehold enfranchisement and lease extensions (1)</a:t>
            </a:r>
            <a:endParaRPr lang="en-GB" dirty="0"/>
          </a:p>
        </p:txBody>
      </p:sp>
      <p:sp>
        <p:nvSpPr>
          <p:cNvPr id="3" name="Content Placeholder 2">
            <a:extLst>
              <a:ext uri="{FF2B5EF4-FFF2-40B4-BE49-F238E27FC236}">
                <a16:creationId xmlns:a16="http://schemas.microsoft.com/office/drawing/2014/main" id="{835AD89F-3762-650B-A480-B1E3487733C2}"/>
              </a:ext>
            </a:extLst>
          </p:cNvPr>
          <p:cNvSpPr>
            <a:spLocks noGrp="1"/>
          </p:cNvSpPr>
          <p:nvPr>
            <p:ph idx="1"/>
          </p:nvPr>
        </p:nvSpPr>
        <p:spPr/>
        <p:txBody>
          <a:bodyPr>
            <a:normAutofit lnSpcReduction="10000"/>
          </a:bodyPr>
          <a:lstStyle/>
          <a:p>
            <a:pPr algn="just"/>
            <a:r>
              <a:rPr lang="en-GB" dirty="0"/>
              <a:t>Removal of restrictions on repeat claims – no longer have to wait a year before serving a fresh notice of an earlier claim that failed to complete</a:t>
            </a:r>
          </a:p>
          <a:p>
            <a:pPr algn="just"/>
            <a:r>
              <a:rPr lang="en-GB" dirty="0"/>
              <a:t>Increased non-residential limit for collective enfranchisement, from 25% to 50% which means that a greater number of mixed-use buildings are likely to be eligible for enfranchisement.</a:t>
            </a:r>
          </a:p>
          <a:p>
            <a:pPr algn="just"/>
            <a:r>
              <a:rPr lang="en-GB" dirty="0"/>
              <a:t>Landlord’s redevelopment or reoccupation – landlords will no longer be able to oppose a claim on the basis that it requires possession to redevelop or </a:t>
            </a:r>
            <a:r>
              <a:rPr lang="en-GB" dirty="0">
                <a:latin typeface="+mj-lt"/>
              </a:rPr>
              <a:t>wishes to occupy itself. However, l</a:t>
            </a:r>
            <a:r>
              <a:rPr lang="en-GB" b="0" i="0" dirty="0">
                <a:solidFill>
                  <a:srgbClr val="1F1F1F"/>
                </a:solidFill>
                <a:effectLst/>
                <a:latin typeface="+mj-lt"/>
              </a:rPr>
              <a:t>andlords will acquire new rights to claim possession on redevelopment grounds, where they grant a lease extension. These rights will be exercisable during the last 12 months of the term of the tenant's original lease and during the last five years of each 90-year period of the 990 year lease extension</a:t>
            </a:r>
            <a:endParaRPr lang="en-GB" dirty="0">
              <a:latin typeface="+mj-lt"/>
            </a:endParaRPr>
          </a:p>
          <a:p>
            <a:endParaRPr lang="en-GB" dirty="0"/>
          </a:p>
        </p:txBody>
      </p:sp>
    </p:spTree>
    <p:extLst>
      <p:ext uri="{BB962C8B-B14F-4D97-AF65-F5344CB8AC3E}">
        <p14:creationId xmlns:p14="http://schemas.microsoft.com/office/powerpoint/2010/main" val="592907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DB955-F8AA-2573-9064-C7C2353901FC}"/>
              </a:ext>
            </a:extLst>
          </p:cNvPr>
          <p:cNvSpPr>
            <a:spLocks noGrp="1"/>
          </p:cNvSpPr>
          <p:nvPr>
            <p:ph type="title"/>
          </p:nvPr>
        </p:nvSpPr>
        <p:spPr/>
        <p:txBody>
          <a:bodyPr/>
          <a:lstStyle/>
          <a:p>
            <a:r>
              <a:rPr lang="en-GB" b="1" dirty="0"/>
              <a:t>Leasehold enfranchisement and lease extensions – continued (2)</a:t>
            </a:r>
            <a:endParaRPr lang="en-GB" dirty="0"/>
          </a:p>
        </p:txBody>
      </p:sp>
      <p:sp>
        <p:nvSpPr>
          <p:cNvPr id="3" name="Content Placeholder 2">
            <a:extLst>
              <a:ext uri="{FF2B5EF4-FFF2-40B4-BE49-F238E27FC236}">
                <a16:creationId xmlns:a16="http://schemas.microsoft.com/office/drawing/2014/main" id="{8AEEA192-63CC-10E4-64A4-6A7836EBAE79}"/>
              </a:ext>
            </a:extLst>
          </p:cNvPr>
          <p:cNvSpPr>
            <a:spLocks noGrp="1"/>
          </p:cNvSpPr>
          <p:nvPr>
            <p:ph idx="1"/>
          </p:nvPr>
        </p:nvSpPr>
        <p:spPr/>
        <p:txBody>
          <a:bodyPr/>
          <a:lstStyle/>
          <a:p>
            <a:pPr algn="just"/>
            <a:r>
              <a:rPr lang="en-GB" b="0" i="0" dirty="0">
                <a:effectLst/>
              </a:rPr>
              <a:t>The freeholder can now be required to take a leaseback of non-participating flats.</a:t>
            </a:r>
          </a:p>
          <a:p>
            <a:pPr algn="just"/>
            <a:r>
              <a:rPr lang="en-GB" dirty="0"/>
              <a:t>Houses and Flats get right to longer leases – 990 years for both houses and flats</a:t>
            </a:r>
          </a:p>
          <a:p>
            <a:pPr algn="just"/>
            <a:r>
              <a:rPr lang="en-GB" dirty="0"/>
              <a:t>Houses get right to lease at peppercorn rent – rather than a market rent.</a:t>
            </a:r>
          </a:p>
          <a:p>
            <a:pPr algn="just"/>
            <a:r>
              <a:rPr lang="en-GB" dirty="0"/>
              <a:t>Shared ownership lease will obtain lease extension rights but will not be able to acquire the freehold of a house and will not be a qualifying tenant for collective enfranchisement purposes</a:t>
            </a:r>
          </a:p>
          <a:p>
            <a:pPr algn="just"/>
            <a:r>
              <a:rPr lang="en-GB" dirty="0"/>
              <a:t>New valuation methods for enfranchisement and lease extensions (including the removal of the requirement to pay marriage value or hope value)</a:t>
            </a:r>
          </a:p>
          <a:p>
            <a:endParaRPr lang="en-GB" dirty="0"/>
          </a:p>
        </p:txBody>
      </p:sp>
    </p:spTree>
    <p:extLst>
      <p:ext uri="{BB962C8B-B14F-4D97-AF65-F5344CB8AC3E}">
        <p14:creationId xmlns:p14="http://schemas.microsoft.com/office/powerpoint/2010/main" val="134578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30790-7838-A7D8-E915-444B1199E779}"/>
              </a:ext>
            </a:extLst>
          </p:cNvPr>
          <p:cNvSpPr>
            <a:spLocks noGrp="1"/>
          </p:cNvSpPr>
          <p:nvPr>
            <p:ph type="title"/>
          </p:nvPr>
        </p:nvSpPr>
        <p:spPr/>
        <p:txBody>
          <a:bodyPr/>
          <a:lstStyle/>
          <a:p>
            <a:r>
              <a:rPr lang="en-GB" b="1" dirty="0"/>
              <a:t>Leasehold enfranchisement and lease extensions – continued (3)</a:t>
            </a:r>
            <a:endParaRPr lang="en-GB" dirty="0"/>
          </a:p>
        </p:txBody>
      </p:sp>
      <p:sp>
        <p:nvSpPr>
          <p:cNvPr id="3" name="Content Placeholder 2">
            <a:extLst>
              <a:ext uri="{FF2B5EF4-FFF2-40B4-BE49-F238E27FC236}">
                <a16:creationId xmlns:a16="http://schemas.microsoft.com/office/drawing/2014/main" id="{5217E610-14AE-96A2-2009-C7E6776CB410}"/>
              </a:ext>
            </a:extLst>
          </p:cNvPr>
          <p:cNvSpPr>
            <a:spLocks noGrp="1"/>
          </p:cNvSpPr>
          <p:nvPr>
            <p:ph idx="1"/>
          </p:nvPr>
        </p:nvSpPr>
        <p:spPr/>
        <p:txBody>
          <a:bodyPr>
            <a:normAutofit lnSpcReduction="10000"/>
          </a:bodyPr>
          <a:lstStyle/>
          <a:p>
            <a:pPr algn="just"/>
            <a:r>
              <a:rPr lang="en-GB" dirty="0"/>
              <a:t>Landlord’s Costs – currently tenants must pay some of the landlord’s costs associated with an enfranchisement or lease extension – valuation costs and conveyancing fees. </a:t>
            </a:r>
          </a:p>
          <a:p>
            <a:pPr algn="just"/>
            <a:r>
              <a:rPr lang="en-GB" dirty="0"/>
              <a:t>A new costs regime will be introduced in which each part generally bears its own costs.</a:t>
            </a:r>
          </a:p>
          <a:p>
            <a:pPr algn="just"/>
            <a:r>
              <a:rPr lang="en-GB" dirty="0"/>
              <a:t>Under the new regime a tenant will only have to pay the landlord’s costs if:</a:t>
            </a:r>
          </a:p>
          <a:p>
            <a:pPr lvl="1" algn="just"/>
            <a:r>
              <a:rPr lang="en-GB" dirty="0"/>
              <a:t>A court or tribunal make an order.</a:t>
            </a:r>
          </a:p>
          <a:p>
            <a:pPr lvl="1" algn="just"/>
            <a:r>
              <a:rPr lang="en-GB" dirty="0"/>
              <a:t>Where their claim ceases to have an effect – i.e. when withdrawn or deemed withdrawn other than for a permitted reason –the tenant will be liable to pay a prescribed amount (set by regulations) of the landlord’s non-litigation costs.</a:t>
            </a:r>
          </a:p>
          <a:p>
            <a:pPr lvl="1" algn="just"/>
            <a:r>
              <a:rPr lang="en-GB" dirty="0"/>
              <a:t>In low value cases where the price payable to enfranchise or obtain a lease extension is below a prescribed amount.</a:t>
            </a:r>
          </a:p>
          <a:p>
            <a:endParaRPr lang="en-GB" dirty="0"/>
          </a:p>
        </p:txBody>
      </p:sp>
    </p:spTree>
    <p:extLst>
      <p:ext uri="{BB962C8B-B14F-4D97-AF65-F5344CB8AC3E}">
        <p14:creationId xmlns:p14="http://schemas.microsoft.com/office/powerpoint/2010/main" val="498338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69A5-1452-1400-D043-5C5A675411DA}"/>
              </a:ext>
            </a:extLst>
          </p:cNvPr>
          <p:cNvSpPr>
            <a:spLocks noGrp="1"/>
          </p:cNvSpPr>
          <p:nvPr>
            <p:ph type="title"/>
          </p:nvPr>
        </p:nvSpPr>
        <p:spPr/>
        <p:txBody>
          <a:bodyPr/>
          <a:lstStyle/>
          <a:p>
            <a:r>
              <a:rPr lang="en-GB" b="1" dirty="0"/>
              <a:t>Leasehold enfranchisement and lease extensions – continued (4)</a:t>
            </a:r>
            <a:endParaRPr lang="en-GB" dirty="0"/>
          </a:p>
        </p:txBody>
      </p:sp>
      <p:sp>
        <p:nvSpPr>
          <p:cNvPr id="3" name="Content Placeholder 2">
            <a:extLst>
              <a:ext uri="{FF2B5EF4-FFF2-40B4-BE49-F238E27FC236}">
                <a16:creationId xmlns:a16="http://schemas.microsoft.com/office/drawing/2014/main" id="{CD479E85-4712-265D-AA7F-4DEE28A5E5F7}"/>
              </a:ext>
            </a:extLst>
          </p:cNvPr>
          <p:cNvSpPr>
            <a:spLocks noGrp="1"/>
          </p:cNvSpPr>
          <p:nvPr>
            <p:ph idx="1"/>
          </p:nvPr>
        </p:nvSpPr>
        <p:spPr/>
        <p:txBody>
          <a:bodyPr/>
          <a:lstStyle/>
          <a:p>
            <a:pPr algn="just"/>
            <a:r>
              <a:rPr lang="en-GB" dirty="0"/>
              <a:t>In collective enfranchisement claims, the nominee purchaser will be liable for a prescribed amount of the freeholder’s non-litigation costs that are incurred in relation to a leaseback required by the nominee purchaser as part of the claim.</a:t>
            </a:r>
          </a:p>
          <a:p>
            <a:pPr algn="just"/>
            <a:r>
              <a:rPr lang="en-GB" dirty="0"/>
              <a:t>The Jurisdiction for determining the majority of disputes arising from enfranchisement and lease extension will continue to be the FTT.</a:t>
            </a:r>
          </a:p>
          <a:p>
            <a:pPr algn="just"/>
            <a:r>
              <a:rPr lang="en-GB" dirty="0"/>
              <a:t>It will not be possible to commence a claim in the High Court for a tribunal matter</a:t>
            </a:r>
          </a:p>
          <a:p>
            <a:endParaRPr lang="en-GB" dirty="0"/>
          </a:p>
        </p:txBody>
      </p:sp>
    </p:spTree>
    <p:extLst>
      <p:ext uri="{BB962C8B-B14F-4D97-AF65-F5344CB8AC3E}">
        <p14:creationId xmlns:p14="http://schemas.microsoft.com/office/powerpoint/2010/main" val="2379834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3DF2-4476-A740-941B-4FDC4851C0AB}"/>
              </a:ext>
            </a:extLst>
          </p:cNvPr>
          <p:cNvSpPr>
            <a:spLocks noGrp="1"/>
          </p:cNvSpPr>
          <p:nvPr>
            <p:ph type="title"/>
          </p:nvPr>
        </p:nvSpPr>
        <p:spPr/>
        <p:txBody>
          <a:bodyPr/>
          <a:lstStyle/>
          <a:p>
            <a:pPr algn="ctr"/>
            <a:r>
              <a:rPr lang="en-GB" b="1" dirty="0"/>
              <a:t>Introduction</a:t>
            </a:r>
            <a:endParaRPr lang="en-US" dirty="0"/>
          </a:p>
        </p:txBody>
      </p:sp>
      <p:sp>
        <p:nvSpPr>
          <p:cNvPr id="3" name="Content Placeholder 2">
            <a:extLst>
              <a:ext uri="{FF2B5EF4-FFF2-40B4-BE49-F238E27FC236}">
                <a16:creationId xmlns:a16="http://schemas.microsoft.com/office/drawing/2014/main" id="{384A2BCB-6B24-5647-B2C6-32878B9BBB93}"/>
              </a:ext>
            </a:extLst>
          </p:cNvPr>
          <p:cNvSpPr>
            <a:spLocks noGrp="1"/>
          </p:cNvSpPr>
          <p:nvPr>
            <p:ph idx="1"/>
          </p:nvPr>
        </p:nvSpPr>
        <p:spPr/>
        <p:txBody>
          <a:bodyPr/>
          <a:lstStyle/>
          <a:p>
            <a:pPr algn="just"/>
            <a:r>
              <a:rPr lang="en-GB" dirty="0"/>
              <a:t>The Leasehold and Freehold Reform Act (LFRA 2024) received Royal Assent on 24 May 2024.</a:t>
            </a:r>
          </a:p>
          <a:p>
            <a:pPr marL="0" indent="0" algn="just">
              <a:buNone/>
            </a:pPr>
            <a:endParaRPr lang="en-GB" dirty="0"/>
          </a:p>
          <a:p>
            <a:pPr algn="just"/>
            <a:r>
              <a:rPr lang="en-GB" dirty="0"/>
              <a:t>It follows the previous Conservative Government’s 2017 housing White Paper to “improve consumer choice and fairness in leasehold” and takes forward many of the leasehold reform recommendations made by the Law Commission in their reports of 2024. </a:t>
            </a:r>
          </a:p>
          <a:p>
            <a:endParaRPr lang="en-US" dirty="0"/>
          </a:p>
        </p:txBody>
      </p:sp>
    </p:spTree>
    <p:extLst>
      <p:ext uri="{BB962C8B-B14F-4D97-AF65-F5344CB8AC3E}">
        <p14:creationId xmlns:p14="http://schemas.microsoft.com/office/powerpoint/2010/main" val="1892268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E916-6EBD-52E7-376E-5FA103D0C25F}"/>
              </a:ext>
            </a:extLst>
          </p:cNvPr>
          <p:cNvSpPr>
            <a:spLocks noGrp="1"/>
          </p:cNvSpPr>
          <p:nvPr>
            <p:ph type="title"/>
          </p:nvPr>
        </p:nvSpPr>
        <p:spPr/>
        <p:txBody>
          <a:bodyPr/>
          <a:lstStyle/>
          <a:p>
            <a:r>
              <a:rPr lang="en-GB" b="1" dirty="0"/>
              <a:t>Residential Leasehold Regulation (1)</a:t>
            </a:r>
            <a:endParaRPr lang="en-GB" dirty="0"/>
          </a:p>
        </p:txBody>
      </p:sp>
      <p:sp>
        <p:nvSpPr>
          <p:cNvPr id="3" name="Content Placeholder 2">
            <a:extLst>
              <a:ext uri="{FF2B5EF4-FFF2-40B4-BE49-F238E27FC236}">
                <a16:creationId xmlns:a16="http://schemas.microsoft.com/office/drawing/2014/main" id="{5F731266-FC11-6E99-96DD-D0FA5FF4DEAE}"/>
              </a:ext>
            </a:extLst>
          </p:cNvPr>
          <p:cNvSpPr>
            <a:spLocks noGrp="1"/>
          </p:cNvSpPr>
          <p:nvPr>
            <p:ph idx="1"/>
          </p:nvPr>
        </p:nvSpPr>
        <p:spPr/>
        <p:txBody>
          <a:bodyPr/>
          <a:lstStyle/>
          <a:p>
            <a:pPr algn="l">
              <a:buNone/>
            </a:pPr>
            <a:r>
              <a:rPr lang="en-GB" b="1" i="0" dirty="0">
                <a:solidFill>
                  <a:srgbClr val="333333"/>
                </a:solidFill>
                <a:effectLst/>
                <a:latin typeface="+mn-lt"/>
              </a:rPr>
              <a:t>Prescribed form of service charge demand and future demand notice.</a:t>
            </a:r>
          </a:p>
          <a:p>
            <a:pPr algn="just">
              <a:buFont typeface="Arial" panose="020B0604020202020204" pitchFamily="34" charset="0"/>
              <a:buChar char="•"/>
            </a:pPr>
            <a:r>
              <a:rPr lang="en-GB" b="0" i="0" dirty="0">
                <a:solidFill>
                  <a:srgbClr val="333333"/>
                </a:solidFill>
                <a:effectLst/>
                <a:latin typeface="+mn-lt"/>
              </a:rPr>
              <a:t>Section 54 specifies that a new </a:t>
            </a:r>
            <a:r>
              <a:rPr lang="en-GB" b="0" i="1" dirty="0">
                <a:solidFill>
                  <a:srgbClr val="333333"/>
                </a:solidFill>
                <a:effectLst/>
                <a:latin typeface="+mn-lt"/>
              </a:rPr>
              <a:t>specified</a:t>
            </a:r>
            <a:r>
              <a:rPr lang="en-GB" b="0" i="0" dirty="0">
                <a:solidFill>
                  <a:srgbClr val="333333"/>
                </a:solidFill>
                <a:effectLst/>
                <a:latin typeface="+mn-lt"/>
              </a:rPr>
              <a:t> form will need to be used by landlords to demand service charges from leaseholders. Section 21B of the Landlord and Tenant Act 1985 will be repealed under section 55.  All relevant details will be prescribed by regulations.</a:t>
            </a:r>
          </a:p>
          <a:p>
            <a:pPr algn="just">
              <a:buFont typeface="Arial" panose="020B0604020202020204" pitchFamily="34" charset="0"/>
              <a:buChar char="•"/>
            </a:pPr>
            <a:r>
              <a:rPr lang="en-GB" dirty="0">
                <a:solidFill>
                  <a:srgbClr val="333333"/>
                </a:solidFill>
                <a:latin typeface="+mn-lt"/>
              </a:rPr>
              <a:t>In addition, the existing obligation under section 20B of the Landlord and Tenant Act 1985 to provide notice that further charges may be due within 18 months of the charges being incurred will be altered to require a future demand notice. Again, the form of that notice will be prescribed by regulations.</a:t>
            </a:r>
            <a:endParaRPr lang="en-GB" dirty="0">
              <a:latin typeface="+mn-lt"/>
            </a:endParaRPr>
          </a:p>
          <a:p>
            <a:endParaRPr lang="en-GB" dirty="0"/>
          </a:p>
        </p:txBody>
      </p:sp>
    </p:spTree>
    <p:extLst>
      <p:ext uri="{BB962C8B-B14F-4D97-AF65-F5344CB8AC3E}">
        <p14:creationId xmlns:p14="http://schemas.microsoft.com/office/powerpoint/2010/main" val="250222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A0F93-5B69-08AC-7AA0-5CCA73AFBC55}"/>
              </a:ext>
            </a:extLst>
          </p:cNvPr>
          <p:cNvSpPr>
            <a:spLocks noGrp="1"/>
          </p:cNvSpPr>
          <p:nvPr>
            <p:ph type="title"/>
          </p:nvPr>
        </p:nvSpPr>
        <p:spPr/>
        <p:txBody>
          <a:bodyPr/>
          <a:lstStyle/>
          <a:p>
            <a:r>
              <a:rPr lang="en-GB" b="1" dirty="0"/>
              <a:t>Residential Leasehold Regulation (2)</a:t>
            </a:r>
            <a:endParaRPr lang="en-GB" dirty="0"/>
          </a:p>
        </p:txBody>
      </p:sp>
      <p:sp>
        <p:nvSpPr>
          <p:cNvPr id="3" name="Content Placeholder 2">
            <a:extLst>
              <a:ext uri="{FF2B5EF4-FFF2-40B4-BE49-F238E27FC236}">
                <a16:creationId xmlns:a16="http://schemas.microsoft.com/office/drawing/2014/main" id="{E50980A6-8C37-D92D-ED7B-0CAF074435DC}"/>
              </a:ext>
            </a:extLst>
          </p:cNvPr>
          <p:cNvSpPr>
            <a:spLocks noGrp="1"/>
          </p:cNvSpPr>
          <p:nvPr>
            <p:ph idx="1"/>
          </p:nvPr>
        </p:nvSpPr>
        <p:spPr/>
        <p:txBody>
          <a:bodyPr>
            <a:normAutofit/>
          </a:bodyPr>
          <a:lstStyle/>
          <a:p>
            <a:pPr marL="0" indent="0">
              <a:buNone/>
            </a:pPr>
            <a:r>
              <a:rPr lang="en-GB" b="1" dirty="0"/>
              <a:t>Provision of statement of account and annual report</a:t>
            </a:r>
          </a:p>
          <a:p>
            <a:pPr algn="just"/>
            <a:r>
              <a:rPr lang="en-GB" b="0" i="0" dirty="0">
                <a:effectLst/>
                <a:latin typeface="+mn-lt"/>
              </a:rPr>
              <a:t>Currently the protection against excessive service charge demands is limited to leaseholders who pay a variable service charge. </a:t>
            </a:r>
          </a:p>
          <a:p>
            <a:pPr algn="just"/>
            <a:r>
              <a:rPr lang="en-GB" b="0" i="0" dirty="0">
                <a:effectLst/>
                <a:latin typeface="+mn-lt"/>
              </a:rPr>
              <a:t>Some of the new changes introduced by the 2024 Act will extend this to leaseholders who are obliged to pay fixed service charges. </a:t>
            </a:r>
          </a:p>
          <a:p>
            <a:pPr algn="just"/>
            <a:r>
              <a:rPr lang="en-GB" dirty="0">
                <a:latin typeface="+mn-lt"/>
              </a:rPr>
              <a:t>Section 56 states that for fixed and variable service charges, landlords must given tenants a service charge report within one month of the end of the 12-month accounting period in respect of service charges arising in that period. Regulations can specify the information required, form of report and manner of providing the report.</a:t>
            </a:r>
          </a:p>
          <a:p>
            <a:endParaRPr lang="en-GB" dirty="0"/>
          </a:p>
        </p:txBody>
      </p:sp>
    </p:spTree>
    <p:extLst>
      <p:ext uri="{BB962C8B-B14F-4D97-AF65-F5344CB8AC3E}">
        <p14:creationId xmlns:p14="http://schemas.microsoft.com/office/powerpoint/2010/main" val="99701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5F81A-EBB0-0363-B7A6-B3338ACCF057}"/>
              </a:ext>
            </a:extLst>
          </p:cNvPr>
          <p:cNvSpPr>
            <a:spLocks noGrp="1"/>
          </p:cNvSpPr>
          <p:nvPr>
            <p:ph type="title"/>
          </p:nvPr>
        </p:nvSpPr>
        <p:spPr/>
        <p:txBody>
          <a:bodyPr/>
          <a:lstStyle/>
          <a:p>
            <a:r>
              <a:rPr lang="en-GB" b="1" dirty="0"/>
              <a:t>Residential Leasehold Regulation (3)</a:t>
            </a:r>
            <a:endParaRPr lang="en-GB" dirty="0"/>
          </a:p>
        </p:txBody>
      </p:sp>
      <p:sp>
        <p:nvSpPr>
          <p:cNvPr id="3" name="Content Placeholder 2">
            <a:extLst>
              <a:ext uri="{FF2B5EF4-FFF2-40B4-BE49-F238E27FC236}">
                <a16:creationId xmlns:a16="http://schemas.microsoft.com/office/drawing/2014/main" id="{49330A49-3056-2D9B-BABD-5A8969D3DC8F}"/>
              </a:ext>
            </a:extLst>
          </p:cNvPr>
          <p:cNvSpPr>
            <a:spLocks noGrp="1"/>
          </p:cNvSpPr>
          <p:nvPr>
            <p:ph idx="1"/>
          </p:nvPr>
        </p:nvSpPr>
        <p:spPr/>
        <p:txBody>
          <a:bodyPr>
            <a:normAutofit fontScale="92500" lnSpcReduction="10000"/>
          </a:bodyPr>
          <a:lstStyle/>
          <a:p>
            <a:pPr marL="0" indent="0" algn="just">
              <a:buNone/>
            </a:pPr>
            <a:r>
              <a:rPr lang="en-GB" b="1" dirty="0"/>
              <a:t>Insurance Costs</a:t>
            </a:r>
          </a:p>
          <a:p>
            <a:pPr algn="just">
              <a:lnSpc>
                <a:spcPct val="100000"/>
              </a:lnSpc>
              <a:spcAft>
                <a:spcPts val="2250"/>
              </a:spcAft>
            </a:pPr>
            <a:r>
              <a:rPr lang="en-GB" dirty="0">
                <a:latin typeface="+mn-lt"/>
              </a:rPr>
              <a:t>Section 57 </a:t>
            </a:r>
            <a:r>
              <a:rPr lang="en-GB" b="0" i="0" dirty="0">
                <a:solidFill>
                  <a:srgbClr val="333333"/>
                </a:solidFill>
                <a:effectLst/>
                <a:latin typeface="+mn-lt"/>
              </a:rPr>
              <a:t>states that some insurance related costs (demanded from leaseholders in addition to the insurance premium) will not now be recoverable as a service charge. What will be allowed – a “permitted insurance payment” will be explained in forthcoming Regulations. Under the new provisions, where a leaseholder pays a sum as service charge which is not a permitted insurance payment, then an application may be made to the Tribunal for the return of payment and/or the payment of damages.</a:t>
            </a:r>
          </a:p>
          <a:p>
            <a:pPr algn="just"/>
            <a:r>
              <a:rPr lang="en-GB" b="0" i="0" dirty="0">
                <a:solidFill>
                  <a:srgbClr val="333333"/>
                </a:solidFill>
                <a:effectLst/>
                <a:latin typeface="+mn-lt"/>
              </a:rPr>
              <a:t>Section 58 will prevent Landlords and managing agents from receiving a commission payment for arranging building insurance on behalf of their leaseholders and landlords will be required to provide specified information regarding insurance within a specified time.</a:t>
            </a:r>
          </a:p>
          <a:p>
            <a:endParaRPr lang="en-GB" dirty="0"/>
          </a:p>
        </p:txBody>
      </p:sp>
    </p:spTree>
    <p:extLst>
      <p:ext uri="{BB962C8B-B14F-4D97-AF65-F5344CB8AC3E}">
        <p14:creationId xmlns:p14="http://schemas.microsoft.com/office/powerpoint/2010/main" val="358263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5913-1260-E099-72B7-A64F7984963B}"/>
              </a:ext>
            </a:extLst>
          </p:cNvPr>
          <p:cNvSpPr>
            <a:spLocks noGrp="1"/>
          </p:cNvSpPr>
          <p:nvPr>
            <p:ph type="title"/>
          </p:nvPr>
        </p:nvSpPr>
        <p:spPr/>
        <p:txBody>
          <a:bodyPr/>
          <a:lstStyle/>
          <a:p>
            <a:r>
              <a:rPr lang="en-GB" b="1" dirty="0"/>
              <a:t>Residential Leasehold Regulation (4)</a:t>
            </a:r>
            <a:endParaRPr lang="en-GB" dirty="0"/>
          </a:p>
        </p:txBody>
      </p:sp>
      <p:sp>
        <p:nvSpPr>
          <p:cNvPr id="3" name="Content Placeholder 2">
            <a:extLst>
              <a:ext uri="{FF2B5EF4-FFF2-40B4-BE49-F238E27FC236}">
                <a16:creationId xmlns:a16="http://schemas.microsoft.com/office/drawing/2014/main" id="{50F517EC-EED8-94D2-27B8-AE3EF5FDCDA6}"/>
              </a:ext>
            </a:extLst>
          </p:cNvPr>
          <p:cNvSpPr>
            <a:spLocks noGrp="1"/>
          </p:cNvSpPr>
          <p:nvPr>
            <p:ph idx="1"/>
          </p:nvPr>
        </p:nvSpPr>
        <p:spPr/>
        <p:txBody>
          <a:bodyPr/>
          <a:lstStyle/>
          <a:p>
            <a:pPr marL="0" indent="0">
              <a:buNone/>
            </a:pPr>
            <a:r>
              <a:rPr lang="en-GB" sz="2400" b="1" dirty="0"/>
              <a:t>Enforcement of certain service charges duties</a:t>
            </a:r>
          </a:p>
          <a:p>
            <a:pPr marL="0" indent="0" algn="just">
              <a:buNone/>
            </a:pPr>
            <a:r>
              <a:rPr lang="en-GB" sz="2400" dirty="0">
                <a:latin typeface="+mj-lt"/>
              </a:rPr>
              <a:t>Section 58 - The landlord’s obligations in relation to service charge demands, annual reports, or requests for information will be enforceable on application by the tenant to the FTT for an order for specific performance and damages of up to £5,000.  These rights will replace section 25 of the Landlord and Tenant Act 1985 which allowed for enforcement of the rights in the magistrates’ court. </a:t>
            </a:r>
          </a:p>
          <a:p>
            <a:endParaRPr lang="en-GB" dirty="0"/>
          </a:p>
        </p:txBody>
      </p:sp>
    </p:spTree>
    <p:extLst>
      <p:ext uri="{BB962C8B-B14F-4D97-AF65-F5344CB8AC3E}">
        <p14:creationId xmlns:p14="http://schemas.microsoft.com/office/powerpoint/2010/main" val="1389783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3101C-0660-B259-E80C-518C9ACEAE2A}"/>
              </a:ext>
            </a:extLst>
          </p:cNvPr>
          <p:cNvSpPr>
            <a:spLocks noGrp="1"/>
          </p:cNvSpPr>
          <p:nvPr>
            <p:ph type="title"/>
          </p:nvPr>
        </p:nvSpPr>
        <p:spPr/>
        <p:txBody>
          <a:bodyPr/>
          <a:lstStyle/>
          <a:p>
            <a:r>
              <a:rPr lang="en-GB" b="1" dirty="0"/>
              <a:t>Residential Leasehold Regulation (5)</a:t>
            </a:r>
            <a:endParaRPr lang="en-GB" dirty="0"/>
          </a:p>
        </p:txBody>
      </p:sp>
      <p:sp>
        <p:nvSpPr>
          <p:cNvPr id="3" name="Content Placeholder 2">
            <a:extLst>
              <a:ext uri="{FF2B5EF4-FFF2-40B4-BE49-F238E27FC236}">
                <a16:creationId xmlns:a16="http://schemas.microsoft.com/office/drawing/2014/main" id="{8F4A91CF-D886-6C67-47FB-EF1F4338927E}"/>
              </a:ext>
            </a:extLst>
          </p:cNvPr>
          <p:cNvSpPr>
            <a:spLocks noGrp="1"/>
          </p:cNvSpPr>
          <p:nvPr>
            <p:ph idx="1"/>
          </p:nvPr>
        </p:nvSpPr>
        <p:spPr/>
        <p:txBody>
          <a:bodyPr>
            <a:normAutofit fontScale="77500" lnSpcReduction="20000"/>
          </a:bodyPr>
          <a:lstStyle/>
          <a:p>
            <a:r>
              <a:rPr lang="en-GB" sz="2400" b="1" dirty="0">
                <a:latin typeface="+mj-lt"/>
              </a:rPr>
              <a:t>Insurances Costs</a:t>
            </a:r>
          </a:p>
          <a:p>
            <a:pPr algn="just"/>
            <a:r>
              <a:rPr lang="en-GB" sz="2400" dirty="0">
                <a:latin typeface="+mj-lt"/>
              </a:rPr>
              <a:t>Section 59- will introduce </a:t>
            </a:r>
            <a:r>
              <a:rPr lang="en-GB" sz="2400" dirty="0">
                <a:solidFill>
                  <a:srgbClr val="000000"/>
                </a:solidFill>
                <a:latin typeface="+mj-lt"/>
              </a:rPr>
              <a:t>a l</a:t>
            </a:r>
            <a:r>
              <a:rPr lang="en-GB" sz="2400" i="0" dirty="0">
                <a:solidFill>
                  <a:srgbClr val="000000"/>
                </a:solidFill>
                <a:effectLst/>
                <a:latin typeface="+mj-lt"/>
              </a:rPr>
              <a:t>imitation on ability of landlord to charge insurance costs. S</a:t>
            </a:r>
            <a:r>
              <a:rPr lang="en-GB" sz="2400" b="0" i="0" dirty="0">
                <a:solidFill>
                  <a:srgbClr val="333333"/>
                </a:solidFill>
                <a:effectLst/>
                <a:latin typeface="+mj-lt"/>
              </a:rPr>
              <a:t>ome insurance related costs (demanded from leaseholders in addition to the insurance premium) will not now be recoverable as a service charge. What will be allowed – a “permitted insurance payment” will be explained in forthcoming Regulations. Under the new provisions, where a leaseholder pays a sum as service charge which is not a permitted insurance payment, then an application may be made to the Tribunal for the return of payment and/or the payment of damages. </a:t>
            </a:r>
          </a:p>
          <a:p>
            <a:pPr algn="just"/>
            <a:r>
              <a:rPr lang="en-GB" sz="2400" b="0" i="0" dirty="0">
                <a:solidFill>
                  <a:srgbClr val="333333"/>
                </a:solidFill>
                <a:effectLst/>
                <a:latin typeface="+mj-lt"/>
              </a:rPr>
              <a:t>Landlords and managing agents will be prevented from receiving a commission payment for arranging building insurance on behalf of their leaseholders and landlords will be required to provide specified information regarding insurance within a specified time.</a:t>
            </a:r>
          </a:p>
          <a:p>
            <a:pPr algn="just"/>
            <a:r>
              <a:rPr lang="en-GB" sz="2400" b="0" i="0" dirty="0">
                <a:solidFill>
                  <a:srgbClr val="333333"/>
                </a:solidFill>
                <a:effectLst/>
                <a:latin typeface="+mj-lt"/>
              </a:rPr>
              <a:t>The landlord’s obligation to supply information will be enforceable on application by the tenant to the FTT for specific performance and damages of up to £5,000.</a:t>
            </a:r>
          </a:p>
          <a:p>
            <a:endParaRPr lang="en-GB" dirty="0"/>
          </a:p>
        </p:txBody>
      </p:sp>
    </p:spTree>
    <p:extLst>
      <p:ext uri="{BB962C8B-B14F-4D97-AF65-F5344CB8AC3E}">
        <p14:creationId xmlns:p14="http://schemas.microsoft.com/office/powerpoint/2010/main" val="397957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EA9C-AE4F-B576-E8A3-772E2DFA17A8}"/>
              </a:ext>
            </a:extLst>
          </p:cNvPr>
          <p:cNvSpPr>
            <a:spLocks noGrp="1"/>
          </p:cNvSpPr>
          <p:nvPr>
            <p:ph type="title"/>
          </p:nvPr>
        </p:nvSpPr>
        <p:spPr/>
        <p:txBody>
          <a:bodyPr/>
          <a:lstStyle/>
          <a:p>
            <a:r>
              <a:rPr lang="en-GB" b="1" dirty="0"/>
              <a:t>Residential Leasehold Regulation (6)</a:t>
            </a:r>
            <a:endParaRPr lang="en-GB" dirty="0"/>
          </a:p>
        </p:txBody>
      </p:sp>
      <p:sp>
        <p:nvSpPr>
          <p:cNvPr id="3" name="Content Placeholder 2">
            <a:extLst>
              <a:ext uri="{FF2B5EF4-FFF2-40B4-BE49-F238E27FC236}">
                <a16:creationId xmlns:a16="http://schemas.microsoft.com/office/drawing/2014/main" id="{6EBDC2EA-97B3-C3E4-B6F0-B8FB5F26A57A}"/>
              </a:ext>
            </a:extLst>
          </p:cNvPr>
          <p:cNvSpPr>
            <a:spLocks noGrp="1"/>
          </p:cNvSpPr>
          <p:nvPr>
            <p:ph idx="1"/>
          </p:nvPr>
        </p:nvSpPr>
        <p:spPr/>
        <p:txBody>
          <a:bodyPr/>
          <a:lstStyle/>
          <a:p>
            <a:pPr algn="just"/>
            <a:r>
              <a:rPr lang="en-GB" b="1" dirty="0"/>
              <a:t>Amount of administration charges </a:t>
            </a:r>
            <a:r>
              <a:rPr lang="en-GB" dirty="0"/>
              <a:t>– Section 61 – Landlords will be required to publish an administration charge schedule, the format of which will be prescribed by Regulations.  The landlord’s obligations regarding administration charge schedules will be enforceable on application by the tenant to the FTT.</a:t>
            </a:r>
          </a:p>
          <a:p>
            <a:endParaRPr lang="en-GB" dirty="0"/>
          </a:p>
        </p:txBody>
      </p:sp>
    </p:spTree>
    <p:extLst>
      <p:ext uri="{BB962C8B-B14F-4D97-AF65-F5344CB8AC3E}">
        <p14:creationId xmlns:p14="http://schemas.microsoft.com/office/powerpoint/2010/main" val="3718557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AA2B-DDA3-0767-359D-6C25D1CC59A4}"/>
              </a:ext>
            </a:extLst>
          </p:cNvPr>
          <p:cNvSpPr>
            <a:spLocks noGrp="1"/>
          </p:cNvSpPr>
          <p:nvPr>
            <p:ph type="title"/>
          </p:nvPr>
        </p:nvSpPr>
        <p:spPr/>
        <p:txBody>
          <a:bodyPr/>
          <a:lstStyle/>
          <a:p>
            <a:r>
              <a:rPr lang="en-GB" b="1" dirty="0"/>
              <a:t>Residential Leasehold Regulation (7)</a:t>
            </a:r>
            <a:endParaRPr lang="en-GB" dirty="0"/>
          </a:p>
        </p:txBody>
      </p:sp>
      <p:sp>
        <p:nvSpPr>
          <p:cNvPr id="3" name="Content Placeholder 2">
            <a:extLst>
              <a:ext uri="{FF2B5EF4-FFF2-40B4-BE49-F238E27FC236}">
                <a16:creationId xmlns:a16="http://schemas.microsoft.com/office/drawing/2014/main" id="{E0014F61-B1E9-6C0D-98A2-6ED56FBBA48C}"/>
              </a:ext>
            </a:extLst>
          </p:cNvPr>
          <p:cNvSpPr>
            <a:spLocks noGrp="1"/>
          </p:cNvSpPr>
          <p:nvPr>
            <p:ph idx="1"/>
          </p:nvPr>
        </p:nvSpPr>
        <p:spPr/>
        <p:txBody>
          <a:bodyPr/>
          <a:lstStyle/>
          <a:p>
            <a:pPr marL="0" indent="0">
              <a:buNone/>
            </a:pPr>
            <a:r>
              <a:rPr lang="en-GB" b="1" dirty="0">
                <a:latin typeface="+mn-lt"/>
              </a:rPr>
              <a:t>Litigation Costs</a:t>
            </a:r>
          </a:p>
          <a:p>
            <a:pPr algn="just">
              <a:spcAft>
                <a:spcPts val="2250"/>
              </a:spcAft>
            </a:pPr>
            <a:r>
              <a:rPr lang="en-GB" b="0" i="0" dirty="0">
                <a:solidFill>
                  <a:srgbClr val="333333"/>
                </a:solidFill>
                <a:effectLst/>
                <a:latin typeface="+mn-lt"/>
              </a:rPr>
              <a:t>Sections 62 and 63 also introduce limits on a landlord’s right to claim litigation costs arising from a service charge challenge by leaseholders as part of the service charge. The new starting point is that a landlord’s litigation costs of such proceedings are not recoverable as a service charge item, and this will override any lease provision to the contrary. It will be for the landlord to persuade the Tribunal to exercise their discretion to modify this presumption. In stark contrast, leaseholders will have the right, implied into their lease, to claim litigation costs from their landlord in relation to certain proceedings relating to their lease.</a:t>
            </a:r>
          </a:p>
          <a:p>
            <a:endParaRPr lang="en-GB" dirty="0"/>
          </a:p>
        </p:txBody>
      </p:sp>
    </p:spTree>
    <p:extLst>
      <p:ext uri="{BB962C8B-B14F-4D97-AF65-F5344CB8AC3E}">
        <p14:creationId xmlns:p14="http://schemas.microsoft.com/office/powerpoint/2010/main" val="3416691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DB82-24AF-98C4-A01C-7E699C49A272}"/>
              </a:ext>
            </a:extLst>
          </p:cNvPr>
          <p:cNvSpPr>
            <a:spLocks noGrp="1"/>
          </p:cNvSpPr>
          <p:nvPr>
            <p:ph type="title"/>
          </p:nvPr>
        </p:nvSpPr>
        <p:spPr/>
        <p:txBody>
          <a:bodyPr/>
          <a:lstStyle/>
          <a:p>
            <a:r>
              <a:rPr lang="en-GB" b="1" dirty="0"/>
              <a:t>Residential Leasehold Regulation (8)</a:t>
            </a:r>
            <a:endParaRPr lang="en-GB" dirty="0"/>
          </a:p>
        </p:txBody>
      </p:sp>
      <p:sp>
        <p:nvSpPr>
          <p:cNvPr id="3" name="Content Placeholder 2">
            <a:extLst>
              <a:ext uri="{FF2B5EF4-FFF2-40B4-BE49-F238E27FC236}">
                <a16:creationId xmlns:a16="http://schemas.microsoft.com/office/drawing/2014/main" id="{C9A09286-83A6-438D-2989-BA7B43934DA8}"/>
              </a:ext>
            </a:extLst>
          </p:cNvPr>
          <p:cNvSpPr>
            <a:spLocks noGrp="1"/>
          </p:cNvSpPr>
          <p:nvPr>
            <p:ph idx="1"/>
          </p:nvPr>
        </p:nvSpPr>
        <p:spPr/>
        <p:txBody>
          <a:bodyPr>
            <a:normAutofit fontScale="92500" lnSpcReduction="20000"/>
          </a:bodyPr>
          <a:lstStyle/>
          <a:p>
            <a:pPr algn="just"/>
            <a:r>
              <a:rPr lang="en-GB" b="1" dirty="0"/>
              <a:t>Non – litigation costs</a:t>
            </a:r>
          </a:p>
          <a:p>
            <a:pPr algn="just"/>
            <a:r>
              <a:rPr lang="en-GB" dirty="0"/>
              <a:t>The recovery by a landlord of non-litigation costs in connection with enfranchisement, lease extension or RTM claims through a variable service charge will be prohibited. Provisions in leases or other agreements that purport to permit recovery will be unenforceable.  Where a prohibited sum is paid, on application by the tenant, the FTT can order its repayment. </a:t>
            </a:r>
          </a:p>
          <a:p>
            <a:pPr algn="just"/>
            <a:r>
              <a:rPr lang="en-GB" b="1" dirty="0"/>
              <a:t>Leasehold sales information</a:t>
            </a:r>
          </a:p>
          <a:p>
            <a:pPr algn="just"/>
            <a:r>
              <a:rPr lang="en-GB" dirty="0"/>
              <a:t>Section 67 - A long leaseholder who is contemplating selling will have the power to give its landlord a sales information request. Regulations will specific what information this will cover. The landlord will be obliged to provide the requested information.  Time periods will apply to the request process. Regulations will set limits on charges which will be treated as admin rather than service charges. The rights will be enforceable on application by a tenant or other party who made a sales information request to the FTT, who can order one or more of compliance, damages and repayment.</a:t>
            </a:r>
          </a:p>
          <a:p>
            <a:endParaRPr lang="en-GB" dirty="0"/>
          </a:p>
        </p:txBody>
      </p:sp>
    </p:spTree>
    <p:extLst>
      <p:ext uri="{BB962C8B-B14F-4D97-AF65-F5344CB8AC3E}">
        <p14:creationId xmlns:p14="http://schemas.microsoft.com/office/powerpoint/2010/main" val="576311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F4234-142E-493D-A7EA-94F244A94F36}"/>
              </a:ext>
            </a:extLst>
          </p:cNvPr>
          <p:cNvSpPr>
            <a:spLocks noGrp="1"/>
          </p:cNvSpPr>
          <p:nvPr>
            <p:ph type="title"/>
          </p:nvPr>
        </p:nvSpPr>
        <p:spPr/>
        <p:txBody>
          <a:bodyPr/>
          <a:lstStyle/>
          <a:p>
            <a:r>
              <a:rPr lang="en-GB" b="1" dirty="0"/>
              <a:t>Residential Leasehold Regulation (9)</a:t>
            </a:r>
            <a:endParaRPr lang="en-GB" dirty="0"/>
          </a:p>
        </p:txBody>
      </p:sp>
      <p:sp>
        <p:nvSpPr>
          <p:cNvPr id="3" name="Content Placeholder 2">
            <a:extLst>
              <a:ext uri="{FF2B5EF4-FFF2-40B4-BE49-F238E27FC236}">
                <a16:creationId xmlns:a16="http://schemas.microsoft.com/office/drawing/2014/main" id="{848B9F5D-65B2-2056-2BC4-710DA7C9F033}"/>
              </a:ext>
            </a:extLst>
          </p:cNvPr>
          <p:cNvSpPr>
            <a:spLocks noGrp="1"/>
          </p:cNvSpPr>
          <p:nvPr>
            <p:ph idx="1"/>
          </p:nvPr>
        </p:nvSpPr>
        <p:spPr/>
        <p:txBody>
          <a:bodyPr/>
          <a:lstStyle/>
          <a:p>
            <a:pPr marL="0" indent="0" algn="just">
              <a:buNone/>
            </a:pPr>
            <a:r>
              <a:rPr lang="en-GB" b="1" dirty="0">
                <a:solidFill>
                  <a:srgbClr val="313131"/>
                </a:solidFill>
                <a:latin typeface="+mj-lt"/>
              </a:rPr>
              <a:t>Leasehold and estate management redress schemes</a:t>
            </a:r>
            <a:endParaRPr lang="en-GB" b="1" i="0" dirty="0">
              <a:solidFill>
                <a:srgbClr val="313131"/>
              </a:solidFill>
              <a:effectLst/>
              <a:latin typeface="+mj-lt"/>
            </a:endParaRPr>
          </a:p>
          <a:p>
            <a:pPr algn="just"/>
            <a:r>
              <a:rPr lang="en-GB" b="0" i="0" dirty="0">
                <a:solidFill>
                  <a:srgbClr val="313131"/>
                </a:solidFill>
                <a:effectLst/>
                <a:latin typeface="+mj-lt"/>
              </a:rPr>
              <a:t>Section 100 - Extending access to redress schemes for leaseholders to challenge poor practice. The government will require freeholders, who manage their building directly, to belong to a redress scheme so leaseholders can challenge them if needed – managing agents are already required to belong to a scheme. </a:t>
            </a:r>
            <a:r>
              <a:rPr lang="en-GB" dirty="0">
                <a:solidFill>
                  <a:srgbClr val="313131"/>
                </a:solidFill>
                <a:latin typeface="+mj-lt"/>
              </a:rPr>
              <a:t>Again, the FTT can impose financial penalties for breach of the requirement.</a:t>
            </a:r>
            <a:endParaRPr lang="en-GB" dirty="0">
              <a:latin typeface="+mj-lt"/>
            </a:endParaRPr>
          </a:p>
          <a:p>
            <a:endParaRPr lang="en-GB" dirty="0"/>
          </a:p>
        </p:txBody>
      </p:sp>
    </p:spTree>
    <p:extLst>
      <p:ext uri="{BB962C8B-B14F-4D97-AF65-F5344CB8AC3E}">
        <p14:creationId xmlns:p14="http://schemas.microsoft.com/office/powerpoint/2010/main" val="2220142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0B803-D953-AA3F-7EBE-69150A6FB567}"/>
              </a:ext>
            </a:extLst>
          </p:cNvPr>
          <p:cNvSpPr>
            <a:spLocks noGrp="1"/>
          </p:cNvSpPr>
          <p:nvPr>
            <p:ph type="title"/>
          </p:nvPr>
        </p:nvSpPr>
        <p:spPr/>
        <p:txBody>
          <a:bodyPr/>
          <a:lstStyle/>
          <a:p>
            <a:pPr algn="ctr"/>
            <a:r>
              <a:rPr lang="en-GB" dirty="0"/>
              <a:t>Useful Websites for Further Information</a:t>
            </a:r>
          </a:p>
        </p:txBody>
      </p:sp>
      <p:sp>
        <p:nvSpPr>
          <p:cNvPr id="3" name="Content Placeholder 2">
            <a:extLst>
              <a:ext uri="{FF2B5EF4-FFF2-40B4-BE49-F238E27FC236}">
                <a16:creationId xmlns:a16="http://schemas.microsoft.com/office/drawing/2014/main" id="{FE9D80A4-ED77-A02F-326C-54D195243464}"/>
              </a:ext>
            </a:extLst>
          </p:cNvPr>
          <p:cNvSpPr>
            <a:spLocks noGrp="1"/>
          </p:cNvSpPr>
          <p:nvPr>
            <p:ph idx="1"/>
          </p:nvPr>
        </p:nvSpPr>
        <p:spPr/>
        <p:txBody>
          <a:bodyPr/>
          <a:lstStyle/>
          <a:p>
            <a:r>
              <a:rPr lang="en-GB" dirty="0">
                <a:hlinkClick r:id="rId2"/>
              </a:rPr>
              <a:t>https://www.lease-advice.org/</a:t>
            </a:r>
            <a:endParaRPr lang="en-GB" dirty="0"/>
          </a:p>
          <a:p>
            <a:r>
              <a:rPr lang="en-GB" dirty="0">
                <a:hlinkClick r:id="rId3"/>
              </a:rPr>
              <a:t>Should I wait to extend my lease? I have heard that planned changes could make lease extension cheaper. </a:t>
            </a:r>
            <a:r>
              <a:rPr lang="en-GB">
                <a:hlinkClick r:id="rId3"/>
              </a:rPr>
              <a:t>- The Leasehold Advisory Service</a:t>
            </a:r>
            <a:endParaRPr lang="en-GB" dirty="0"/>
          </a:p>
          <a:p>
            <a:r>
              <a:rPr lang="en-GB" dirty="0">
                <a:hlinkClick r:id="rId4"/>
              </a:rPr>
              <a:t>https://commonslibrary.parliament.uk/leasehold-reform-in-england-and-wales/</a:t>
            </a:r>
            <a:endParaRPr lang="en-GB" dirty="0"/>
          </a:p>
          <a:p>
            <a:endParaRPr lang="en-GB" dirty="0"/>
          </a:p>
        </p:txBody>
      </p:sp>
    </p:spTree>
    <p:extLst>
      <p:ext uri="{BB962C8B-B14F-4D97-AF65-F5344CB8AC3E}">
        <p14:creationId xmlns:p14="http://schemas.microsoft.com/office/powerpoint/2010/main" val="3177208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2636-8498-673F-BEB3-C9EFD10C621D}"/>
              </a:ext>
            </a:extLst>
          </p:cNvPr>
          <p:cNvSpPr>
            <a:spLocks noGrp="1"/>
          </p:cNvSpPr>
          <p:nvPr>
            <p:ph type="title"/>
          </p:nvPr>
        </p:nvSpPr>
        <p:spPr/>
        <p:txBody>
          <a:bodyPr/>
          <a:lstStyle/>
          <a:p>
            <a:pPr algn="ctr"/>
            <a:r>
              <a:rPr lang="en-GB" b="1" dirty="0"/>
              <a:t>Implications</a:t>
            </a:r>
            <a:endParaRPr lang="en-GB" dirty="0"/>
          </a:p>
        </p:txBody>
      </p:sp>
      <p:sp>
        <p:nvSpPr>
          <p:cNvPr id="3" name="Content Placeholder 2">
            <a:extLst>
              <a:ext uri="{FF2B5EF4-FFF2-40B4-BE49-F238E27FC236}">
                <a16:creationId xmlns:a16="http://schemas.microsoft.com/office/drawing/2014/main" id="{9504DC35-77C0-C9E5-3253-35C9CF5946C8}"/>
              </a:ext>
            </a:extLst>
          </p:cNvPr>
          <p:cNvSpPr>
            <a:spLocks noGrp="1"/>
          </p:cNvSpPr>
          <p:nvPr>
            <p:ph idx="1"/>
          </p:nvPr>
        </p:nvSpPr>
        <p:spPr/>
        <p:txBody>
          <a:bodyPr/>
          <a:lstStyle/>
          <a:p>
            <a:r>
              <a:rPr lang="en-GB" dirty="0"/>
              <a:t>For leaseholders, the reforms are expected to:</a:t>
            </a:r>
          </a:p>
          <a:p>
            <a:pPr lvl="1"/>
            <a:r>
              <a:rPr lang="en-GB" dirty="0"/>
              <a:t>Reduce financial burdens</a:t>
            </a:r>
          </a:p>
          <a:p>
            <a:pPr lvl="1"/>
            <a:r>
              <a:rPr lang="en-GB" dirty="0"/>
              <a:t>Simplify processes for acquiring freeholds or extending leases and enhance protections against unfair practices</a:t>
            </a:r>
          </a:p>
          <a:p>
            <a:pPr lvl="1"/>
            <a:endParaRPr lang="en-GB" dirty="0"/>
          </a:p>
          <a:p>
            <a:r>
              <a:rPr lang="en-GB" dirty="0"/>
              <a:t>For landlords, the Act imposes:</a:t>
            </a:r>
          </a:p>
          <a:p>
            <a:pPr lvl="1"/>
            <a:r>
              <a:rPr lang="en-GB" dirty="0"/>
              <a:t>Stricter regulations, particularly in managing service charges and addressing building safety issues</a:t>
            </a:r>
          </a:p>
          <a:p>
            <a:endParaRPr lang="en-GB" dirty="0"/>
          </a:p>
        </p:txBody>
      </p:sp>
    </p:spTree>
    <p:extLst>
      <p:ext uri="{BB962C8B-B14F-4D97-AF65-F5344CB8AC3E}">
        <p14:creationId xmlns:p14="http://schemas.microsoft.com/office/powerpoint/2010/main" val="61500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A79B4-5770-6B6C-A87B-3A858B580C19}"/>
              </a:ext>
            </a:extLst>
          </p:cNvPr>
          <p:cNvSpPr>
            <a:spLocks noGrp="1"/>
          </p:cNvSpPr>
          <p:nvPr>
            <p:ph type="title"/>
          </p:nvPr>
        </p:nvSpPr>
        <p:spPr/>
        <p:txBody>
          <a:bodyPr/>
          <a:lstStyle/>
          <a:p>
            <a:pPr algn="ctr"/>
            <a:r>
              <a:rPr lang="en-GB" b="1" dirty="0"/>
              <a:t>Key Provisions</a:t>
            </a:r>
            <a:endParaRPr lang="en-GB" dirty="0"/>
          </a:p>
        </p:txBody>
      </p:sp>
      <p:sp>
        <p:nvSpPr>
          <p:cNvPr id="3" name="Content Placeholder 2">
            <a:extLst>
              <a:ext uri="{FF2B5EF4-FFF2-40B4-BE49-F238E27FC236}">
                <a16:creationId xmlns:a16="http://schemas.microsoft.com/office/drawing/2014/main" id="{B2EA2E9E-DA1A-4252-8DC8-46D7A74DEC8E}"/>
              </a:ext>
            </a:extLst>
          </p:cNvPr>
          <p:cNvSpPr>
            <a:spLocks noGrp="1"/>
          </p:cNvSpPr>
          <p:nvPr>
            <p:ph idx="1"/>
          </p:nvPr>
        </p:nvSpPr>
        <p:spPr/>
        <p:txBody>
          <a:bodyPr>
            <a:normAutofit lnSpcReduction="10000"/>
          </a:bodyPr>
          <a:lstStyle/>
          <a:p>
            <a:pPr algn="just"/>
            <a:r>
              <a:rPr lang="en-GB" dirty="0"/>
              <a:t>Ban on granting or entering into an agreement to grant a long leasehold houses other than permitted leases.</a:t>
            </a:r>
          </a:p>
          <a:p>
            <a:pPr algn="just"/>
            <a:r>
              <a:rPr lang="en-GB" dirty="0"/>
              <a:t>Removal of the two-year ownership requirement prior to lease extension or enfranchisement.</a:t>
            </a:r>
          </a:p>
          <a:p>
            <a:pPr algn="just"/>
            <a:r>
              <a:rPr lang="en-GB" dirty="0"/>
              <a:t>Increase the standard lease extension term of 50 years (for houses) 90 years (for flats) to 990 years, with ground rent reduced to a peppercorn (zero financial value) upon payment of a premium</a:t>
            </a:r>
          </a:p>
          <a:p>
            <a:pPr algn="just"/>
            <a:r>
              <a:rPr lang="en-GB" dirty="0"/>
              <a:t>Removal of restrictions on repeat lease extension and enfranchise claims which do not complete within a year of service of the tenant’s notice</a:t>
            </a:r>
          </a:p>
          <a:p>
            <a:pPr algn="just"/>
            <a:r>
              <a:rPr lang="en-GB" dirty="0"/>
              <a:t>Increased non-residential limit for collective enfranchisement from 25% to 50%.</a:t>
            </a:r>
          </a:p>
          <a:p>
            <a:endParaRPr lang="en-GB" dirty="0"/>
          </a:p>
        </p:txBody>
      </p:sp>
    </p:spTree>
    <p:extLst>
      <p:ext uri="{BB962C8B-B14F-4D97-AF65-F5344CB8AC3E}">
        <p14:creationId xmlns:p14="http://schemas.microsoft.com/office/powerpoint/2010/main" val="437040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F46E-31A4-346C-6E1C-F7C687033E29}"/>
              </a:ext>
            </a:extLst>
          </p:cNvPr>
          <p:cNvSpPr>
            <a:spLocks noGrp="1"/>
          </p:cNvSpPr>
          <p:nvPr>
            <p:ph type="title"/>
          </p:nvPr>
        </p:nvSpPr>
        <p:spPr/>
        <p:txBody>
          <a:bodyPr/>
          <a:lstStyle/>
          <a:p>
            <a:pPr algn="ctr"/>
            <a:r>
              <a:rPr lang="en-GB" b="1" dirty="0"/>
              <a:t>Key Provisions continued</a:t>
            </a:r>
            <a:endParaRPr lang="en-GB" dirty="0"/>
          </a:p>
        </p:txBody>
      </p:sp>
      <p:sp>
        <p:nvSpPr>
          <p:cNvPr id="3" name="Content Placeholder 2">
            <a:extLst>
              <a:ext uri="{FF2B5EF4-FFF2-40B4-BE49-F238E27FC236}">
                <a16:creationId xmlns:a16="http://schemas.microsoft.com/office/drawing/2014/main" id="{8532082A-FA90-3FAE-AF43-FFE180DB17BC}"/>
              </a:ext>
            </a:extLst>
          </p:cNvPr>
          <p:cNvSpPr>
            <a:spLocks noGrp="1"/>
          </p:cNvSpPr>
          <p:nvPr>
            <p:ph idx="1"/>
          </p:nvPr>
        </p:nvSpPr>
        <p:spPr/>
        <p:txBody>
          <a:bodyPr>
            <a:normAutofit fontScale="92500" lnSpcReduction="10000"/>
          </a:bodyPr>
          <a:lstStyle/>
          <a:p>
            <a:pPr algn="just"/>
            <a:r>
              <a:rPr lang="en-GB" dirty="0"/>
              <a:t>Extends the right to manage (RTM)</a:t>
            </a:r>
          </a:p>
          <a:p>
            <a:pPr algn="just"/>
            <a:r>
              <a:rPr lang="en-GB" dirty="0"/>
              <a:t>Increase the rights of residential leaseholders regarding service charges, insurance, administration charges, litigation costs and the provision of sales information.</a:t>
            </a:r>
          </a:p>
          <a:p>
            <a:pPr algn="just"/>
            <a:r>
              <a:rPr lang="en-GB" dirty="0"/>
              <a:t>Amends provision of the Building Safety Act 2022 to clarify landlords; obligations in addressing building safety defects.</a:t>
            </a:r>
          </a:p>
          <a:p>
            <a:pPr algn="just"/>
            <a:r>
              <a:rPr lang="en-GB" dirty="0"/>
              <a:t>Introduction of regulation of estate management charges to provide freeholders with similar protections to those enjoyed by residential leaseholders. </a:t>
            </a:r>
          </a:p>
          <a:p>
            <a:pPr algn="just"/>
            <a:r>
              <a:rPr lang="en-GB" dirty="0"/>
              <a:t>Require landlords and estate management companies who manage their property or estate to sign up to a mandatory redress scheme </a:t>
            </a:r>
          </a:p>
          <a:p>
            <a:pPr algn="just"/>
            <a:r>
              <a:rPr lang="en-GB" dirty="0"/>
              <a:t>Regulate demands, and amend remedies, for non-payment of historic </a:t>
            </a:r>
            <a:r>
              <a:rPr lang="en-GB" dirty="0" err="1"/>
              <a:t>rentcharges</a:t>
            </a:r>
            <a:endParaRPr lang="en-GB" dirty="0"/>
          </a:p>
        </p:txBody>
      </p:sp>
    </p:spTree>
    <p:extLst>
      <p:ext uri="{BB962C8B-B14F-4D97-AF65-F5344CB8AC3E}">
        <p14:creationId xmlns:p14="http://schemas.microsoft.com/office/powerpoint/2010/main" val="422806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18ACE-D10B-DEC1-3DE7-E4E944F479DA}"/>
              </a:ext>
            </a:extLst>
          </p:cNvPr>
          <p:cNvSpPr>
            <a:spLocks noGrp="1"/>
          </p:cNvSpPr>
          <p:nvPr>
            <p:ph type="title"/>
          </p:nvPr>
        </p:nvSpPr>
        <p:spPr/>
        <p:txBody>
          <a:bodyPr/>
          <a:lstStyle/>
          <a:p>
            <a:pPr algn="ctr"/>
            <a:r>
              <a:rPr lang="en-GB" b="1" dirty="0"/>
              <a:t>What is in force</a:t>
            </a:r>
            <a:endParaRPr lang="en-GB" dirty="0"/>
          </a:p>
        </p:txBody>
      </p:sp>
      <p:sp>
        <p:nvSpPr>
          <p:cNvPr id="3" name="Content Placeholder 2">
            <a:extLst>
              <a:ext uri="{FF2B5EF4-FFF2-40B4-BE49-F238E27FC236}">
                <a16:creationId xmlns:a16="http://schemas.microsoft.com/office/drawing/2014/main" id="{497BAFA4-E083-4925-2626-EADFB71A1510}"/>
              </a:ext>
            </a:extLst>
          </p:cNvPr>
          <p:cNvSpPr>
            <a:spLocks noGrp="1"/>
          </p:cNvSpPr>
          <p:nvPr>
            <p:ph idx="1"/>
          </p:nvPr>
        </p:nvSpPr>
        <p:spPr/>
        <p:txBody>
          <a:bodyPr>
            <a:normAutofit fontScale="92500" lnSpcReduction="10000"/>
          </a:bodyPr>
          <a:lstStyle/>
          <a:p>
            <a:pPr algn="just"/>
            <a:r>
              <a:rPr lang="en-GB" sz="3000" dirty="0"/>
              <a:t>As of now, only certain parts of the Act have been implemented:</a:t>
            </a:r>
          </a:p>
          <a:p>
            <a:pPr lvl="1" algn="just"/>
            <a:r>
              <a:rPr lang="en-GB" sz="3000" b="1" u="sng" dirty="0"/>
              <a:t>Sections 113, 117, 118 and 119 </a:t>
            </a:r>
            <a:r>
              <a:rPr lang="en-GB" sz="3000" dirty="0"/>
              <a:t>came into force on 24 July 2024, two months after the Act received Royal Assent. </a:t>
            </a:r>
          </a:p>
          <a:p>
            <a:pPr lvl="1" algn="just"/>
            <a:r>
              <a:rPr lang="en-GB" sz="3000" b="1" u="sng" dirty="0"/>
              <a:t>Section 27 </a:t>
            </a:r>
            <a:r>
              <a:rPr lang="en-GB" sz="3000" dirty="0"/>
              <a:t>came into force on 31 January 2025.</a:t>
            </a:r>
          </a:p>
          <a:p>
            <a:pPr lvl="1" algn="just"/>
            <a:r>
              <a:rPr lang="en-GB" sz="3000" b="1" u="sng" dirty="0"/>
              <a:t>Sections 49 to 52 and section 64 </a:t>
            </a:r>
            <a:r>
              <a:rPr lang="en-GB" sz="3000" dirty="0"/>
              <a:t>(insofar as it relates to RTMs) came into force on 3 March 2025</a:t>
            </a:r>
          </a:p>
          <a:p>
            <a:endParaRPr lang="en-GB" dirty="0"/>
          </a:p>
        </p:txBody>
      </p:sp>
    </p:spTree>
    <p:extLst>
      <p:ext uri="{BB962C8B-B14F-4D97-AF65-F5344CB8AC3E}">
        <p14:creationId xmlns:p14="http://schemas.microsoft.com/office/powerpoint/2010/main" val="3053871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1313-7236-CC99-0E84-A50D40F56863}"/>
              </a:ext>
            </a:extLst>
          </p:cNvPr>
          <p:cNvSpPr>
            <a:spLocks noGrp="1"/>
          </p:cNvSpPr>
          <p:nvPr>
            <p:ph type="title"/>
          </p:nvPr>
        </p:nvSpPr>
        <p:spPr/>
        <p:txBody>
          <a:bodyPr/>
          <a:lstStyle/>
          <a:p>
            <a:r>
              <a:rPr lang="en-GB" b="1" dirty="0"/>
              <a:t>Section 113</a:t>
            </a:r>
            <a:r>
              <a:rPr lang="en-GB" dirty="0"/>
              <a:t> - </a:t>
            </a:r>
            <a:r>
              <a:rPr lang="en-GB" b="1" dirty="0"/>
              <a:t>Regulation of remedies for arrears of </a:t>
            </a:r>
            <a:r>
              <a:rPr lang="en-GB" b="1" dirty="0" err="1"/>
              <a:t>rentcharges</a:t>
            </a:r>
            <a:r>
              <a:rPr lang="en-GB" b="1" dirty="0"/>
              <a:t> </a:t>
            </a:r>
            <a:endParaRPr lang="en-GB" dirty="0"/>
          </a:p>
        </p:txBody>
      </p:sp>
      <p:sp>
        <p:nvSpPr>
          <p:cNvPr id="3" name="Content Placeholder 2">
            <a:extLst>
              <a:ext uri="{FF2B5EF4-FFF2-40B4-BE49-F238E27FC236}">
                <a16:creationId xmlns:a16="http://schemas.microsoft.com/office/drawing/2014/main" id="{25776028-5371-E3A5-6245-D15CAB58C679}"/>
              </a:ext>
            </a:extLst>
          </p:cNvPr>
          <p:cNvSpPr>
            <a:spLocks noGrp="1"/>
          </p:cNvSpPr>
          <p:nvPr>
            <p:ph idx="1"/>
          </p:nvPr>
        </p:nvSpPr>
        <p:spPr/>
        <p:txBody>
          <a:bodyPr/>
          <a:lstStyle/>
          <a:p>
            <a:pPr algn="just"/>
            <a:r>
              <a:rPr lang="en-GB" sz="2400" b="0" i="0" dirty="0">
                <a:effectLst/>
                <a:latin typeface="+mn-lt"/>
              </a:rPr>
              <a:t>This section relates to an income-supporting </a:t>
            </a:r>
            <a:r>
              <a:rPr lang="en-GB" sz="2400" b="0" i="0" dirty="0" err="1">
                <a:effectLst/>
                <a:latin typeface="+mn-lt"/>
              </a:rPr>
              <a:t>rentcharge</a:t>
            </a:r>
            <a:r>
              <a:rPr lang="en-GB" sz="2400" b="0" i="0" dirty="0">
                <a:effectLst/>
                <a:latin typeface="+mn-lt"/>
              </a:rPr>
              <a:t> which is generally an annual sum paid by a freeholder owner to a third party who has no other interest in the property.  </a:t>
            </a:r>
          </a:p>
          <a:p>
            <a:pPr algn="just"/>
            <a:r>
              <a:rPr lang="en-GB" sz="2400" b="0" i="0" dirty="0">
                <a:effectLst/>
                <a:latin typeface="+mn-lt"/>
              </a:rPr>
              <a:t>The majority of such properties are located in the north-west and south-west of England.  The </a:t>
            </a:r>
            <a:r>
              <a:rPr lang="en-GB" sz="2400" b="0" i="0" dirty="0" err="1">
                <a:effectLst/>
                <a:latin typeface="+mn-lt"/>
              </a:rPr>
              <a:t>rentcharges</a:t>
            </a:r>
            <a:r>
              <a:rPr lang="en-GB" sz="2400" b="0" i="0" dirty="0">
                <a:effectLst/>
                <a:latin typeface="+mn-lt"/>
              </a:rPr>
              <a:t> are usually a relatively small sum, however failure to pay can have serious (and arguably disproportionate) consequences.  The Act seeks to introduce protective measures, including notification requirements, before further action is taken;</a:t>
            </a:r>
            <a:endParaRPr lang="en-GB" sz="2400" i="0" dirty="0">
              <a:effectLst/>
              <a:latin typeface="+mn-lt"/>
            </a:endParaRPr>
          </a:p>
          <a:p>
            <a:endParaRPr lang="en-GB" dirty="0"/>
          </a:p>
        </p:txBody>
      </p:sp>
    </p:spTree>
    <p:extLst>
      <p:ext uri="{BB962C8B-B14F-4D97-AF65-F5344CB8AC3E}">
        <p14:creationId xmlns:p14="http://schemas.microsoft.com/office/powerpoint/2010/main" val="3974210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618D-500C-1983-5125-FD616432D1D5}"/>
              </a:ext>
            </a:extLst>
          </p:cNvPr>
          <p:cNvSpPr>
            <a:spLocks noGrp="1"/>
          </p:cNvSpPr>
          <p:nvPr>
            <p:ph type="title"/>
          </p:nvPr>
        </p:nvSpPr>
        <p:spPr/>
        <p:txBody>
          <a:bodyPr/>
          <a:lstStyle/>
          <a:p>
            <a:r>
              <a:rPr lang="en-GB" b="1" dirty="0"/>
              <a:t>Section 117 - Recovery of legal costs etc through service charge</a:t>
            </a:r>
            <a:endParaRPr lang="en-GB" dirty="0"/>
          </a:p>
        </p:txBody>
      </p:sp>
      <p:sp>
        <p:nvSpPr>
          <p:cNvPr id="3" name="Content Placeholder 2">
            <a:extLst>
              <a:ext uri="{FF2B5EF4-FFF2-40B4-BE49-F238E27FC236}">
                <a16:creationId xmlns:a16="http://schemas.microsoft.com/office/drawing/2014/main" id="{0F8432B6-4830-2FCD-6A5F-6C7C979EB1C4}"/>
              </a:ext>
            </a:extLst>
          </p:cNvPr>
          <p:cNvSpPr>
            <a:spLocks noGrp="1"/>
          </p:cNvSpPr>
          <p:nvPr>
            <p:ph idx="1"/>
          </p:nvPr>
        </p:nvSpPr>
        <p:spPr/>
        <p:txBody>
          <a:bodyPr>
            <a:normAutofit fontScale="77500" lnSpcReduction="20000"/>
          </a:bodyPr>
          <a:lstStyle/>
          <a:p>
            <a:pPr algn="just"/>
            <a:r>
              <a:rPr lang="en-GB" sz="2100" b="0" i="0" dirty="0">
                <a:effectLst/>
                <a:latin typeface="+mj-lt"/>
              </a:rPr>
              <a:t>For several years leaseholders  have been able to establish a Right to Manage (RTM) or Resident Management Company (RMC) to manage their own building. </a:t>
            </a:r>
          </a:p>
          <a:p>
            <a:pPr algn="just"/>
            <a:r>
              <a:rPr lang="en-GB" sz="2100" b="0" i="0" dirty="0">
                <a:effectLst/>
                <a:latin typeface="+mj-lt"/>
              </a:rPr>
              <a:t>In some cases, RTMs or RMCs may have to take legal action or defend legal proceedings, incurring litigation costs. </a:t>
            </a:r>
          </a:p>
          <a:p>
            <a:pPr algn="just"/>
            <a:r>
              <a:rPr lang="en-GB" sz="2100" b="0" i="0" dirty="0">
                <a:effectLst/>
                <a:latin typeface="+mj-lt"/>
              </a:rPr>
              <a:t>However, the Building Safety Act 2022 (BSA 2022) prevented freeholders (including RTMs and </a:t>
            </a:r>
            <a:r>
              <a:rPr lang="en-GB" dirty="0">
                <a:latin typeface="+mj-lt"/>
              </a:rPr>
              <a:t>RMCs) from passing litigation costs onto leaseholders when </a:t>
            </a:r>
            <a:r>
              <a:rPr lang="en-GB" sz="2100" b="0" i="0" dirty="0">
                <a:effectLst/>
                <a:latin typeface="+mj-lt"/>
              </a:rPr>
              <a:t>seeking a Remediation Contribution Order (RCO) under that Act.</a:t>
            </a:r>
          </a:p>
          <a:p>
            <a:pPr algn="just"/>
            <a:r>
              <a:rPr lang="en-GB" sz="2100" b="0" i="0" dirty="0">
                <a:effectLst/>
                <a:latin typeface="+mj-lt"/>
              </a:rPr>
              <a:t>Under this section RTMs and RMCs are now exempt from this rule, which enables them to split litigation costs between all leaseholders through their service charge (but only if the lease allows it). </a:t>
            </a:r>
          </a:p>
          <a:p>
            <a:pPr algn="just"/>
            <a:r>
              <a:rPr lang="en-GB" sz="2100" b="0" i="0" dirty="0">
                <a:solidFill>
                  <a:srgbClr val="222222"/>
                </a:solidFill>
                <a:effectLst/>
                <a:latin typeface="+mj-lt"/>
              </a:rPr>
              <a:t>This is a significant change, which will be welcomed by hard pressed RMCs and RTMs that need the funds to apply for RCOS. </a:t>
            </a:r>
          </a:p>
          <a:p>
            <a:pPr algn="just"/>
            <a:r>
              <a:rPr lang="en-GB" sz="2100" b="0" i="0" dirty="0">
                <a:solidFill>
                  <a:srgbClr val="222222"/>
                </a:solidFill>
                <a:effectLst/>
                <a:latin typeface="+mj-lt"/>
              </a:rPr>
              <a:t>To be clear though section 117 does not create any new right, it only applies where the lease already permits legal and professional costs incurred in connection with an application or possible application for an RCO to be recovered. </a:t>
            </a:r>
          </a:p>
          <a:p>
            <a:pPr algn="just"/>
            <a:r>
              <a:rPr lang="en-GB" sz="2100" b="0" i="0" dirty="0">
                <a:solidFill>
                  <a:srgbClr val="222222"/>
                </a:solidFill>
                <a:effectLst/>
                <a:latin typeface="+mj-lt"/>
              </a:rPr>
              <a:t>Section 117 is also not retrospective and does not apply in respect of any such costs incurred before its commencement.</a:t>
            </a:r>
            <a:endParaRPr lang="en-GB" sz="2100" dirty="0">
              <a:latin typeface="+mj-lt"/>
            </a:endParaRPr>
          </a:p>
          <a:p>
            <a:endParaRPr lang="en-GB" dirty="0"/>
          </a:p>
        </p:txBody>
      </p:sp>
    </p:spTree>
    <p:extLst>
      <p:ext uri="{BB962C8B-B14F-4D97-AF65-F5344CB8AC3E}">
        <p14:creationId xmlns:p14="http://schemas.microsoft.com/office/powerpoint/2010/main" val="3381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8B37B-94AB-41BE-D038-2D59B2B64FD1}"/>
              </a:ext>
            </a:extLst>
          </p:cNvPr>
          <p:cNvSpPr>
            <a:spLocks noGrp="1"/>
          </p:cNvSpPr>
          <p:nvPr>
            <p:ph type="title"/>
          </p:nvPr>
        </p:nvSpPr>
        <p:spPr/>
        <p:txBody>
          <a:bodyPr/>
          <a:lstStyle/>
          <a:p>
            <a:r>
              <a:rPr lang="en-GB" b="1" dirty="0"/>
              <a:t>Section 118 &amp; Section 119</a:t>
            </a:r>
            <a:endParaRPr lang="en-GB" dirty="0"/>
          </a:p>
        </p:txBody>
      </p:sp>
      <p:sp>
        <p:nvSpPr>
          <p:cNvPr id="3" name="Content Placeholder 2">
            <a:extLst>
              <a:ext uri="{FF2B5EF4-FFF2-40B4-BE49-F238E27FC236}">
                <a16:creationId xmlns:a16="http://schemas.microsoft.com/office/drawing/2014/main" id="{1D3F3A98-AD71-6448-06E6-A88F67940439}"/>
              </a:ext>
            </a:extLst>
          </p:cNvPr>
          <p:cNvSpPr>
            <a:spLocks noGrp="1"/>
          </p:cNvSpPr>
          <p:nvPr>
            <p:ph idx="1"/>
          </p:nvPr>
        </p:nvSpPr>
        <p:spPr/>
        <p:txBody>
          <a:bodyPr>
            <a:normAutofit fontScale="92500"/>
          </a:bodyPr>
          <a:lstStyle/>
          <a:p>
            <a:pPr algn="just">
              <a:spcAft>
                <a:spcPts val="1800"/>
              </a:spcAft>
            </a:pPr>
            <a:r>
              <a:rPr lang="en-GB" b="0" i="0" dirty="0">
                <a:effectLst/>
                <a:latin typeface="p22-mackinac-pro"/>
              </a:rPr>
              <a:t>The BSA 2022 enables leaseholders to recover remediation costs (costs incurred fixing safety defects in their building) from their freeholder. However, if the freeholder became insolvent, the law previously required insolvency practitioners to use these funds to pay off creditors.</a:t>
            </a:r>
          </a:p>
          <a:p>
            <a:pPr algn="just">
              <a:spcAft>
                <a:spcPts val="1800"/>
              </a:spcAft>
            </a:pPr>
            <a:r>
              <a:rPr lang="en-GB" b="0" i="0" dirty="0">
                <a:effectLst/>
                <a:latin typeface="p22-mackinac-pro"/>
              </a:rPr>
              <a:t>Under section 118 this is no longer the case because, it repeals section 125 of the BSA </a:t>
            </a:r>
            <a:r>
              <a:rPr lang="en-GB" dirty="0">
                <a:latin typeface="p22-mackinac-pro"/>
              </a:rPr>
              <a:t>2022, therefore </a:t>
            </a:r>
            <a:r>
              <a:rPr lang="en-GB" b="0" i="0" dirty="0">
                <a:effectLst/>
                <a:latin typeface="p22-mackinac-pro"/>
              </a:rPr>
              <a:t>funds recovered for remediation will now be ringfenced.</a:t>
            </a:r>
          </a:p>
          <a:p>
            <a:pPr algn="just">
              <a:spcAft>
                <a:spcPts val="1800"/>
              </a:spcAft>
            </a:pPr>
            <a:r>
              <a:rPr lang="en-GB" b="0" i="0" dirty="0">
                <a:effectLst/>
                <a:latin typeface="p22-mackinac-pro"/>
              </a:rPr>
              <a:t>Whilst section 119 of LAFRA introduces a new section 125 of the BSA 2022, requiring insolvency practitioners to notify the local authorities and fire and rescue services when the freeholder of a building at least five storeys or eleven meters high becomes insolvent, safeguarding residents</a:t>
            </a:r>
          </a:p>
          <a:p>
            <a:endParaRPr lang="en-GB" dirty="0"/>
          </a:p>
        </p:txBody>
      </p:sp>
    </p:spTree>
    <p:extLst>
      <p:ext uri="{BB962C8B-B14F-4D97-AF65-F5344CB8AC3E}">
        <p14:creationId xmlns:p14="http://schemas.microsoft.com/office/powerpoint/2010/main" val="19336384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F18C0D-CDA3-4FAF-8518-9C3076245896}" vid="{47492759-51E7-4214-8FF4-D977EE3A2F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ocumentType xmlns="50d2f097-94db-4a6a-bb67-71ff54d15235">Template</DocumentType>
    <SharedWithUsers xmlns="ef4a09bb-758a-49e1-8b47-6b1b2eb32ef4">
      <UserInfo>
        <DisplayName>Duke, Richard</DisplayName>
        <AccountId>187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1C1B4982776E4695AD28411CC904CC" ma:contentTypeVersion="12" ma:contentTypeDescription="Create a new document." ma:contentTypeScope="" ma:versionID="de6f25bc2b7f253abb0dc0fe550b7d8e">
  <xsd:schema xmlns:xsd="http://www.w3.org/2001/XMLSchema" xmlns:xs="http://www.w3.org/2001/XMLSchema" xmlns:p="http://schemas.microsoft.com/office/2006/metadata/properties" xmlns:ns2="50d2f097-94db-4a6a-bb67-71ff54d15235" xmlns:ns3="ef4a09bb-758a-49e1-8b47-6b1b2eb32ef4" targetNamespace="http://schemas.microsoft.com/office/2006/metadata/properties" ma:root="true" ma:fieldsID="0b122c713c1d3988b12cd032de753f6f" ns2:_="" ns3:_="">
    <xsd:import namespace="50d2f097-94db-4a6a-bb67-71ff54d15235"/>
    <xsd:import namespace="ef4a09bb-758a-49e1-8b47-6b1b2eb32ef4"/>
    <xsd:element name="properties">
      <xsd:complexType>
        <xsd:sequence>
          <xsd:element name="documentManagement">
            <xsd:complexType>
              <xsd:all>
                <xsd:element ref="ns2:DocumentType"/>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d2f097-94db-4a6a-bb67-71ff54d15235" elementFormDefault="qualified">
    <xsd:import namespace="http://schemas.microsoft.com/office/2006/documentManagement/types"/>
    <xsd:import namespace="http://schemas.microsoft.com/office/infopath/2007/PartnerControls"/>
    <xsd:element name="DocumentType" ma:index="8" ma:displayName="Document Type" ma:format="Dropdown" ma:internalName="DocumentType">
      <xsd:simpleType>
        <xsd:restriction base="dms:Choice">
          <xsd:enumeration value="Policy"/>
          <xsd:enumeration value="Strategy"/>
          <xsd:enumeration value="Guidance"/>
          <xsd:enumeration value="Form"/>
          <xsd:enumeration value="Tool"/>
          <xsd:enumeration value="FAQ"/>
          <xsd:enumeration value="Report"/>
          <xsd:enumeration value="Template"/>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f4a09bb-758a-49e1-8b47-6b1b2eb32ef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7931cdb5-da7d-4a5d-b523-19dbfe538874" ContentTypeId="0x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59F207-A1C6-4A02-B57A-EB829D46A01D}">
  <ds:schemaRefs>
    <ds:schemaRef ds:uri="http://purl.org/dc/elements/1.1/"/>
    <ds:schemaRef ds:uri="http://schemas.microsoft.com/office/2006/metadata/properties"/>
    <ds:schemaRef ds:uri="ef4a09bb-758a-49e1-8b47-6b1b2eb32ef4"/>
    <ds:schemaRef ds:uri="http://purl.org/dc/terms/"/>
    <ds:schemaRef ds:uri="http://schemas.openxmlformats.org/package/2006/metadata/core-properties"/>
    <ds:schemaRef ds:uri="http://purl.org/dc/dcmitype/"/>
    <ds:schemaRef ds:uri="50d2f097-94db-4a6a-bb67-71ff54d15235"/>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D5F6514-8270-4731-B7A8-44E8D06EB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d2f097-94db-4a6a-bb67-71ff54d15235"/>
    <ds:schemaRef ds:uri="ef4a09bb-758a-49e1-8b47-6b1b2eb32e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8817CB-F57C-4873-BCF3-A346C217DD4B}">
  <ds:schemaRefs>
    <ds:schemaRef ds:uri="Microsoft.SharePoint.Taxonomy.ContentTypeSync"/>
  </ds:schemaRefs>
</ds:datastoreItem>
</file>

<file path=customXml/itemProps4.xml><?xml version="1.0" encoding="utf-8"?>
<ds:datastoreItem xmlns:ds="http://schemas.openxmlformats.org/officeDocument/2006/customXml" ds:itemID="{CBFDE0FC-1717-40C4-8928-F67D08DCBA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Lewisham Council PowerPoint template July 2022</Template>
  <TotalTime>73</TotalTime>
  <Words>3162</Words>
  <Application>Microsoft Office PowerPoint</Application>
  <PresentationFormat>On-screen Show (16:10)</PresentationFormat>
  <Paragraphs>130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p22-mackinac-pro</vt:lpstr>
      <vt:lpstr>Source Sans Pro</vt:lpstr>
      <vt:lpstr>Office Theme</vt:lpstr>
      <vt:lpstr>A Brief Guide to the Leasehold and Freehold Reform Act (LFRA 2024) - What is in force and what is yet to come</vt:lpstr>
      <vt:lpstr>Introduction</vt:lpstr>
      <vt:lpstr>Implications</vt:lpstr>
      <vt:lpstr>Key Provisions</vt:lpstr>
      <vt:lpstr>Key Provisions continued</vt:lpstr>
      <vt:lpstr>What is in force</vt:lpstr>
      <vt:lpstr>Section 113 - Regulation of remedies for arrears of rentcharges </vt:lpstr>
      <vt:lpstr>Section 117 - Recovery of legal costs etc through service charge</vt:lpstr>
      <vt:lpstr>Section 118 &amp; Section 119</vt:lpstr>
      <vt:lpstr>Section 27- Removal of qualifying period before enfranchisement and extension claims</vt:lpstr>
      <vt:lpstr>Sections 49 -52 – Provisions relating to the Right to Manage</vt:lpstr>
      <vt:lpstr>Sections 50 - Costs of Right to Manage Claims</vt:lpstr>
      <vt:lpstr>PowerPoint Presentation</vt:lpstr>
      <vt:lpstr>Section 51 &amp; 52</vt:lpstr>
      <vt:lpstr>Other interesting provisions of relevance to leaseholders – yet to be in force</vt:lpstr>
      <vt:lpstr>Leasehold enfranchisement and lease extensions (1)</vt:lpstr>
      <vt:lpstr>Leasehold enfranchisement and lease extensions – continued (2)</vt:lpstr>
      <vt:lpstr>Leasehold enfranchisement and lease extensions – continued (3)</vt:lpstr>
      <vt:lpstr>Leasehold enfranchisement and lease extensions – continued (4)</vt:lpstr>
      <vt:lpstr>Residential Leasehold Regulation (1)</vt:lpstr>
      <vt:lpstr>Residential Leasehold Regulation (2)</vt:lpstr>
      <vt:lpstr>Residential Leasehold Regulation (3)</vt:lpstr>
      <vt:lpstr>Residential Leasehold Regulation (4)</vt:lpstr>
      <vt:lpstr>Residential Leasehold Regulation (5)</vt:lpstr>
      <vt:lpstr>Residential Leasehold Regulation (6)</vt:lpstr>
      <vt:lpstr>Residential Leasehold Regulation (7)</vt:lpstr>
      <vt:lpstr>Residential Leasehold Regulation (8)</vt:lpstr>
      <vt:lpstr>Residential Leasehold Regulation (9)</vt:lpstr>
      <vt:lpstr>Useful Websites for Further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Seifert, Victoria</dc:creator>
  <cp:lastModifiedBy>Seifert, Victoria</cp:lastModifiedBy>
  <cp:revision>1</cp:revision>
  <dcterms:created xsi:type="dcterms:W3CDTF">2025-06-03T15:27:00Z</dcterms:created>
  <dcterms:modified xsi:type="dcterms:W3CDTF">2025-06-03T16:40:24Z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0x010100B01C1B4982776E4695AD28411CC904CC</vt:lpwstr>
  </property>
  <property fmtid="{D5CDD505-2E9C-101B-9397-08002B2CF9AE}" pid="3" name="_dlc_policyId">
    <vt:lpwstr>0x01010013F6098D58CD7D4893910EA60428FE2D004FC536D3407A3F4C8486B8B86653F215|-929127196</vt:lpwstr>
  </property>
  <property fmtid="{D5CDD505-2E9C-101B-9397-08002B2CF9AE}" pid="4" name="ItemRetentionFormula">
    <vt:lpwstr>&lt;formula id="Microsoft.Office.RecordsManagement.PolicyFeatures.Expiration.Formula.BuiltIn"&gt;&lt;number&gt;0&lt;/number&gt;&lt;property&gt;Review_x005f_x0020_date&lt;/property&gt;&lt;propertyId&gt;66548c1f-118b-46a1-986f-aeb57b8f4bf7&lt;/propertyId&gt;&lt;period&gt;days&lt;/period&gt;&lt;/formula&gt;</vt:lpwstr>
  </property>
  <property fmtid="{D5CDD505-2E9C-101B-9397-08002B2CF9AE}" pid="5" name="l955f9971dbf4032a02271b8f6e353e9">
    <vt:lpwstr/>
  </property>
  <property fmtid="{D5CDD505-2E9C-101B-9397-08002B2CF9AE}" pid="6" name="Knowledge_x0020_Base_x0020_category">
    <vt:lpwstr/>
  </property>
  <property fmtid="{D5CDD505-2E9C-101B-9397-08002B2CF9AE}" pid="7" name="Knowledge_x0020_Base_x0020_sub_x002d_category">
    <vt:lpwstr/>
  </property>
  <property fmtid="{D5CDD505-2E9C-101B-9397-08002B2CF9AE}" pid="8" name="j7a096c7604f41b98ede6c0b190b7e17">
    <vt:lpwstr/>
  </property>
  <property fmtid="{D5CDD505-2E9C-101B-9397-08002B2CF9AE}" pid="9" name="d54d70def6b14c53b807bc4febed6707">
    <vt:lpwstr/>
  </property>
  <property fmtid="{D5CDD505-2E9C-101B-9397-08002B2CF9AE}" pid="10" name="Intranet sections">
    <vt:lpwstr>103;#Communications|54264b97-8853-4b26-a61d-ca038392d790;#104;#Brand guidelines|7850e3aa-07c6-45e8-9c65-ca938698c53b</vt:lpwstr>
  </property>
  <property fmtid="{D5CDD505-2E9C-101B-9397-08002B2CF9AE}" pid="11" name="Tags">
    <vt:lpwstr/>
  </property>
  <property fmtid="{D5CDD505-2E9C-101B-9397-08002B2CF9AE}" pid="12" name="Knowledge Base category">
    <vt:lpwstr/>
  </property>
  <property fmtid="{D5CDD505-2E9C-101B-9397-08002B2CF9AE}" pid="13" name="Knowledge Base sub-category">
    <vt:lpwstr/>
  </property>
  <property fmtid="{D5CDD505-2E9C-101B-9397-08002B2CF9AE}" pid="14" name="Order">
    <vt:r8>18000</vt:r8>
  </property>
  <property fmtid="{D5CDD505-2E9C-101B-9397-08002B2CF9AE}" pid="15" name="xd_ProgID">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y fmtid="{D5CDD505-2E9C-101B-9397-08002B2CF9AE}" pid="20" name="xd_Signature">
    <vt:bool>false</vt:bool>
  </property>
</Properties>
</file>