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3"/>
  </p:notesMasterIdLst>
  <p:sldIdLst>
    <p:sldId id="256" r:id="rId2"/>
  </p:sldIdLst>
  <p:sldSz cx="9906000" cy="6858000" type="A4"/>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CD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EB9631B5-78F2-41C9-869B-9F39066F8104}" styleName="Medium Style 3 – Accent 4">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4"/>
          </a:solidFill>
        </a:fill>
      </a:tcStyle>
    </a:lastCol>
    <a:firstCol>
      <a:tcTxStyle b="on">
        <a:fontRef idx="minor">
          <a:scrgbClr r="0" g="0" b="0"/>
        </a:fontRef>
        <a:schemeClr val="lt1"/>
      </a:tcTxStyle>
      <a:tcStyle>
        <a:tcBdr/>
        <a:fill>
          <a:solidFill>
            <a:schemeClr val="accent4"/>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1410"/>
    <p:restoredTop sz="94626"/>
  </p:normalViewPr>
  <p:slideViewPr>
    <p:cSldViewPr snapToGrid="0">
      <p:cViewPr varScale="1">
        <p:scale>
          <a:sx n="70" d="100"/>
          <a:sy n="70" d="100"/>
        </p:scale>
        <p:origin x="792" y="5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8B57832-CEB8-4708-BE33-4214E87DCA1B}" type="datetimeFigureOut">
              <a:rPr lang="en-GB" smtClean="0"/>
              <a:t>09/03/2026</a:t>
            </a:fld>
            <a:endParaRPr lang="en-GB"/>
          </a:p>
        </p:txBody>
      </p:sp>
      <p:sp>
        <p:nvSpPr>
          <p:cNvPr id="4" name="Slide Image Placeholder 3"/>
          <p:cNvSpPr>
            <a:spLocks noGrp="1" noRot="1" noChangeAspect="1"/>
          </p:cNvSpPr>
          <p:nvPr>
            <p:ph type="sldImg" idx="2"/>
          </p:nvPr>
        </p:nvSpPr>
        <p:spPr>
          <a:xfrm>
            <a:off x="1200150" y="1143000"/>
            <a:ext cx="44577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32EAE64-3B0C-4AFC-A6B5-A44D10C8F0F8}" type="slidenum">
              <a:rPr lang="en-GB" smtClean="0"/>
              <a:t>‹#›</a:t>
            </a:fld>
            <a:endParaRPr lang="en-GB"/>
          </a:p>
        </p:txBody>
      </p:sp>
    </p:spTree>
    <p:extLst>
      <p:ext uri="{BB962C8B-B14F-4D97-AF65-F5344CB8AC3E}">
        <p14:creationId xmlns:p14="http://schemas.microsoft.com/office/powerpoint/2010/main" val="108380160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732EAE64-3B0C-4AFC-A6B5-A44D10C8F0F8}" type="slidenum">
              <a:rPr lang="en-GB" smtClean="0"/>
              <a:t>1</a:t>
            </a:fld>
            <a:endParaRPr lang="en-GB"/>
          </a:p>
        </p:txBody>
      </p:sp>
    </p:spTree>
    <p:extLst>
      <p:ext uri="{BB962C8B-B14F-4D97-AF65-F5344CB8AC3E}">
        <p14:creationId xmlns:p14="http://schemas.microsoft.com/office/powerpoint/2010/main" val="413055554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en-GB"/>
              <a:t>Click to edit Master title style</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US" dirty="0"/>
          </a:p>
        </p:txBody>
      </p:sp>
      <p:sp>
        <p:nvSpPr>
          <p:cNvPr id="4" name="Date Placeholder 3"/>
          <p:cNvSpPr>
            <a:spLocks noGrp="1"/>
          </p:cNvSpPr>
          <p:nvPr>
            <p:ph type="dt" sz="half" idx="10"/>
          </p:nvPr>
        </p:nvSpPr>
        <p:spPr/>
        <p:txBody>
          <a:bodyPr/>
          <a:lstStyle/>
          <a:p>
            <a:fld id="{3367E2F8-01D6-2E44-940C-E0CEC06C1940}" type="datetimeFigureOut">
              <a:rPr lang="en-US" smtClean="0"/>
              <a:t>3/9/2026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95763696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3367E2F8-01D6-2E44-940C-E0CEC06C1940}" type="datetimeFigureOut">
              <a:rPr lang="en-US" smtClean="0"/>
              <a:t>3/9/2026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20330394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en-GB"/>
              <a:t>Click to edit Master title style</a:t>
            </a:r>
            <a:endParaRPr lang="en-US" dirty="0"/>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3367E2F8-01D6-2E44-940C-E0CEC06C1940}" type="datetimeFigureOut">
              <a:rPr lang="en-US" smtClean="0"/>
              <a:t>3/9/2026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107976305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3367E2F8-01D6-2E44-940C-E0CEC06C1940}" type="datetimeFigureOut">
              <a:rPr lang="en-US" smtClean="0"/>
              <a:t>3/9/2026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38113619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en-GB"/>
              <a:t>Click to edit Master title style</a:t>
            </a:r>
            <a:endParaRPr lang="en-US" dirty="0"/>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3367E2F8-01D6-2E44-940C-E0CEC06C1940}" type="datetimeFigureOut">
              <a:rPr lang="en-US" smtClean="0"/>
              <a:t>3/9/2026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40368380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sz="half" idx="1"/>
          </p:nvPr>
        </p:nvSpPr>
        <p:spPr>
          <a:xfrm>
            <a:off x="681038" y="1825625"/>
            <a:ext cx="421005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Content Placeholder 3"/>
          <p:cNvSpPr>
            <a:spLocks noGrp="1"/>
          </p:cNvSpPr>
          <p:nvPr>
            <p:ph sz="half" idx="2"/>
          </p:nvPr>
        </p:nvSpPr>
        <p:spPr>
          <a:xfrm>
            <a:off x="5014913" y="1825625"/>
            <a:ext cx="421005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Date Placeholder 4"/>
          <p:cNvSpPr>
            <a:spLocks noGrp="1"/>
          </p:cNvSpPr>
          <p:nvPr>
            <p:ph type="dt" sz="half" idx="10"/>
          </p:nvPr>
        </p:nvSpPr>
        <p:spPr/>
        <p:txBody>
          <a:bodyPr/>
          <a:lstStyle/>
          <a:p>
            <a:fld id="{3367E2F8-01D6-2E44-940C-E0CEC06C1940}" type="datetimeFigureOut">
              <a:rPr lang="en-US" smtClean="0"/>
              <a:t>3/9/2026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329171405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6"/>
            <a:ext cx="8543925" cy="1325563"/>
          </a:xfrm>
        </p:spPr>
        <p:txBody>
          <a:bodyPr/>
          <a:lstStyle/>
          <a:p>
            <a:r>
              <a:rPr lang="en-GB"/>
              <a:t>Click to edit Master title style</a:t>
            </a:r>
            <a:endParaRPr lang="en-US" dirty="0"/>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p:cNvSpPr>
            <a:spLocks noGrp="1"/>
          </p:cNvSpPr>
          <p:nvPr>
            <p:ph sz="half" idx="2"/>
          </p:nvPr>
        </p:nvSpPr>
        <p:spPr>
          <a:xfrm>
            <a:off x="682329" y="2505075"/>
            <a:ext cx="4190702"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p:cNvSpPr>
            <a:spLocks noGrp="1"/>
          </p:cNvSpPr>
          <p:nvPr>
            <p:ph sz="quarter" idx="4"/>
          </p:nvPr>
        </p:nvSpPr>
        <p:spPr>
          <a:xfrm>
            <a:off x="5014913" y="2505075"/>
            <a:ext cx="4211340"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7" name="Date Placeholder 6"/>
          <p:cNvSpPr>
            <a:spLocks noGrp="1"/>
          </p:cNvSpPr>
          <p:nvPr>
            <p:ph type="dt" sz="half" idx="10"/>
          </p:nvPr>
        </p:nvSpPr>
        <p:spPr/>
        <p:txBody>
          <a:bodyPr/>
          <a:lstStyle/>
          <a:p>
            <a:fld id="{3367E2F8-01D6-2E44-940C-E0CEC06C1940}" type="datetimeFigureOut">
              <a:rPr lang="en-US" smtClean="0"/>
              <a:t>3/9/2026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12294746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Date Placeholder 2"/>
          <p:cNvSpPr>
            <a:spLocks noGrp="1"/>
          </p:cNvSpPr>
          <p:nvPr>
            <p:ph type="dt" sz="half" idx="10"/>
          </p:nvPr>
        </p:nvSpPr>
        <p:spPr/>
        <p:txBody>
          <a:bodyPr/>
          <a:lstStyle/>
          <a:p>
            <a:fld id="{3367E2F8-01D6-2E44-940C-E0CEC06C1940}" type="datetimeFigureOut">
              <a:rPr lang="en-US" smtClean="0"/>
              <a:t>3/9/2026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29092540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367E2F8-01D6-2E44-940C-E0CEC06C1940}" type="datetimeFigureOut">
              <a:rPr lang="en-US" smtClean="0"/>
              <a:t>3/9/2026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32456440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en-GB"/>
              <a:t>Click to edit Master title style</a:t>
            </a:r>
            <a:endParaRPr lang="en-US" dirty="0"/>
          </a:p>
        </p:txBody>
      </p:sp>
      <p:sp>
        <p:nvSpPr>
          <p:cNvPr id="3" name="Content Placeholder 2"/>
          <p:cNvSpPr>
            <a:spLocks noGrp="1"/>
          </p:cNvSpPr>
          <p:nvPr>
            <p:ph idx="1"/>
          </p:nvPr>
        </p:nvSpPr>
        <p:spPr>
          <a:xfrm>
            <a:off x="4211340" y="987426"/>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p:cNvSpPr>
            <a:spLocks noGrp="1"/>
          </p:cNvSpPr>
          <p:nvPr>
            <p:ph type="dt" sz="half" idx="10"/>
          </p:nvPr>
        </p:nvSpPr>
        <p:spPr/>
        <p:txBody>
          <a:bodyPr/>
          <a:lstStyle/>
          <a:p>
            <a:fld id="{3367E2F8-01D6-2E44-940C-E0CEC06C1940}" type="datetimeFigureOut">
              <a:rPr lang="en-US" smtClean="0"/>
              <a:t>3/9/2026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5216209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en-GB"/>
              <a:t>Click to edit Master title style</a:t>
            </a:r>
            <a:endParaRPr lang="en-US" dirty="0"/>
          </a:p>
        </p:txBody>
      </p:sp>
      <p:sp>
        <p:nvSpPr>
          <p:cNvPr id="3" name="Picture Placeholder 2"/>
          <p:cNvSpPr>
            <a:spLocks noGrp="1" noChangeAspect="1"/>
          </p:cNvSpPr>
          <p:nvPr>
            <p:ph type="pic" idx="1"/>
          </p:nvPr>
        </p:nvSpPr>
        <p:spPr>
          <a:xfrm>
            <a:off x="4211340" y="987426"/>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GB"/>
              <a:t>Click icon to add picture</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p:cNvSpPr>
            <a:spLocks noGrp="1"/>
          </p:cNvSpPr>
          <p:nvPr>
            <p:ph type="dt" sz="half" idx="10"/>
          </p:nvPr>
        </p:nvSpPr>
        <p:spPr/>
        <p:txBody>
          <a:bodyPr/>
          <a:lstStyle/>
          <a:p>
            <a:fld id="{3367E2F8-01D6-2E44-940C-E0CEC06C1940}" type="datetimeFigureOut">
              <a:rPr lang="en-US" smtClean="0"/>
              <a:t>3/9/2026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11174989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6"/>
            <a:ext cx="8543925" cy="1325563"/>
          </a:xfrm>
          <a:prstGeom prst="rect">
            <a:avLst/>
          </a:prstGeom>
        </p:spPr>
        <p:txBody>
          <a:bodyPr vert="horz" lIns="91440" tIns="45720" rIns="91440" bIns="45720" rtlCol="0" anchor="ctr">
            <a:normAutofit/>
          </a:bodyPr>
          <a:lstStyle/>
          <a:p>
            <a:r>
              <a:rPr lang="en-GB"/>
              <a:t>Click to edit Master title style</a:t>
            </a:r>
            <a:endParaRPr lang="en-US" dirty="0"/>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3367E2F8-01D6-2E44-940C-E0CEC06C1940}" type="datetimeFigureOut">
              <a:rPr lang="en-US" smtClean="0"/>
              <a:t>3/9/2026</a:t>
            </a:fld>
            <a:endParaRPr lang="en-US"/>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21DA7FA5-7EDB-5040-A0F4-7AA532FF654B}" type="slidenum">
              <a:rPr lang="en-US" smtClean="0"/>
              <a:t>‹#›</a:t>
            </a:fld>
            <a:endParaRPr lang="en-US"/>
          </a:p>
        </p:txBody>
      </p:sp>
    </p:spTree>
    <p:extLst>
      <p:ext uri="{BB962C8B-B14F-4D97-AF65-F5344CB8AC3E}">
        <p14:creationId xmlns:p14="http://schemas.microsoft.com/office/powerpoint/2010/main" val="86084979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A blue square with yellow crown and people in the middle&#10;&#10;Description automatically generated">
            <a:extLst>
              <a:ext uri="{FF2B5EF4-FFF2-40B4-BE49-F238E27FC236}">
                <a16:creationId xmlns:a16="http://schemas.microsoft.com/office/drawing/2014/main" id="{4F46456D-FF06-0CF6-52AA-129EC44EE700}"/>
              </a:ext>
            </a:extLst>
          </p:cNvPr>
          <p:cNvPicPr>
            <a:picLocks noChangeAspect="1"/>
          </p:cNvPicPr>
          <p:nvPr/>
        </p:nvPicPr>
        <p:blipFill>
          <a:blip r:embed="rId3"/>
          <a:stretch>
            <a:fillRect/>
          </a:stretch>
        </p:blipFill>
        <p:spPr>
          <a:xfrm>
            <a:off x="8983910" y="225332"/>
            <a:ext cx="608553" cy="608553"/>
          </a:xfrm>
          <a:prstGeom prst="rect">
            <a:avLst/>
          </a:prstGeom>
        </p:spPr>
      </p:pic>
      <p:sp>
        <p:nvSpPr>
          <p:cNvPr id="6" name="TextBox 5">
            <a:extLst>
              <a:ext uri="{FF2B5EF4-FFF2-40B4-BE49-F238E27FC236}">
                <a16:creationId xmlns:a16="http://schemas.microsoft.com/office/drawing/2014/main" id="{984D885F-D359-DA9E-BA50-A5B441D84507}"/>
              </a:ext>
            </a:extLst>
          </p:cNvPr>
          <p:cNvSpPr txBox="1"/>
          <p:nvPr/>
        </p:nvSpPr>
        <p:spPr>
          <a:xfrm>
            <a:off x="374430" y="316757"/>
            <a:ext cx="7449855" cy="667555"/>
          </a:xfrm>
          <a:prstGeom prst="rect">
            <a:avLst/>
          </a:prstGeom>
          <a:noFill/>
        </p:spPr>
        <p:txBody>
          <a:bodyPr wrap="square" rtlCol="0">
            <a:spAutoFit/>
          </a:bodyPr>
          <a:lstStyle/>
          <a:p>
            <a:r>
              <a:rPr lang="en-GB" sz="2275" b="1" kern="100" dirty="0" err="1">
                <a:solidFill>
                  <a:srgbClr val="0070C0"/>
                </a:solidFill>
                <a:ea typeface="Aptos" panose="020B0004020202020204" pitchFamily="34" charset="0"/>
                <a:cs typeface="Times New Roman" panose="02020603050405020304" pitchFamily="18" charset="0"/>
              </a:rPr>
              <a:t>Winchfield</a:t>
            </a:r>
            <a:r>
              <a:rPr lang="en-GB" sz="2275" b="1" kern="100" dirty="0">
                <a:solidFill>
                  <a:srgbClr val="0070C0"/>
                </a:solidFill>
                <a:ea typeface="Aptos" panose="020B0004020202020204" pitchFamily="34" charset="0"/>
                <a:cs typeface="Times New Roman" panose="02020603050405020304" pitchFamily="18" charset="0"/>
              </a:rPr>
              <a:t> Road 65 - 127 Information</a:t>
            </a:r>
            <a:endParaRPr lang="en-GB" sz="2275" kern="100" dirty="0">
              <a:ea typeface="Aptos" panose="020B0004020202020204" pitchFamily="34" charset="0"/>
              <a:cs typeface="Times New Roman" panose="02020603050405020304" pitchFamily="18" charset="0"/>
            </a:endParaRPr>
          </a:p>
          <a:p>
            <a:endParaRPr lang="en-US" sz="1463" dirty="0"/>
          </a:p>
        </p:txBody>
      </p:sp>
      <p:graphicFrame>
        <p:nvGraphicFramePr>
          <p:cNvPr id="9" name="Table 8">
            <a:extLst>
              <a:ext uri="{FF2B5EF4-FFF2-40B4-BE49-F238E27FC236}">
                <a16:creationId xmlns:a16="http://schemas.microsoft.com/office/drawing/2014/main" id="{3EF3C319-175A-D9E4-2911-65ADA043C171}"/>
              </a:ext>
            </a:extLst>
          </p:cNvPr>
          <p:cNvGraphicFramePr>
            <a:graphicFrameLocks noGrp="1"/>
          </p:cNvGraphicFramePr>
          <p:nvPr>
            <p:extLst>
              <p:ext uri="{D42A27DB-BD31-4B8C-83A1-F6EECF244321}">
                <p14:modId xmlns:p14="http://schemas.microsoft.com/office/powerpoint/2010/main" val="4280057365"/>
              </p:ext>
            </p:extLst>
          </p:nvPr>
        </p:nvGraphicFramePr>
        <p:xfrm>
          <a:off x="482638" y="922020"/>
          <a:ext cx="4470361" cy="3045336"/>
        </p:xfrm>
        <a:graphic>
          <a:graphicData uri="http://schemas.openxmlformats.org/drawingml/2006/table">
            <a:tbl>
              <a:tblPr firstRow="1" bandRow="1">
                <a:tableStyleId>{00A15C55-8517-42AA-B614-E9B94910E393}</a:tableStyleId>
              </a:tblPr>
              <a:tblGrid>
                <a:gridCol w="1017927">
                  <a:extLst>
                    <a:ext uri="{9D8B030D-6E8A-4147-A177-3AD203B41FA5}">
                      <a16:colId xmlns:a16="http://schemas.microsoft.com/office/drawing/2014/main" val="3373387814"/>
                    </a:ext>
                  </a:extLst>
                </a:gridCol>
                <a:gridCol w="3452434">
                  <a:extLst>
                    <a:ext uri="{9D8B030D-6E8A-4147-A177-3AD203B41FA5}">
                      <a16:colId xmlns:a16="http://schemas.microsoft.com/office/drawing/2014/main" val="748173965"/>
                    </a:ext>
                  </a:extLst>
                </a:gridCol>
              </a:tblGrid>
              <a:tr h="388987">
                <a:tc>
                  <a:txBody>
                    <a:bodyPr/>
                    <a:lstStyle/>
                    <a:p>
                      <a:r>
                        <a:rPr lang="en-GB" sz="1000" b="1" kern="1200" dirty="0">
                          <a:solidFill>
                            <a:schemeClr val="lt1"/>
                          </a:solidFill>
                          <a:effectLst/>
                        </a:rPr>
                        <a:t>Safety Features</a:t>
                      </a:r>
                      <a:r>
                        <a:rPr lang="en-GB" sz="1000" dirty="0">
                          <a:effectLst/>
                        </a:rPr>
                        <a:t> </a:t>
                      </a:r>
                      <a:endParaRPr lang="en-US" sz="1000" dirty="0"/>
                    </a:p>
                  </a:txBody>
                  <a:tcPr marL="74295" marR="74295" marT="37148" marB="37148" anchor="ctr">
                    <a:solidFill>
                      <a:srgbClr val="0070C0"/>
                    </a:solidFill>
                  </a:tcPr>
                </a:tc>
                <a:tc>
                  <a:txBody>
                    <a:bodyPr/>
                    <a:lstStyle/>
                    <a:p>
                      <a:r>
                        <a:rPr lang="en-GB" sz="1000" b="1" kern="1200" dirty="0">
                          <a:solidFill>
                            <a:schemeClr val="lt1"/>
                          </a:solidFill>
                          <a:effectLst/>
                        </a:rPr>
                        <a:t>Description</a:t>
                      </a:r>
                      <a:r>
                        <a:rPr lang="en-GB" sz="1000" dirty="0">
                          <a:effectLst/>
                        </a:rPr>
                        <a:t> </a:t>
                      </a:r>
                      <a:endParaRPr lang="en-US" sz="1000" dirty="0"/>
                    </a:p>
                  </a:txBody>
                  <a:tcPr marL="74295" marR="74295" marT="37148" marB="37148" anchor="ctr">
                    <a:solidFill>
                      <a:srgbClr val="0070C0"/>
                    </a:solidFill>
                  </a:tcPr>
                </a:tc>
                <a:extLst>
                  <a:ext uri="{0D108BD9-81ED-4DB2-BD59-A6C34878D82A}">
                    <a16:rowId xmlns:a16="http://schemas.microsoft.com/office/drawing/2014/main" val="1001628451"/>
                  </a:ext>
                </a:extLst>
              </a:tr>
              <a:tr h="1740665">
                <a:tc>
                  <a:txBody>
                    <a:bodyPr/>
                    <a:lstStyle/>
                    <a:p>
                      <a:r>
                        <a:rPr lang="en-GB" sz="1000" b="1" kern="100" dirty="0">
                          <a:solidFill>
                            <a:srgbClr val="0070C0"/>
                          </a:solidFill>
                          <a:effectLst/>
                        </a:rPr>
                        <a:t>Fire</a:t>
                      </a:r>
                      <a:r>
                        <a:rPr lang="en-GB" sz="1000" b="1" kern="100" dirty="0">
                          <a:solidFill>
                            <a:srgbClr val="000000"/>
                          </a:solidFill>
                          <a:effectLst/>
                        </a:rPr>
                        <a:t> </a:t>
                      </a:r>
                      <a:r>
                        <a:rPr lang="en-GB" sz="1000" b="1" kern="100" dirty="0">
                          <a:solidFill>
                            <a:srgbClr val="0070C0"/>
                          </a:solidFill>
                          <a:effectLst/>
                        </a:rPr>
                        <a:t>doors</a:t>
                      </a:r>
                      <a:endParaRPr lang="en-GB" sz="1000" kern="100" dirty="0">
                        <a:solidFill>
                          <a:srgbClr val="0070C0"/>
                        </a:solidFill>
                        <a:effectLst/>
                        <a:latin typeface="Aptos" panose="020B0004020202020204" pitchFamily="34" charset="0"/>
                        <a:ea typeface="Aptos" panose="020B0004020202020204" pitchFamily="34" charset="0"/>
                        <a:cs typeface="Times New Roman" panose="02020603050405020304" pitchFamily="18" charset="0"/>
                      </a:endParaRPr>
                    </a:p>
                  </a:txBody>
                  <a:tcPr marL="55721" marR="55721" marT="0" marB="0" anchor="ctr"/>
                </a:tc>
                <a:tc>
                  <a:txBody>
                    <a:bodyPr/>
                    <a:lstStyle/>
                    <a:p>
                      <a:pPr algn="ctr" fontAlgn="ctr"/>
                      <a:r>
                        <a:rPr lang="en-US" sz="1100" b="0" i="0" u="none" strike="noStrike" dirty="0">
                          <a:solidFill>
                            <a:srgbClr val="000000"/>
                          </a:solidFill>
                          <a:effectLst/>
                          <a:latin typeface="Arial" panose="020B0604020202020204" pitchFamily="34" charset="0"/>
                        </a:rPr>
                        <a:t>Communal fire doors are located either side of the stairs on all open balcony levels on all residential floors to provide protection to residents should they need to exit in an emergency from smoke / fire in the event of an incident. Flat entrance doors should provide 30 minutes Fire and smoke resistance and should be fitted with a self-closing device. This is monitored by the Building Safety team to ensure compliance with Fire / Building Safety legislation. There is a monitoring and maintenance programme in place.</a:t>
                      </a:r>
                    </a:p>
                  </a:txBody>
                  <a:tcPr marL="7620" marR="7620" marT="7620" marB="0" anchor="ctr"/>
                </a:tc>
                <a:extLst>
                  <a:ext uri="{0D108BD9-81ED-4DB2-BD59-A6C34878D82A}">
                    <a16:rowId xmlns:a16="http://schemas.microsoft.com/office/drawing/2014/main" val="1879945121"/>
                  </a:ext>
                </a:extLst>
              </a:tr>
              <a:tr h="915684">
                <a:tc>
                  <a:txBody>
                    <a:bodyPr/>
                    <a:lstStyle/>
                    <a:p>
                      <a:r>
                        <a:rPr lang="en-GB" sz="1000" b="1" kern="100" dirty="0">
                          <a:solidFill>
                            <a:srgbClr val="0070C0"/>
                          </a:solidFill>
                          <a:effectLst/>
                        </a:rPr>
                        <a:t>Fire and </a:t>
                      </a:r>
                      <a:br>
                        <a:rPr lang="en-GB" sz="1000" b="1" kern="100" dirty="0">
                          <a:solidFill>
                            <a:srgbClr val="0070C0"/>
                          </a:solidFill>
                          <a:effectLst/>
                        </a:rPr>
                      </a:br>
                      <a:r>
                        <a:rPr lang="en-GB" sz="1000" b="1" kern="100" dirty="0">
                          <a:solidFill>
                            <a:srgbClr val="0070C0"/>
                          </a:solidFill>
                          <a:effectLst/>
                        </a:rPr>
                        <a:t>smoke control equipment</a:t>
                      </a:r>
                      <a:endParaRPr lang="en-GB" sz="1000" kern="100" dirty="0">
                        <a:solidFill>
                          <a:srgbClr val="0070C0"/>
                        </a:solidFill>
                        <a:effectLst/>
                      </a:endParaRPr>
                    </a:p>
                    <a:p>
                      <a:r>
                        <a:rPr lang="en-GB" sz="1000" kern="100" dirty="0">
                          <a:effectLst/>
                        </a:rPr>
                        <a:t> </a:t>
                      </a:r>
                      <a:endParaRPr lang="en-GB" sz="1000" kern="100" dirty="0">
                        <a:effectLst/>
                        <a:latin typeface="Aptos" panose="020B0004020202020204" pitchFamily="34" charset="0"/>
                        <a:ea typeface="Aptos" panose="020B0004020202020204" pitchFamily="34" charset="0"/>
                        <a:cs typeface="Times New Roman" panose="02020603050405020304" pitchFamily="18" charset="0"/>
                      </a:endParaRPr>
                    </a:p>
                  </a:txBody>
                  <a:tcPr marL="55721" marR="55721" marT="0" marB="0" anchor="ctr"/>
                </a:tc>
                <a:tc>
                  <a:txBody>
                    <a:bodyPr/>
                    <a:lstStyle/>
                    <a:p>
                      <a:pPr algn="l" fontAlgn="ctr"/>
                      <a:r>
                        <a:rPr lang="en-US" sz="1100" b="0" i="0" u="none" strike="noStrike" dirty="0">
                          <a:solidFill>
                            <a:srgbClr val="000000"/>
                          </a:solidFill>
                          <a:effectLst/>
                          <a:latin typeface="Arial" panose="020B0604020202020204" pitchFamily="34" charset="0"/>
                        </a:rPr>
                        <a:t>There is </a:t>
                      </a:r>
                      <a:r>
                        <a:rPr lang="en-US" sz="1100" b="0" i="0" u="none" strike="noStrike">
                          <a:solidFill>
                            <a:srgbClr val="000000"/>
                          </a:solidFill>
                          <a:effectLst/>
                          <a:latin typeface="Arial" panose="020B0604020202020204" pitchFamily="34" charset="0"/>
                        </a:rPr>
                        <a:t>a permanently </a:t>
                      </a:r>
                      <a:r>
                        <a:rPr lang="en-US" sz="1100" b="0" i="0" u="none" strike="noStrike" dirty="0">
                          <a:solidFill>
                            <a:srgbClr val="000000"/>
                          </a:solidFill>
                          <a:effectLst/>
                          <a:latin typeface="Arial" panose="020B0604020202020204" pitchFamily="34" charset="0"/>
                        </a:rPr>
                        <a:t>openable vent system in place. Openable windows and fixed ventilation are available in the protected staircase and residential balconies and lifts are in open areas provided with natural ventilation.</a:t>
                      </a:r>
                    </a:p>
                  </a:txBody>
                  <a:tcPr marR="7620" marT="7620" marB="0" anchor="ctr"/>
                </a:tc>
                <a:extLst>
                  <a:ext uri="{0D108BD9-81ED-4DB2-BD59-A6C34878D82A}">
                    <a16:rowId xmlns:a16="http://schemas.microsoft.com/office/drawing/2014/main" val="4232220882"/>
                  </a:ext>
                </a:extLst>
              </a:tr>
            </a:tbl>
          </a:graphicData>
        </a:graphic>
      </p:graphicFrame>
      <p:graphicFrame>
        <p:nvGraphicFramePr>
          <p:cNvPr id="10" name="Table 9">
            <a:extLst>
              <a:ext uri="{FF2B5EF4-FFF2-40B4-BE49-F238E27FC236}">
                <a16:creationId xmlns:a16="http://schemas.microsoft.com/office/drawing/2014/main" id="{80532DE1-52D8-E0F5-35DA-5430A3CF4B87}"/>
              </a:ext>
            </a:extLst>
          </p:cNvPr>
          <p:cNvGraphicFramePr>
            <a:graphicFrameLocks noGrp="1"/>
          </p:cNvGraphicFramePr>
          <p:nvPr>
            <p:extLst>
              <p:ext uri="{D42A27DB-BD31-4B8C-83A1-F6EECF244321}">
                <p14:modId xmlns:p14="http://schemas.microsoft.com/office/powerpoint/2010/main" val="2947607360"/>
              </p:ext>
            </p:extLst>
          </p:nvPr>
        </p:nvGraphicFramePr>
        <p:xfrm>
          <a:off x="5122100" y="922020"/>
          <a:ext cx="4470360" cy="3132451"/>
        </p:xfrm>
        <a:graphic>
          <a:graphicData uri="http://schemas.openxmlformats.org/drawingml/2006/table">
            <a:tbl>
              <a:tblPr firstRow="1" bandRow="1">
                <a:tableStyleId>{00A15C55-8517-42AA-B614-E9B94910E393}</a:tableStyleId>
              </a:tblPr>
              <a:tblGrid>
                <a:gridCol w="982550">
                  <a:extLst>
                    <a:ext uri="{9D8B030D-6E8A-4147-A177-3AD203B41FA5}">
                      <a16:colId xmlns:a16="http://schemas.microsoft.com/office/drawing/2014/main" val="3373387814"/>
                    </a:ext>
                  </a:extLst>
                </a:gridCol>
                <a:gridCol w="3487810">
                  <a:extLst>
                    <a:ext uri="{9D8B030D-6E8A-4147-A177-3AD203B41FA5}">
                      <a16:colId xmlns:a16="http://schemas.microsoft.com/office/drawing/2014/main" val="748173965"/>
                    </a:ext>
                  </a:extLst>
                </a:gridCol>
              </a:tblGrid>
              <a:tr h="377886">
                <a:tc>
                  <a:txBody>
                    <a:bodyPr/>
                    <a:lstStyle/>
                    <a:p>
                      <a:r>
                        <a:rPr lang="en-GB" sz="1000" b="1" kern="1200" dirty="0">
                          <a:solidFill>
                            <a:schemeClr val="lt1"/>
                          </a:solidFill>
                          <a:effectLst/>
                        </a:rPr>
                        <a:t>Safety Features</a:t>
                      </a:r>
                      <a:r>
                        <a:rPr lang="en-GB" sz="1000" dirty="0">
                          <a:effectLst/>
                        </a:rPr>
                        <a:t> </a:t>
                      </a:r>
                      <a:endParaRPr lang="en-US" sz="1000" dirty="0"/>
                    </a:p>
                  </a:txBody>
                  <a:tcPr marL="74295" marR="74295" marT="37148" marB="37148" anchor="ctr">
                    <a:solidFill>
                      <a:srgbClr val="0070C0"/>
                    </a:solidFill>
                  </a:tcPr>
                </a:tc>
                <a:tc>
                  <a:txBody>
                    <a:bodyPr/>
                    <a:lstStyle/>
                    <a:p>
                      <a:r>
                        <a:rPr lang="en-GB" sz="1000" b="1" kern="1200" dirty="0">
                          <a:solidFill>
                            <a:schemeClr val="lt1"/>
                          </a:solidFill>
                          <a:effectLst/>
                        </a:rPr>
                        <a:t>Description</a:t>
                      </a:r>
                      <a:r>
                        <a:rPr lang="en-GB" sz="1000" dirty="0">
                          <a:effectLst/>
                        </a:rPr>
                        <a:t> </a:t>
                      </a:r>
                      <a:endParaRPr lang="en-US" sz="1000" dirty="0"/>
                    </a:p>
                  </a:txBody>
                  <a:tcPr marL="74295" marR="74295" marT="37148" marB="37148" anchor="ctr">
                    <a:solidFill>
                      <a:srgbClr val="0070C0"/>
                    </a:solidFill>
                  </a:tcPr>
                </a:tc>
                <a:extLst>
                  <a:ext uri="{0D108BD9-81ED-4DB2-BD59-A6C34878D82A}">
                    <a16:rowId xmlns:a16="http://schemas.microsoft.com/office/drawing/2014/main" val="1001628451"/>
                  </a:ext>
                </a:extLst>
              </a:tr>
              <a:tr h="520101">
                <a:tc>
                  <a:txBody>
                    <a:bodyPr/>
                    <a:lstStyle/>
                    <a:p>
                      <a:r>
                        <a:rPr lang="en-GB" sz="1000" b="1" kern="1200" dirty="0">
                          <a:solidFill>
                            <a:srgbClr val="0070C0"/>
                          </a:solidFill>
                          <a:effectLst/>
                          <a:latin typeface="+mn-lt"/>
                          <a:ea typeface="+mn-ea"/>
                          <a:cs typeface="+mn-cs"/>
                        </a:rPr>
                        <a:t>Evacuation information</a:t>
                      </a:r>
                      <a:endParaRPr lang="en-GB" sz="1000" kern="1200" dirty="0">
                        <a:solidFill>
                          <a:srgbClr val="0070C0"/>
                        </a:solidFill>
                        <a:effectLst/>
                        <a:latin typeface="+mn-lt"/>
                        <a:ea typeface="+mn-ea"/>
                        <a:cs typeface="+mn-cs"/>
                      </a:endParaRPr>
                    </a:p>
                  </a:txBody>
                  <a:tcPr marL="55721" marR="55721" marT="0" marB="0"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kern="1200" dirty="0">
                          <a:solidFill>
                            <a:schemeClr val="dk1"/>
                          </a:solidFill>
                          <a:effectLst/>
                          <a:latin typeface="Arial" panose="020B0604020202020204" pitchFamily="34" charset="0"/>
                          <a:ea typeface="+mn-ea"/>
                          <a:cs typeface="Arial" panose="020B0604020202020204" pitchFamily="34" charset="0"/>
                        </a:rPr>
                        <a:t>You have a </a:t>
                      </a:r>
                      <a:r>
                        <a:rPr lang="en-GB" sz="1100" b="1" kern="1200" dirty="0">
                          <a:solidFill>
                            <a:schemeClr val="dk1"/>
                          </a:solidFill>
                          <a:effectLst/>
                          <a:latin typeface="Arial" panose="020B0604020202020204" pitchFamily="34" charset="0"/>
                          <a:ea typeface="+mn-ea"/>
                          <a:cs typeface="Arial" panose="020B0604020202020204" pitchFamily="34" charset="0"/>
                        </a:rPr>
                        <a:t>STAY PUT </a:t>
                      </a:r>
                      <a:r>
                        <a:rPr lang="en-GB" sz="1100" kern="1200" dirty="0">
                          <a:solidFill>
                            <a:schemeClr val="dk1"/>
                          </a:solidFill>
                          <a:effectLst/>
                          <a:latin typeface="Arial" panose="020B0604020202020204" pitchFamily="34" charset="0"/>
                          <a:ea typeface="+mn-ea"/>
                          <a:cs typeface="Arial" panose="020B0604020202020204" pitchFamily="34" charset="0"/>
                        </a:rPr>
                        <a:t>policy building.</a:t>
                      </a:r>
                    </a:p>
                  </a:txBody>
                  <a:tcPr marL="74295" marR="74295" marT="37148" marB="37148" anchor="ctr"/>
                </a:tc>
                <a:extLst>
                  <a:ext uri="{0D108BD9-81ED-4DB2-BD59-A6C34878D82A}">
                    <a16:rowId xmlns:a16="http://schemas.microsoft.com/office/drawing/2014/main" val="1879945121"/>
                  </a:ext>
                </a:extLst>
              </a:tr>
              <a:tr h="635544">
                <a:tc>
                  <a:txBody>
                    <a:bodyPr/>
                    <a:lstStyle/>
                    <a:p>
                      <a:r>
                        <a:rPr lang="en-GB" sz="1000" b="1" kern="100" dirty="0">
                          <a:solidFill>
                            <a:srgbClr val="0070C0"/>
                          </a:solidFill>
                          <a:effectLst/>
                        </a:rPr>
                        <a:t>Emergency lighting</a:t>
                      </a:r>
                      <a:r>
                        <a:rPr lang="en-GB" sz="1000" kern="100" dirty="0">
                          <a:effectLst/>
                        </a:rPr>
                        <a:t> </a:t>
                      </a:r>
                      <a:endParaRPr lang="en-GB" sz="1000" kern="100" dirty="0">
                        <a:effectLst/>
                        <a:latin typeface="Aptos" panose="020B0004020202020204" pitchFamily="34" charset="0"/>
                        <a:ea typeface="Aptos" panose="020B0004020202020204" pitchFamily="34" charset="0"/>
                        <a:cs typeface="Times New Roman" panose="02020603050405020304" pitchFamily="18" charset="0"/>
                      </a:endParaRPr>
                    </a:p>
                  </a:txBody>
                  <a:tcPr marL="55721" marR="55721" marT="0" marB="0" anchor="ctr"/>
                </a:tc>
                <a:tc>
                  <a:txBody>
                    <a:bodyPr/>
                    <a:lstStyle/>
                    <a:p>
                      <a:pPr algn="ctr" fontAlgn="ctr"/>
                      <a:r>
                        <a:rPr lang="en-US" sz="1100" b="0" i="0" u="none" strike="noStrike" dirty="0">
                          <a:solidFill>
                            <a:srgbClr val="000000"/>
                          </a:solidFill>
                          <a:effectLst/>
                          <a:latin typeface="Arial" panose="020B0604020202020204" pitchFamily="34" charset="0"/>
                        </a:rPr>
                        <a:t>Emergency lighting is provided in all communal areas and on escape routes within the building. This is periodically inspected and maintained.</a:t>
                      </a:r>
                    </a:p>
                  </a:txBody>
                  <a:tcPr marL="7620" marR="7620" marT="7620" marB="0" anchor="ctr"/>
                </a:tc>
                <a:extLst>
                  <a:ext uri="{0D108BD9-81ED-4DB2-BD59-A6C34878D82A}">
                    <a16:rowId xmlns:a16="http://schemas.microsoft.com/office/drawing/2014/main" val="4232220882"/>
                  </a:ext>
                </a:extLst>
              </a:tr>
              <a:tr h="1077609">
                <a:tc>
                  <a:txBody>
                    <a:bodyPr/>
                    <a:lstStyle/>
                    <a:p>
                      <a:r>
                        <a:rPr lang="en-GB" sz="1000" b="1" kern="100" dirty="0">
                          <a:solidFill>
                            <a:srgbClr val="0070C0"/>
                          </a:solidFill>
                          <a:effectLst/>
                        </a:rPr>
                        <a:t>Smoke detection</a:t>
                      </a:r>
                      <a:endParaRPr lang="en-GB" sz="1000" kern="100" dirty="0">
                        <a:effectLst/>
                        <a:latin typeface="Aptos" panose="020B0004020202020204" pitchFamily="34" charset="0"/>
                        <a:ea typeface="Aptos" panose="020B0004020202020204" pitchFamily="34" charset="0"/>
                        <a:cs typeface="Times New Roman" panose="02020603050405020304" pitchFamily="18" charset="0"/>
                      </a:endParaRPr>
                    </a:p>
                  </a:txBody>
                  <a:tcPr marL="55721" marR="55721" marT="0" marB="0" anchor="ctr"/>
                </a:tc>
                <a:tc>
                  <a:txBody>
                    <a:bodyPr/>
                    <a:lstStyle/>
                    <a:p>
                      <a:pPr algn="ctr" fontAlgn="ctr"/>
                      <a:r>
                        <a:rPr lang="en-GB" sz="1100" b="0" i="0" u="none" strike="noStrike" dirty="0">
                          <a:solidFill>
                            <a:srgbClr val="000000"/>
                          </a:solidFill>
                          <a:effectLst/>
                          <a:latin typeface="Arial" panose="020B0604020202020204" pitchFamily="34" charset="0"/>
                        </a:rPr>
                        <a:t>You should have a smoke/heat detection unit within your flat. </a:t>
                      </a:r>
                      <a:r>
                        <a:rPr lang="en-GB" sz="1100" b="0" i="0" u="none" strike="noStrike">
                          <a:solidFill>
                            <a:srgbClr val="000000"/>
                          </a:solidFill>
                          <a:effectLst/>
                          <a:latin typeface="Arial" panose="020B0604020202020204" pitchFamily="34" charset="0"/>
                        </a:rPr>
                        <a:t>If you do not please contact your Building Safety Manager.</a:t>
                      </a:r>
                    </a:p>
                    <a:p>
                      <a:pPr algn="ctr" fontAlgn="ctr"/>
                      <a:r>
                        <a:rPr lang="en-US" sz="1100" b="0" i="0" u="none" strike="noStrike">
                          <a:solidFill>
                            <a:srgbClr val="000000"/>
                          </a:solidFill>
                          <a:effectLst/>
                          <a:latin typeface="Arial" panose="020B0604020202020204" pitchFamily="34" charset="0"/>
                        </a:rPr>
                        <a:t>.</a:t>
                      </a:r>
                      <a:endParaRPr lang="en-US" sz="1100" b="0" i="0" u="none" strike="noStrike" dirty="0">
                        <a:solidFill>
                          <a:srgbClr val="000000"/>
                        </a:solidFill>
                        <a:effectLst/>
                        <a:latin typeface="Arial" panose="020B0604020202020204" pitchFamily="34" charset="0"/>
                      </a:endParaRPr>
                    </a:p>
                  </a:txBody>
                  <a:tcPr marL="7620" marR="7620" marT="7620" marB="0" anchor="ctr"/>
                </a:tc>
                <a:extLst>
                  <a:ext uri="{0D108BD9-81ED-4DB2-BD59-A6C34878D82A}">
                    <a16:rowId xmlns:a16="http://schemas.microsoft.com/office/drawing/2014/main" val="1014396436"/>
                  </a:ext>
                </a:extLst>
              </a:tr>
              <a:tr h="52010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000" b="1" kern="100" dirty="0">
                          <a:solidFill>
                            <a:srgbClr val="0070C0"/>
                          </a:solidFill>
                          <a:effectLst/>
                        </a:rPr>
                        <a:t>Fire Escape Route</a:t>
                      </a:r>
                      <a:endParaRPr lang="en-GB" sz="1000" kern="100" dirty="0">
                        <a:effectLst/>
                        <a:latin typeface="Aptos" panose="020B0004020202020204" pitchFamily="34" charset="0"/>
                        <a:ea typeface="Aptos" panose="020B0004020202020204" pitchFamily="34" charset="0"/>
                        <a:cs typeface="Times New Roman" panose="02020603050405020304" pitchFamily="18" charset="0"/>
                      </a:endParaRPr>
                    </a:p>
                  </a:txBody>
                  <a:tcPr marL="55721" marR="55721" marT="0" marB="0" anchor="ctr"/>
                </a:tc>
                <a:tc>
                  <a:txBody>
                    <a:bodyPr/>
                    <a:lstStyle/>
                    <a:p>
                      <a:pPr algn="ctr" fontAlgn="ctr"/>
                      <a:r>
                        <a:rPr lang="en-US" sz="1100" b="0" i="0" u="none" strike="noStrike" dirty="0">
                          <a:solidFill>
                            <a:srgbClr val="000000"/>
                          </a:solidFill>
                          <a:effectLst/>
                          <a:latin typeface="Arial" panose="020B0604020202020204" pitchFamily="34" charset="0"/>
                        </a:rPr>
                        <a:t>Your High-Rise residential building has one protected staircase with Fire Doors fitted onto the staircase</a:t>
                      </a:r>
                    </a:p>
                  </a:txBody>
                  <a:tcPr marL="7620" marR="7620" marT="7620" marB="0" anchor="ctr"/>
                </a:tc>
                <a:extLst>
                  <a:ext uri="{0D108BD9-81ED-4DB2-BD59-A6C34878D82A}">
                    <a16:rowId xmlns:a16="http://schemas.microsoft.com/office/drawing/2014/main" val="958340945"/>
                  </a:ext>
                </a:extLst>
              </a:tr>
            </a:tbl>
          </a:graphicData>
        </a:graphic>
      </p:graphicFrame>
      <p:sp>
        <p:nvSpPr>
          <p:cNvPr id="11" name="TextBox 10">
            <a:extLst>
              <a:ext uri="{FF2B5EF4-FFF2-40B4-BE49-F238E27FC236}">
                <a16:creationId xmlns:a16="http://schemas.microsoft.com/office/drawing/2014/main" id="{B22A5260-84BF-2851-DB93-E4EECA691C2C}"/>
              </a:ext>
            </a:extLst>
          </p:cNvPr>
          <p:cNvSpPr txBox="1"/>
          <p:nvPr/>
        </p:nvSpPr>
        <p:spPr>
          <a:xfrm>
            <a:off x="2977040" y="4173009"/>
            <a:ext cx="2034892" cy="1477328"/>
          </a:xfrm>
          <a:prstGeom prst="rect">
            <a:avLst/>
          </a:prstGeom>
          <a:solidFill>
            <a:srgbClr val="FFFCDC"/>
          </a:solidFill>
        </p:spPr>
        <p:txBody>
          <a:bodyPr wrap="square" rtlCol="0">
            <a:spAutoFit/>
          </a:bodyPr>
          <a:lstStyle/>
          <a:p>
            <a:r>
              <a:rPr lang="en-GB" sz="1000" b="1" dirty="0">
                <a:solidFill>
                  <a:srgbClr val="0070C0"/>
                </a:solidFill>
                <a:effectLst/>
              </a:rPr>
              <a:t>Information available at </a:t>
            </a:r>
            <a:br>
              <a:rPr lang="en-GB" sz="1000" b="1" dirty="0">
                <a:solidFill>
                  <a:srgbClr val="0070C0"/>
                </a:solidFill>
                <a:effectLst/>
              </a:rPr>
            </a:br>
            <a:r>
              <a:rPr lang="en-GB" sz="1000" b="1" dirty="0" err="1">
                <a:solidFill>
                  <a:srgbClr val="0070C0"/>
                </a:solidFill>
                <a:effectLst/>
              </a:rPr>
              <a:t>lewisham.gov.uk</a:t>
            </a:r>
            <a:r>
              <a:rPr lang="en-GB" sz="1000" b="1" dirty="0">
                <a:solidFill>
                  <a:srgbClr val="0070C0"/>
                </a:solidFill>
                <a:effectLst/>
              </a:rPr>
              <a:t>/building-safety</a:t>
            </a:r>
          </a:p>
          <a:p>
            <a:pPr marL="171450" indent="-171450">
              <a:buClr>
                <a:srgbClr val="0070C0"/>
              </a:buClr>
              <a:buFont typeface="Arial" panose="020B0604020202020204" pitchFamily="34" charset="0"/>
              <a:buChar char="•"/>
            </a:pPr>
            <a:r>
              <a:rPr lang="en-GB" sz="1000" dirty="0">
                <a:effectLst/>
              </a:rPr>
              <a:t>Summary of your Safety Case</a:t>
            </a:r>
          </a:p>
          <a:p>
            <a:pPr marL="171450" indent="-171450">
              <a:buClr>
                <a:srgbClr val="0070C0"/>
              </a:buClr>
              <a:buFont typeface="Arial" panose="020B0604020202020204" pitchFamily="34" charset="0"/>
              <a:buChar char="•"/>
            </a:pPr>
            <a:r>
              <a:rPr lang="en-GB" sz="1000" dirty="0">
                <a:effectLst/>
              </a:rPr>
              <a:t>Relevant persons in relation to the higher-risk building</a:t>
            </a:r>
          </a:p>
          <a:p>
            <a:pPr marL="171450" indent="-171450">
              <a:buClr>
                <a:srgbClr val="0070C0"/>
              </a:buClr>
              <a:buFont typeface="Arial" panose="020B0604020202020204" pitchFamily="34" charset="0"/>
              <a:buChar char="•"/>
            </a:pPr>
            <a:r>
              <a:rPr lang="en-GB" sz="1000" dirty="0">
                <a:effectLst/>
              </a:rPr>
              <a:t>Resident engagement strategy</a:t>
            </a:r>
          </a:p>
          <a:p>
            <a:pPr marL="171450" indent="-171450">
              <a:buClr>
                <a:srgbClr val="0070C0"/>
              </a:buClr>
              <a:buFont typeface="Arial" panose="020B0604020202020204" pitchFamily="34" charset="0"/>
              <a:buChar char="•"/>
            </a:pPr>
            <a:r>
              <a:rPr lang="en-GB" sz="1000" dirty="0">
                <a:effectLst/>
              </a:rPr>
              <a:t>The procedure for making a complaint</a:t>
            </a:r>
          </a:p>
        </p:txBody>
      </p:sp>
      <p:sp>
        <p:nvSpPr>
          <p:cNvPr id="12" name="TextBox 11">
            <a:extLst>
              <a:ext uri="{FF2B5EF4-FFF2-40B4-BE49-F238E27FC236}">
                <a16:creationId xmlns:a16="http://schemas.microsoft.com/office/drawing/2014/main" id="{66FA51B4-AB17-A6E1-5063-14A7E2C81C13}"/>
              </a:ext>
            </a:extLst>
          </p:cNvPr>
          <p:cNvSpPr txBox="1"/>
          <p:nvPr/>
        </p:nvSpPr>
        <p:spPr>
          <a:xfrm>
            <a:off x="5122100" y="4173008"/>
            <a:ext cx="2325303" cy="1477328"/>
          </a:xfrm>
          <a:prstGeom prst="rect">
            <a:avLst/>
          </a:prstGeom>
          <a:solidFill>
            <a:srgbClr val="FFFCDC"/>
          </a:solidFill>
        </p:spPr>
        <p:txBody>
          <a:bodyPr wrap="square" rtlCol="0">
            <a:spAutoFit/>
          </a:bodyPr>
          <a:lstStyle/>
          <a:p>
            <a:r>
              <a:rPr lang="en-GB" sz="1000" b="1" dirty="0">
                <a:solidFill>
                  <a:srgbClr val="0070C0"/>
                </a:solidFill>
                <a:effectLst/>
              </a:rPr>
              <a:t>Further information available </a:t>
            </a:r>
            <a:br>
              <a:rPr lang="en-GB" sz="1000" b="1" dirty="0">
                <a:solidFill>
                  <a:srgbClr val="0070C0"/>
                </a:solidFill>
                <a:effectLst/>
              </a:rPr>
            </a:br>
            <a:r>
              <a:rPr lang="en-GB" sz="1000" b="1" dirty="0">
                <a:solidFill>
                  <a:srgbClr val="0070C0"/>
                </a:solidFill>
                <a:effectLst/>
              </a:rPr>
              <a:t>on request</a:t>
            </a:r>
            <a:endParaRPr lang="en-GB" sz="1000" dirty="0">
              <a:solidFill>
                <a:srgbClr val="0070C0"/>
              </a:solidFill>
              <a:effectLst/>
            </a:endParaRPr>
          </a:p>
          <a:p>
            <a:pPr marL="171450" indent="-171450">
              <a:buClr>
                <a:srgbClr val="0070C0"/>
              </a:buClr>
              <a:buFont typeface="Arial" panose="020B0604020202020204" pitchFamily="34" charset="0"/>
              <a:buChar char="•"/>
            </a:pPr>
            <a:r>
              <a:rPr lang="en-GB" sz="1000" dirty="0">
                <a:effectLst/>
              </a:rPr>
              <a:t>Further information on the Safety Case</a:t>
            </a:r>
          </a:p>
          <a:p>
            <a:pPr marL="171450" indent="-171450">
              <a:buClr>
                <a:srgbClr val="0070C0"/>
              </a:buClr>
              <a:buFont typeface="Arial" panose="020B0604020202020204" pitchFamily="34" charset="0"/>
              <a:buChar char="•"/>
            </a:pPr>
            <a:r>
              <a:rPr lang="en-GB" sz="1000" dirty="0">
                <a:effectLst/>
              </a:rPr>
              <a:t>Up to date fire risk assessments</a:t>
            </a:r>
          </a:p>
          <a:p>
            <a:pPr marL="171450" indent="-171450">
              <a:buClr>
                <a:srgbClr val="0070C0"/>
              </a:buClr>
              <a:buFont typeface="Arial" panose="020B0604020202020204" pitchFamily="34" charset="0"/>
              <a:buChar char="•"/>
            </a:pPr>
            <a:r>
              <a:rPr lang="en-GB" sz="1000" dirty="0">
                <a:effectLst/>
              </a:rPr>
              <a:t>Documents referenced in the Safety Case</a:t>
            </a:r>
          </a:p>
          <a:p>
            <a:pPr marL="171450" indent="-171450">
              <a:buClr>
                <a:srgbClr val="0070C0"/>
              </a:buClr>
              <a:buFont typeface="Arial" panose="020B0604020202020204" pitchFamily="34" charset="0"/>
              <a:buChar char="•"/>
            </a:pPr>
            <a:r>
              <a:rPr lang="en-GB" sz="1000" dirty="0">
                <a:effectLst/>
              </a:rPr>
              <a:t>Summary of any recent consultation</a:t>
            </a:r>
            <a:endParaRPr lang="en-US" sz="1000" dirty="0"/>
          </a:p>
        </p:txBody>
      </p:sp>
      <p:sp>
        <p:nvSpPr>
          <p:cNvPr id="13" name="TextBox 12">
            <a:extLst>
              <a:ext uri="{FF2B5EF4-FFF2-40B4-BE49-F238E27FC236}">
                <a16:creationId xmlns:a16="http://schemas.microsoft.com/office/drawing/2014/main" id="{8A9E39A4-414D-46FE-C2B6-DF57244AD6B7}"/>
              </a:ext>
            </a:extLst>
          </p:cNvPr>
          <p:cNvSpPr txBox="1"/>
          <p:nvPr/>
        </p:nvSpPr>
        <p:spPr>
          <a:xfrm>
            <a:off x="2977041" y="5768873"/>
            <a:ext cx="4470361" cy="873673"/>
          </a:xfrm>
          <a:prstGeom prst="rect">
            <a:avLst/>
          </a:prstGeom>
          <a:solidFill>
            <a:schemeClr val="tx2">
              <a:lumMod val="10000"/>
              <a:lumOff val="90000"/>
            </a:schemeClr>
          </a:solidFill>
        </p:spPr>
        <p:txBody>
          <a:bodyPr wrap="square" rtlCol="0">
            <a:spAutoFit/>
          </a:bodyPr>
          <a:lstStyle/>
          <a:p>
            <a:r>
              <a:rPr lang="en-GB" sz="1000" dirty="0">
                <a:effectLst/>
              </a:rPr>
              <a:t>If you would like to receive any of the information shown above please go to</a:t>
            </a:r>
            <a:br>
              <a:rPr lang="en-GB" sz="1000" dirty="0">
                <a:effectLst/>
              </a:rPr>
            </a:br>
            <a:r>
              <a:rPr lang="en-GB" sz="1000" dirty="0">
                <a:effectLst/>
              </a:rPr>
              <a:t>https://</a:t>
            </a:r>
            <a:r>
              <a:rPr lang="en-GB" sz="1000" dirty="0" err="1">
                <a:effectLst/>
              </a:rPr>
              <a:t>lewisham.gov.uk</a:t>
            </a:r>
            <a:r>
              <a:rPr lang="en-GB" sz="1000" dirty="0">
                <a:effectLst/>
              </a:rPr>
              <a:t>/</a:t>
            </a:r>
            <a:r>
              <a:rPr lang="en-GB" sz="1000" dirty="0" err="1">
                <a:effectLst/>
              </a:rPr>
              <a:t>myservices</a:t>
            </a:r>
            <a:r>
              <a:rPr lang="en-GB" sz="1000" dirty="0">
                <a:effectLst/>
              </a:rPr>
              <a:t>/housing/council-homes/building-safety/further-information-for-residents to fill out the Microsoft Form or email </a:t>
            </a:r>
            <a:br>
              <a:rPr lang="en-GB" sz="1000" dirty="0">
                <a:effectLst/>
              </a:rPr>
            </a:br>
            <a:r>
              <a:rPr lang="en-GB" sz="1000" dirty="0" err="1">
                <a:effectLst/>
              </a:rPr>
              <a:t>buildingsafety@lewisham.gov.uk</a:t>
            </a:r>
            <a:r>
              <a:rPr lang="en-GB" sz="1000" dirty="0">
                <a:effectLst/>
              </a:rPr>
              <a:t> stating your name, address and what information you would like to receive.</a:t>
            </a:r>
            <a:endParaRPr lang="en-US" sz="1000" dirty="0"/>
          </a:p>
        </p:txBody>
      </p:sp>
      <p:sp>
        <p:nvSpPr>
          <p:cNvPr id="14" name="TextBox 13">
            <a:extLst>
              <a:ext uri="{FF2B5EF4-FFF2-40B4-BE49-F238E27FC236}">
                <a16:creationId xmlns:a16="http://schemas.microsoft.com/office/drawing/2014/main" id="{24A91392-6211-31A4-CE03-EACC146A0052}"/>
              </a:ext>
            </a:extLst>
          </p:cNvPr>
          <p:cNvSpPr txBox="1"/>
          <p:nvPr/>
        </p:nvSpPr>
        <p:spPr>
          <a:xfrm>
            <a:off x="7557570" y="4142606"/>
            <a:ext cx="2034890" cy="2400657"/>
          </a:xfrm>
          <a:prstGeom prst="rect">
            <a:avLst/>
          </a:prstGeom>
          <a:solidFill>
            <a:schemeClr val="tx2">
              <a:lumMod val="10000"/>
              <a:lumOff val="90000"/>
            </a:schemeClr>
          </a:solidFill>
        </p:spPr>
        <p:txBody>
          <a:bodyPr wrap="square" rtlCol="0">
            <a:spAutoFit/>
          </a:bodyPr>
          <a:lstStyle/>
          <a:p>
            <a:r>
              <a:rPr lang="en-US" sz="1000" b="0" i="0" u="none" strike="noStrike" dirty="0">
                <a:solidFill>
                  <a:srgbClr val="000000"/>
                </a:solidFill>
                <a:effectLst/>
                <a:latin typeface="Arial" panose="020B0604020202020204" pitchFamily="34" charset="0"/>
                <a:cs typeface="Arial" panose="020B0604020202020204" pitchFamily="34" charset="0"/>
              </a:rPr>
              <a:t>Taking into account the fire prevention measures observed at the time of the latest fire risk assessment, it is considered that the hazard from fire (likelihood of fire) at these premises is: Medium</a:t>
            </a:r>
            <a:br>
              <a:rPr lang="en-US" sz="1000" b="0" i="0" u="none" strike="noStrike" dirty="0">
                <a:solidFill>
                  <a:srgbClr val="000000"/>
                </a:solidFill>
                <a:effectLst/>
                <a:latin typeface="Arial" panose="020B0604020202020204" pitchFamily="34" charset="0"/>
                <a:cs typeface="Arial" panose="020B0604020202020204" pitchFamily="34" charset="0"/>
              </a:rPr>
            </a:br>
            <a:r>
              <a:rPr lang="en-US" sz="1000" b="0" i="0" u="none" strike="noStrike" dirty="0">
                <a:solidFill>
                  <a:srgbClr val="000000"/>
                </a:solidFill>
                <a:effectLst/>
                <a:latin typeface="Arial" panose="020B0604020202020204" pitchFamily="34" charset="0"/>
                <a:cs typeface="Arial" panose="020B0604020202020204" pitchFamily="34" charset="0"/>
              </a:rPr>
              <a:t>In this context, a definition of the above terms is as follows:</a:t>
            </a:r>
            <a:br>
              <a:rPr lang="en-US" sz="1000" b="0" i="0" u="none" strike="noStrike" dirty="0">
                <a:solidFill>
                  <a:srgbClr val="000000"/>
                </a:solidFill>
                <a:effectLst/>
                <a:latin typeface="Arial" panose="020B0604020202020204" pitchFamily="34" charset="0"/>
                <a:cs typeface="Arial" panose="020B0604020202020204" pitchFamily="34" charset="0"/>
              </a:rPr>
            </a:br>
            <a:r>
              <a:rPr lang="en-US" sz="1000" b="0" i="0" u="none" strike="noStrike" dirty="0">
                <a:solidFill>
                  <a:srgbClr val="000000"/>
                </a:solidFill>
                <a:effectLst/>
                <a:latin typeface="Arial" panose="020B0604020202020204" pitchFamily="34" charset="0"/>
                <a:cs typeface="Arial" panose="020B0604020202020204" pitchFamily="34" charset="0"/>
              </a:rPr>
              <a:t>Medium = Normal fire hazards (e.g. potential ignition sources) for this type of occupancy, with fire hazards generally subject to appropriate controls (other than minor shortcomings)</a:t>
            </a:r>
            <a:r>
              <a:rPr lang="en-US" sz="1000" dirty="0">
                <a:latin typeface="Arial" panose="020B0604020202020204" pitchFamily="34" charset="0"/>
                <a:cs typeface="Arial" panose="020B0604020202020204" pitchFamily="34" charset="0"/>
              </a:rPr>
              <a:t> </a:t>
            </a:r>
            <a:endParaRPr lang="en-GB" sz="1000" dirty="0">
              <a:effectLst/>
              <a:latin typeface="Arial" panose="020B0604020202020204" pitchFamily="34" charset="0"/>
              <a:cs typeface="Arial" panose="020B0604020202020204" pitchFamily="34" charset="0"/>
            </a:endParaRPr>
          </a:p>
        </p:txBody>
      </p:sp>
      <p:sp>
        <p:nvSpPr>
          <p:cNvPr id="15" name="TextBox 14">
            <a:extLst>
              <a:ext uri="{FF2B5EF4-FFF2-40B4-BE49-F238E27FC236}">
                <a16:creationId xmlns:a16="http://schemas.microsoft.com/office/drawing/2014/main" id="{E550790D-9056-494D-8192-1EAE4565BEC7}"/>
              </a:ext>
            </a:extLst>
          </p:cNvPr>
          <p:cNvSpPr txBox="1"/>
          <p:nvPr/>
        </p:nvSpPr>
        <p:spPr>
          <a:xfrm>
            <a:off x="482637" y="4173008"/>
            <a:ext cx="2384235" cy="952633"/>
          </a:xfrm>
          <a:prstGeom prst="rect">
            <a:avLst/>
          </a:prstGeom>
          <a:noFill/>
        </p:spPr>
        <p:txBody>
          <a:bodyPr wrap="square" rtlCol="0">
            <a:spAutoFit/>
          </a:bodyPr>
          <a:lstStyle/>
          <a:p>
            <a:pPr>
              <a:lnSpc>
                <a:spcPct val="150000"/>
              </a:lnSpc>
            </a:pPr>
            <a:r>
              <a:rPr lang="en-GB" sz="1050" b="1" dirty="0">
                <a:effectLst/>
                <a:latin typeface="Open Sans" panose="020B0606030504020204" pitchFamily="34" charset="0"/>
              </a:rPr>
              <a:t>Your Building </a:t>
            </a:r>
          </a:p>
          <a:p>
            <a:pPr>
              <a:lnSpc>
                <a:spcPct val="150000"/>
              </a:lnSpc>
            </a:pPr>
            <a:r>
              <a:rPr lang="en-GB" sz="1050" b="1" dirty="0">
                <a:effectLst/>
                <a:latin typeface="Open Sans" panose="020B0606030504020204" pitchFamily="34" charset="0"/>
              </a:rPr>
              <a:t>Safety Manager is: </a:t>
            </a:r>
            <a:br>
              <a:rPr lang="en-GB" b="1" dirty="0">
                <a:solidFill>
                  <a:srgbClr val="3E69A5"/>
                </a:solidFill>
                <a:effectLst/>
                <a:latin typeface="Open Sans" panose="020B0606030504020204" pitchFamily="34" charset="0"/>
              </a:rPr>
            </a:br>
            <a:endParaRPr lang="en-US" dirty="0"/>
          </a:p>
        </p:txBody>
      </p:sp>
      <p:sp>
        <p:nvSpPr>
          <p:cNvPr id="16" name="TextBox 15">
            <a:extLst>
              <a:ext uri="{FF2B5EF4-FFF2-40B4-BE49-F238E27FC236}">
                <a16:creationId xmlns:a16="http://schemas.microsoft.com/office/drawing/2014/main" id="{FB7C4A0F-9422-F016-D70D-9304A03016D4}"/>
              </a:ext>
            </a:extLst>
          </p:cNvPr>
          <p:cNvSpPr txBox="1"/>
          <p:nvPr/>
        </p:nvSpPr>
        <p:spPr>
          <a:xfrm>
            <a:off x="482637" y="5219611"/>
            <a:ext cx="2494402" cy="1035989"/>
          </a:xfrm>
          <a:prstGeom prst="rect">
            <a:avLst/>
          </a:prstGeom>
          <a:noFill/>
        </p:spPr>
        <p:txBody>
          <a:bodyPr wrap="square" rtlCol="0">
            <a:spAutoFit/>
          </a:bodyPr>
          <a:lstStyle/>
          <a:p>
            <a:pPr>
              <a:lnSpc>
                <a:spcPct val="150000"/>
              </a:lnSpc>
            </a:pPr>
            <a:r>
              <a:rPr lang="en-GB" sz="1050" b="1" dirty="0">
                <a:solidFill>
                  <a:srgbClr val="3E69A5"/>
                </a:solidFill>
                <a:effectLst/>
                <a:latin typeface="Open Sans" panose="020B0606030504020204" pitchFamily="34" charset="0"/>
              </a:rPr>
              <a:t>Telephone: 020 8314 6000 </a:t>
            </a:r>
            <a:br>
              <a:rPr lang="en-GB" sz="1050" b="1" dirty="0">
                <a:effectLst/>
                <a:latin typeface="Open Sans" panose="020B0606030504020204" pitchFamily="34" charset="0"/>
              </a:rPr>
            </a:br>
            <a:endParaRPr lang="en-GB" sz="1050" dirty="0">
              <a:effectLst/>
              <a:latin typeface="Open Sans Semibold" panose="020B0606030504020204" pitchFamily="34" charset="0"/>
            </a:endParaRPr>
          </a:p>
          <a:p>
            <a:pPr>
              <a:lnSpc>
                <a:spcPct val="150000"/>
              </a:lnSpc>
            </a:pPr>
            <a:r>
              <a:rPr lang="en-GB" sz="1050" b="1">
                <a:solidFill>
                  <a:srgbClr val="3E69A5"/>
                </a:solidFill>
                <a:effectLst/>
                <a:latin typeface="Open Sans" panose="020B0606030504020204" pitchFamily="34" charset="0"/>
              </a:rPr>
              <a:t>E:Buildingsafety@lewisham.gov.uk</a:t>
            </a:r>
            <a:br>
              <a:rPr lang="en-GB" sz="1050" b="1" dirty="0">
                <a:effectLst/>
                <a:latin typeface="Open Sans" panose="020B0606030504020204" pitchFamily="34" charset="0"/>
              </a:rPr>
            </a:br>
            <a:endParaRPr lang="en-GB" sz="1050" dirty="0">
              <a:effectLst/>
              <a:latin typeface="Open Sans Semibold" panose="020B0606030504020204" pitchFamily="34" charset="0"/>
            </a:endParaRPr>
          </a:p>
        </p:txBody>
      </p:sp>
      <p:cxnSp>
        <p:nvCxnSpPr>
          <p:cNvPr id="18" name="Straight Connector 17">
            <a:extLst>
              <a:ext uri="{FF2B5EF4-FFF2-40B4-BE49-F238E27FC236}">
                <a16:creationId xmlns:a16="http://schemas.microsoft.com/office/drawing/2014/main" id="{21987F32-6369-417A-3E2C-5366CBDA15FD}"/>
              </a:ext>
            </a:extLst>
          </p:cNvPr>
          <p:cNvCxnSpPr/>
          <p:nvPr/>
        </p:nvCxnSpPr>
        <p:spPr>
          <a:xfrm>
            <a:off x="583894" y="5089793"/>
            <a:ext cx="2282978" cy="0"/>
          </a:xfrm>
          <a:prstGeom prst="line">
            <a:avLst/>
          </a:prstGeom>
          <a:ln>
            <a:solidFill>
              <a:srgbClr val="0070C0"/>
            </a:solidFill>
          </a:ln>
        </p:spPr>
        <p:style>
          <a:lnRef idx="2">
            <a:schemeClr val="accent1"/>
          </a:lnRef>
          <a:fillRef idx="0">
            <a:schemeClr val="accent1"/>
          </a:fillRef>
          <a:effectRef idx="1">
            <a:schemeClr val="accent1"/>
          </a:effectRef>
          <a:fontRef idx="minor">
            <a:schemeClr val="tx1"/>
          </a:fontRef>
        </p:style>
      </p:cxnSp>
      <p:pic>
        <p:nvPicPr>
          <p:cNvPr id="3" name="Picture 2" descr="A black background with a black square&#10;&#10;AI-generated content may be incorrect.">
            <a:extLst>
              <a:ext uri="{FF2B5EF4-FFF2-40B4-BE49-F238E27FC236}">
                <a16:creationId xmlns:a16="http://schemas.microsoft.com/office/drawing/2014/main" id="{EDFA464B-568A-023A-D08D-35231A5230D5}"/>
              </a:ext>
            </a:extLst>
          </p:cNvPr>
          <p:cNvPicPr>
            <a:picLocks noChangeAspect="1"/>
          </p:cNvPicPr>
          <p:nvPr/>
        </p:nvPicPr>
        <p:blipFill>
          <a:blip r:embed="rId4"/>
          <a:stretch>
            <a:fillRect/>
          </a:stretch>
        </p:blipFill>
        <p:spPr>
          <a:xfrm>
            <a:off x="1916865" y="3996703"/>
            <a:ext cx="914969" cy="914969"/>
          </a:xfrm>
          <a:prstGeom prst="rect">
            <a:avLst/>
          </a:prstGeom>
        </p:spPr>
      </p:pic>
    </p:spTree>
    <p:extLst>
      <p:ext uri="{BB962C8B-B14F-4D97-AF65-F5344CB8AC3E}">
        <p14:creationId xmlns:p14="http://schemas.microsoft.com/office/powerpoint/2010/main" val="1265277886"/>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Them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4603</TotalTime>
  <Words>463</Words>
  <Application>Microsoft Office PowerPoint</Application>
  <PresentationFormat>A4 Paper (210x297 mm)</PresentationFormat>
  <Paragraphs>36</Paragraphs>
  <Slides>1</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Aptos</vt:lpstr>
      <vt:lpstr>Aptos Display</vt:lpstr>
      <vt:lpstr>Arial</vt:lpstr>
      <vt:lpstr>Calibri</vt:lpstr>
      <vt:lpstr>Open Sans</vt:lpstr>
      <vt:lpstr>Open Sans Semibold</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Anita Razak</dc:creator>
  <cp:lastModifiedBy>Madigan, Gary</cp:lastModifiedBy>
  <cp:revision>17</cp:revision>
  <dcterms:created xsi:type="dcterms:W3CDTF">2024-10-03T12:29:57Z</dcterms:created>
  <dcterms:modified xsi:type="dcterms:W3CDTF">2026-03-09T11:10:35Z</dcterms:modified>
</cp:coreProperties>
</file>