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CD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410"/>
    <p:restoredTop sz="94626"/>
  </p:normalViewPr>
  <p:slideViewPr>
    <p:cSldViewPr snapToGrid="0">
      <p:cViewPr varScale="1">
        <p:scale>
          <a:sx n="70" d="100"/>
          <a:sy n="70" d="100"/>
        </p:scale>
        <p:origin x="792"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8B57832-CEB8-4708-BE33-4214E87DCA1B}" type="datetimeFigureOut">
              <a:rPr lang="en-GB" smtClean="0"/>
              <a:t>24/02/2026</a:t>
            </a:fld>
            <a:endParaRPr lang="en-GB"/>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2EAE64-3B0C-4AFC-A6B5-A44D10C8F0F8}" type="slidenum">
              <a:rPr lang="en-GB" smtClean="0"/>
              <a:t>‹#›</a:t>
            </a:fld>
            <a:endParaRPr lang="en-GB"/>
          </a:p>
        </p:txBody>
      </p:sp>
    </p:spTree>
    <p:extLst>
      <p:ext uri="{BB962C8B-B14F-4D97-AF65-F5344CB8AC3E}">
        <p14:creationId xmlns:p14="http://schemas.microsoft.com/office/powerpoint/2010/main" val="10838016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32EAE64-3B0C-4AFC-A6B5-A44D10C8F0F8}" type="slidenum">
              <a:rPr lang="en-GB" smtClean="0"/>
              <a:t>1</a:t>
            </a:fld>
            <a:endParaRPr lang="en-GB"/>
          </a:p>
        </p:txBody>
      </p:sp>
    </p:spTree>
    <p:extLst>
      <p:ext uri="{BB962C8B-B14F-4D97-AF65-F5344CB8AC3E}">
        <p14:creationId xmlns:p14="http://schemas.microsoft.com/office/powerpoint/2010/main" val="41305555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9576369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033039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0797630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8113619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3367E2F8-01D6-2E44-940C-E0CEC06C1940}" type="datetimeFigureOut">
              <a:rPr lang="en-US" smtClean="0"/>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4036838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3367E2F8-01D6-2E44-940C-E0CEC06C1940}" type="datetimeFigureOut">
              <a:rPr lang="en-US" smtClean="0"/>
              <a:t>2/24/2026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917140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6"/>
            <a:ext cx="8543925"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3367E2F8-01D6-2E44-940C-E0CEC06C1940}" type="datetimeFigureOut">
              <a:rPr lang="en-US" smtClean="0"/>
              <a:t>2/24/2026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2294746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3367E2F8-01D6-2E44-940C-E0CEC06C1940}" type="datetimeFigureOut">
              <a:rPr lang="en-US" smtClean="0"/>
              <a:t>2/24/2026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90925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67E2F8-01D6-2E44-940C-E0CEC06C1940}" type="datetimeFigureOut">
              <a:rPr lang="en-US" smtClean="0"/>
              <a:t>2/24/2026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456440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4211340" y="987426"/>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2/24/2026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5216209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4211340" y="987426"/>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2/24/2026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1174989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367E2F8-01D6-2E44-940C-E0CEC06C1940}" type="datetimeFigureOut">
              <a:rPr lang="en-US" smtClean="0"/>
              <a:t>2/24/2026</a:t>
            </a:fld>
            <a:endParaRPr 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1DA7FA5-7EDB-5040-A0F4-7AA532FF654B}" type="slidenum">
              <a:rPr lang="en-US" smtClean="0"/>
              <a:t>‹#›</a:t>
            </a:fld>
            <a:endParaRPr lang="en-US"/>
          </a:p>
        </p:txBody>
      </p:sp>
    </p:spTree>
    <p:extLst>
      <p:ext uri="{BB962C8B-B14F-4D97-AF65-F5344CB8AC3E}">
        <p14:creationId xmlns:p14="http://schemas.microsoft.com/office/powerpoint/2010/main" val="8608497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square with yellow crown and people in the middle&#10;&#10;Description automatically generated">
            <a:extLst>
              <a:ext uri="{FF2B5EF4-FFF2-40B4-BE49-F238E27FC236}">
                <a16:creationId xmlns:a16="http://schemas.microsoft.com/office/drawing/2014/main" id="{4F46456D-FF06-0CF6-52AA-129EC44EE700}"/>
              </a:ext>
            </a:extLst>
          </p:cNvPr>
          <p:cNvPicPr>
            <a:picLocks noChangeAspect="1"/>
          </p:cNvPicPr>
          <p:nvPr/>
        </p:nvPicPr>
        <p:blipFill>
          <a:blip r:embed="rId3"/>
          <a:stretch>
            <a:fillRect/>
          </a:stretch>
        </p:blipFill>
        <p:spPr>
          <a:xfrm>
            <a:off x="8983910" y="225332"/>
            <a:ext cx="608553" cy="608553"/>
          </a:xfrm>
          <a:prstGeom prst="rect">
            <a:avLst/>
          </a:prstGeom>
        </p:spPr>
      </p:pic>
      <p:sp>
        <p:nvSpPr>
          <p:cNvPr id="6" name="TextBox 5">
            <a:extLst>
              <a:ext uri="{FF2B5EF4-FFF2-40B4-BE49-F238E27FC236}">
                <a16:creationId xmlns:a16="http://schemas.microsoft.com/office/drawing/2014/main" id="{984D885F-D359-DA9E-BA50-A5B441D84507}"/>
              </a:ext>
            </a:extLst>
          </p:cNvPr>
          <p:cNvSpPr txBox="1"/>
          <p:nvPr/>
        </p:nvSpPr>
        <p:spPr>
          <a:xfrm>
            <a:off x="374430" y="316757"/>
            <a:ext cx="7449855" cy="667555"/>
          </a:xfrm>
          <a:prstGeom prst="rect">
            <a:avLst/>
          </a:prstGeom>
          <a:noFill/>
        </p:spPr>
        <p:txBody>
          <a:bodyPr wrap="square" rtlCol="0">
            <a:spAutoFit/>
          </a:bodyPr>
          <a:lstStyle/>
          <a:p>
            <a:r>
              <a:rPr lang="en-GB" sz="2275" b="1" kern="100" dirty="0">
                <a:solidFill>
                  <a:srgbClr val="0070C0"/>
                </a:solidFill>
                <a:ea typeface="Aptos" panose="020B0004020202020204" pitchFamily="34" charset="0"/>
                <a:cs typeface="Times New Roman" panose="02020603050405020304" pitchFamily="18" charset="0"/>
              </a:rPr>
              <a:t>Pelican House 1 - 53 Information</a:t>
            </a:r>
            <a:endParaRPr lang="en-GB" sz="2275" kern="100" dirty="0">
              <a:ea typeface="Aptos" panose="020B0004020202020204" pitchFamily="34" charset="0"/>
              <a:cs typeface="Times New Roman" panose="02020603050405020304" pitchFamily="18" charset="0"/>
            </a:endParaRPr>
          </a:p>
          <a:p>
            <a:endParaRPr lang="en-US" sz="1463" dirty="0"/>
          </a:p>
        </p:txBody>
      </p:sp>
      <p:graphicFrame>
        <p:nvGraphicFramePr>
          <p:cNvPr id="9" name="Table 8">
            <a:extLst>
              <a:ext uri="{FF2B5EF4-FFF2-40B4-BE49-F238E27FC236}">
                <a16:creationId xmlns:a16="http://schemas.microsoft.com/office/drawing/2014/main" id="{3EF3C319-175A-D9E4-2911-65ADA043C171}"/>
              </a:ext>
            </a:extLst>
          </p:cNvPr>
          <p:cNvGraphicFramePr>
            <a:graphicFrameLocks noGrp="1"/>
          </p:cNvGraphicFramePr>
          <p:nvPr>
            <p:extLst>
              <p:ext uri="{D42A27DB-BD31-4B8C-83A1-F6EECF244321}">
                <p14:modId xmlns:p14="http://schemas.microsoft.com/office/powerpoint/2010/main" val="4009553284"/>
              </p:ext>
            </p:extLst>
          </p:nvPr>
        </p:nvGraphicFramePr>
        <p:xfrm>
          <a:off x="482637" y="939185"/>
          <a:ext cx="4470361" cy="3491611"/>
        </p:xfrm>
        <a:graphic>
          <a:graphicData uri="http://schemas.openxmlformats.org/drawingml/2006/table">
            <a:tbl>
              <a:tblPr firstRow="1" bandRow="1">
                <a:tableStyleId>{00A15C55-8517-42AA-B614-E9B94910E393}</a:tableStyleId>
              </a:tblPr>
              <a:tblGrid>
                <a:gridCol w="1017927">
                  <a:extLst>
                    <a:ext uri="{9D8B030D-6E8A-4147-A177-3AD203B41FA5}">
                      <a16:colId xmlns:a16="http://schemas.microsoft.com/office/drawing/2014/main" val="3373387814"/>
                    </a:ext>
                  </a:extLst>
                </a:gridCol>
                <a:gridCol w="3452434">
                  <a:extLst>
                    <a:ext uri="{9D8B030D-6E8A-4147-A177-3AD203B41FA5}">
                      <a16:colId xmlns:a16="http://schemas.microsoft.com/office/drawing/2014/main" val="748173965"/>
                    </a:ext>
                  </a:extLst>
                </a:gridCol>
              </a:tblGrid>
              <a:tr h="388987">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1740665">
                <a:tc>
                  <a:txBody>
                    <a:bodyPr/>
                    <a:lstStyle/>
                    <a:p>
                      <a:r>
                        <a:rPr lang="en-GB" sz="1000" b="1" kern="100" dirty="0">
                          <a:solidFill>
                            <a:srgbClr val="0070C0"/>
                          </a:solidFill>
                          <a:effectLst/>
                        </a:rPr>
                        <a:t>Fire</a:t>
                      </a:r>
                      <a:r>
                        <a:rPr lang="en-GB" sz="1000" b="1" kern="100" dirty="0">
                          <a:solidFill>
                            <a:srgbClr val="000000"/>
                          </a:solidFill>
                          <a:effectLst/>
                        </a:rPr>
                        <a:t> </a:t>
                      </a:r>
                      <a:r>
                        <a:rPr lang="en-GB" sz="1000" b="1" kern="100" dirty="0">
                          <a:solidFill>
                            <a:srgbClr val="0070C0"/>
                          </a:solidFill>
                          <a:effectLst/>
                        </a:rPr>
                        <a:t>doors</a:t>
                      </a:r>
                      <a:endParaRPr lang="en-GB" sz="10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Communal fire doors are located within the Lift lobby area including bin chute locations on all residential floors to provide protection to residents should they need to exit in an emergency from smoke / fire in the event of an incident. There are also Communal fire doors located in residential corridors. These are periodically inspected and maintained. Flat entrance doors should provide 30 minutes Fire and smoke resistance and should be fitted with a self-closing device. This is monitored by the Building Safety team to ensure compliance with Fire / Building Safety legislation. There is a monitoring and maintenance programme in place.</a:t>
                      </a:r>
                    </a:p>
                  </a:txBody>
                  <a:tcPr marL="7620" marR="7620" marT="7620" marB="0" anchor="ctr"/>
                </a:tc>
                <a:extLst>
                  <a:ext uri="{0D108BD9-81ED-4DB2-BD59-A6C34878D82A}">
                    <a16:rowId xmlns:a16="http://schemas.microsoft.com/office/drawing/2014/main" val="1879945121"/>
                  </a:ext>
                </a:extLst>
              </a:tr>
              <a:tr h="915684">
                <a:tc>
                  <a:txBody>
                    <a:bodyPr/>
                    <a:lstStyle/>
                    <a:p>
                      <a:r>
                        <a:rPr lang="en-GB" sz="1000" b="1" kern="100" dirty="0">
                          <a:solidFill>
                            <a:srgbClr val="0070C0"/>
                          </a:solidFill>
                          <a:effectLst/>
                        </a:rPr>
                        <a:t>Fire and </a:t>
                      </a:r>
                      <a:br>
                        <a:rPr lang="en-GB" sz="1000" b="1" kern="100" dirty="0">
                          <a:solidFill>
                            <a:srgbClr val="0070C0"/>
                          </a:solidFill>
                          <a:effectLst/>
                        </a:rPr>
                      </a:br>
                      <a:r>
                        <a:rPr lang="en-GB" sz="1000" b="1" kern="100" dirty="0">
                          <a:solidFill>
                            <a:srgbClr val="0070C0"/>
                          </a:solidFill>
                          <a:effectLst/>
                        </a:rPr>
                        <a:t>smoke control equipment</a:t>
                      </a:r>
                      <a:endParaRPr lang="en-GB" sz="1000" kern="100" dirty="0">
                        <a:solidFill>
                          <a:srgbClr val="0070C0"/>
                        </a:solidFill>
                        <a:effectLst/>
                      </a:endParaRPr>
                    </a:p>
                    <a:p>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l" fontAlgn="ctr"/>
                      <a:r>
                        <a:rPr lang="en-US" sz="1100" b="0" i="0" u="none" strike="noStrike" dirty="0">
                          <a:solidFill>
                            <a:srgbClr val="000000"/>
                          </a:solidFill>
                          <a:effectLst/>
                          <a:latin typeface="Arial" panose="020B0604020202020204" pitchFamily="34" charset="0"/>
                        </a:rPr>
                        <a:t>There </a:t>
                      </a:r>
                      <a:r>
                        <a:rPr lang="en-US" sz="1100" b="0" i="0" u="none" strike="noStrike">
                          <a:solidFill>
                            <a:srgbClr val="000000"/>
                          </a:solidFill>
                          <a:effectLst/>
                          <a:latin typeface="Arial" panose="020B0604020202020204" pitchFamily="34" charset="0"/>
                        </a:rPr>
                        <a:t>are permanently </a:t>
                      </a:r>
                      <a:r>
                        <a:rPr lang="en-US" sz="1100" b="0" i="0" u="none" strike="noStrike" dirty="0">
                          <a:solidFill>
                            <a:srgbClr val="000000"/>
                          </a:solidFill>
                          <a:effectLst/>
                          <a:latin typeface="Arial" panose="020B0604020202020204" pitchFamily="34" charset="0"/>
                        </a:rPr>
                        <a:t>open vents (POV) in place in stairs and lobbies. Openable windows and fixed ventilation are available in the protected staircase and lift lobbies.</a:t>
                      </a:r>
                    </a:p>
                  </a:txBody>
                  <a:tcPr marR="7620" marT="7620" marB="0" anchor="ctr"/>
                </a:tc>
                <a:extLst>
                  <a:ext uri="{0D108BD9-81ED-4DB2-BD59-A6C34878D82A}">
                    <a16:rowId xmlns:a16="http://schemas.microsoft.com/office/drawing/2014/main" val="4232220882"/>
                  </a:ext>
                </a:extLst>
              </a:tr>
            </a:tbl>
          </a:graphicData>
        </a:graphic>
      </p:graphicFrame>
      <p:graphicFrame>
        <p:nvGraphicFramePr>
          <p:cNvPr id="10" name="Table 9">
            <a:extLst>
              <a:ext uri="{FF2B5EF4-FFF2-40B4-BE49-F238E27FC236}">
                <a16:creationId xmlns:a16="http://schemas.microsoft.com/office/drawing/2014/main" id="{80532DE1-52D8-E0F5-35DA-5430A3CF4B87}"/>
              </a:ext>
            </a:extLst>
          </p:cNvPr>
          <p:cNvGraphicFramePr>
            <a:graphicFrameLocks noGrp="1"/>
          </p:cNvGraphicFramePr>
          <p:nvPr>
            <p:extLst>
              <p:ext uri="{D42A27DB-BD31-4B8C-83A1-F6EECF244321}">
                <p14:modId xmlns:p14="http://schemas.microsoft.com/office/powerpoint/2010/main" val="3687024934"/>
              </p:ext>
            </p:extLst>
          </p:nvPr>
        </p:nvGraphicFramePr>
        <p:xfrm>
          <a:off x="5122100" y="922020"/>
          <a:ext cx="4470360" cy="3132451"/>
        </p:xfrm>
        <a:graphic>
          <a:graphicData uri="http://schemas.openxmlformats.org/drawingml/2006/table">
            <a:tbl>
              <a:tblPr firstRow="1" bandRow="1">
                <a:tableStyleId>{00A15C55-8517-42AA-B614-E9B94910E393}</a:tableStyleId>
              </a:tblPr>
              <a:tblGrid>
                <a:gridCol w="982550">
                  <a:extLst>
                    <a:ext uri="{9D8B030D-6E8A-4147-A177-3AD203B41FA5}">
                      <a16:colId xmlns:a16="http://schemas.microsoft.com/office/drawing/2014/main" val="3373387814"/>
                    </a:ext>
                  </a:extLst>
                </a:gridCol>
                <a:gridCol w="3487810">
                  <a:extLst>
                    <a:ext uri="{9D8B030D-6E8A-4147-A177-3AD203B41FA5}">
                      <a16:colId xmlns:a16="http://schemas.microsoft.com/office/drawing/2014/main" val="748173965"/>
                    </a:ext>
                  </a:extLst>
                </a:gridCol>
              </a:tblGrid>
              <a:tr h="377886">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520101">
                <a:tc>
                  <a:txBody>
                    <a:bodyPr/>
                    <a:lstStyle/>
                    <a:p>
                      <a:r>
                        <a:rPr lang="en-GB" sz="1000" b="1" kern="1200" dirty="0">
                          <a:solidFill>
                            <a:srgbClr val="0070C0"/>
                          </a:solidFill>
                          <a:effectLst/>
                          <a:latin typeface="+mn-lt"/>
                          <a:ea typeface="+mn-ea"/>
                          <a:cs typeface="+mn-cs"/>
                        </a:rPr>
                        <a:t>Evacuation information</a:t>
                      </a:r>
                      <a:endParaRPr lang="en-GB" sz="1000" kern="1200" dirty="0">
                        <a:solidFill>
                          <a:srgbClr val="0070C0"/>
                        </a:solidFill>
                        <a:effectLst/>
                        <a:latin typeface="+mn-lt"/>
                        <a:ea typeface="+mn-ea"/>
                        <a:cs typeface="+mn-cs"/>
                      </a:endParaRPr>
                    </a:p>
                  </a:txBody>
                  <a:tcPr marL="55721" marR="55721"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Arial" panose="020B0604020202020204" pitchFamily="34" charset="0"/>
                          <a:ea typeface="+mn-ea"/>
                          <a:cs typeface="Arial" panose="020B0604020202020204" pitchFamily="34" charset="0"/>
                        </a:rPr>
                        <a:t>You have a </a:t>
                      </a:r>
                      <a:r>
                        <a:rPr lang="en-GB" sz="1100" b="1" kern="1200" dirty="0">
                          <a:solidFill>
                            <a:schemeClr val="dk1"/>
                          </a:solidFill>
                          <a:effectLst/>
                          <a:latin typeface="Arial" panose="020B0604020202020204" pitchFamily="34" charset="0"/>
                          <a:ea typeface="+mn-ea"/>
                          <a:cs typeface="Arial" panose="020B0604020202020204" pitchFamily="34" charset="0"/>
                        </a:rPr>
                        <a:t>STAY PUT </a:t>
                      </a:r>
                      <a:r>
                        <a:rPr lang="en-GB" sz="1100" kern="1200" dirty="0">
                          <a:solidFill>
                            <a:schemeClr val="dk1"/>
                          </a:solidFill>
                          <a:effectLst/>
                          <a:latin typeface="Arial" panose="020B0604020202020204" pitchFamily="34" charset="0"/>
                          <a:ea typeface="+mn-ea"/>
                          <a:cs typeface="Arial" panose="020B0604020202020204" pitchFamily="34" charset="0"/>
                        </a:rPr>
                        <a:t>policy building.</a:t>
                      </a:r>
                    </a:p>
                  </a:txBody>
                  <a:tcPr marL="74295" marR="74295" marT="37148" marB="37148" anchor="ctr"/>
                </a:tc>
                <a:extLst>
                  <a:ext uri="{0D108BD9-81ED-4DB2-BD59-A6C34878D82A}">
                    <a16:rowId xmlns:a16="http://schemas.microsoft.com/office/drawing/2014/main" val="1879945121"/>
                  </a:ext>
                </a:extLst>
              </a:tr>
              <a:tr h="635544">
                <a:tc>
                  <a:txBody>
                    <a:bodyPr/>
                    <a:lstStyle/>
                    <a:p>
                      <a:r>
                        <a:rPr lang="en-GB" sz="1000" b="1" kern="100" dirty="0">
                          <a:solidFill>
                            <a:srgbClr val="0070C0"/>
                          </a:solidFill>
                          <a:effectLst/>
                        </a:rPr>
                        <a:t>Emergency lighting</a:t>
                      </a:r>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Emergency lighting is provided in all communal areas and on escape routes within the building. This is periodically inspected and maintained.</a:t>
                      </a:r>
                    </a:p>
                  </a:txBody>
                  <a:tcPr marL="7620" marR="7620" marT="7620" marB="0" anchor="ctr"/>
                </a:tc>
                <a:extLst>
                  <a:ext uri="{0D108BD9-81ED-4DB2-BD59-A6C34878D82A}">
                    <a16:rowId xmlns:a16="http://schemas.microsoft.com/office/drawing/2014/main" val="4232220882"/>
                  </a:ext>
                </a:extLst>
              </a:tr>
              <a:tr h="1077609">
                <a:tc>
                  <a:txBody>
                    <a:bodyPr/>
                    <a:lstStyle/>
                    <a:p>
                      <a:r>
                        <a:rPr lang="en-GB" sz="1000" b="1" kern="100" dirty="0">
                          <a:solidFill>
                            <a:srgbClr val="0070C0"/>
                          </a:solidFill>
                          <a:effectLst/>
                        </a:rPr>
                        <a:t>Smoke detection</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GB" sz="1100" b="0" i="0" u="none" strike="noStrike" dirty="0">
                          <a:solidFill>
                            <a:srgbClr val="000000"/>
                          </a:solidFill>
                          <a:effectLst/>
                          <a:latin typeface="Arial" panose="020B0604020202020204" pitchFamily="34" charset="0"/>
                        </a:rPr>
                        <a:t>You should have a smoke/heat detection unit within your flat. </a:t>
                      </a:r>
                      <a:r>
                        <a:rPr lang="en-GB" sz="1100" b="0" i="0" u="none" strike="noStrike">
                          <a:solidFill>
                            <a:srgbClr val="000000"/>
                          </a:solidFill>
                          <a:effectLst/>
                          <a:latin typeface="Arial" panose="020B0604020202020204" pitchFamily="34" charset="0"/>
                        </a:rPr>
                        <a:t>If you do not, please contact your Building Safety Manager</a:t>
                      </a:r>
                      <a:endParaRPr lang="en-US" sz="1100" b="0" i="0" u="none" strike="noStrike" dirty="0">
                        <a:solidFill>
                          <a:srgbClr val="000000"/>
                        </a:solidFill>
                        <a:effectLst/>
                        <a:latin typeface="Arial" panose="020B0604020202020204" pitchFamily="34" charset="0"/>
                      </a:endParaRPr>
                    </a:p>
                  </a:txBody>
                  <a:tcPr marL="7620" marR="7620" marT="7620" marB="0" anchor="ctr"/>
                </a:tc>
                <a:extLst>
                  <a:ext uri="{0D108BD9-81ED-4DB2-BD59-A6C34878D82A}">
                    <a16:rowId xmlns:a16="http://schemas.microsoft.com/office/drawing/2014/main" val="1014396436"/>
                  </a:ext>
                </a:extLst>
              </a:tr>
              <a:tr h="52010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b="1" kern="100" dirty="0">
                          <a:solidFill>
                            <a:srgbClr val="0070C0"/>
                          </a:solidFill>
                          <a:effectLst/>
                        </a:rPr>
                        <a:t>Fire Escape Route</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Your High-Rise residential building has two protected staircases with Fire Doors fitted onto the staircases</a:t>
                      </a:r>
                    </a:p>
                  </a:txBody>
                  <a:tcPr marL="7620" marR="7620" marT="7620" marB="0" anchor="ctr"/>
                </a:tc>
                <a:extLst>
                  <a:ext uri="{0D108BD9-81ED-4DB2-BD59-A6C34878D82A}">
                    <a16:rowId xmlns:a16="http://schemas.microsoft.com/office/drawing/2014/main" val="958340945"/>
                  </a:ext>
                </a:extLst>
              </a:tr>
            </a:tbl>
          </a:graphicData>
        </a:graphic>
      </p:graphicFrame>
      <p:sp>
        <p:nvSpPr>
          <p:cNvPr id="11" name="TextBox 10">
            <a:extLst>
              <a:ext uri="{FF2B5EF4-FFF2-40B4-BE49-F238E27FC236}">
                <a16:creationId xmlns:a16="http://schemas.microsoft.com/office/drawing/2014/main" id="{B22A5260-84BF-2851-DB93-E4EECA691C2C}"/>
              </a:ext>
            </a:extLst>
          </p:cNvPr>
          <p:cNvSpPr txBox="1"/>
          <p:nvPr/>
        </p:nvSpPr>
        <p:spPr>
          <a:xfrm>
            <a:off x="2977040" y="4173009"/>
            <a:ext cx="2034892" cy="1477328"/>
          </a:xfrm>
          <a:prstGeom prst="rect">
            <a:avLst/>
          </a:prstGeom>
          <a:solidFill>
            <a:srgbClr val="FFFCDC"/>
          </a:solidFill>
        </p:spPr>
        <p:txBody>
          <a:bodyPr wrap="square" rtlCol="0">
            <a:spAutoFit/>
          </a:bodyPr>
          <a:lstStyle/>
          <a:p>
            <a:r>
              <a:rPr lang="en-GB" sz="1000" b="1" dirty="0">
                <a:solidFill>
                  <a:srgbClr val="0070C0"/>
                </a:solidFill>
                <a:effectLst/>
              </a:rPr>
              <a:t>Information available at </a:t>
            </a:r>
            <a:br>
              <a:rPr lang="en-GB" sz="1000" b="1" dirty="0">
                <a:solidFill>
                  <a:srgbClr val="0070C0"/>
                </a:solidFill>
                <a:effectLst/>
              </a:rPr>
            </a:br>
            <a:r>
              <a:rPr lang="en-GB" sz="1000" b="1" dirty="0" err="1">
                <a:solidFill>
                  <a:srgbClr val="0070C0"/>
                </a:solidFill>
                <a:effectLst/>
              </a:rPr>
              <a:t>lewisham.gov.uk</a:t>
            </a:r>
            <a:r>
              <a:rPr lang="en-GB" sz="1000" b="1" dirty="0">
                <a:solidFill>
                  <a:srgbClr val="0070C0"/>
                </a:solidFill>
                <a:effectLst/>
              </a:rPr>
              <a:t>/building-safety</a:t>
            </a:r>
          </a:p>
          <a:p>
            <a:pPr marL="171450" indent="-171450">
              <a:buClr>
                <a:srgbClr val="0070C0"/>
              </a:buClr>
              <a:buFont typeface="Arial" panose="020B0604020202020204" pitchFamily="34" charset="0"/>
              <a:buChar char="•"/>
            </a:pPr>
            <a:r>
              <a:rPr lang="en-GB" sz="1000" dirty="0">
                <a:effectLst/>
              </a:rPr>
              <a:t>Summary of your Safety Case</a:t>
            </a:r>
          </a:p>
          <a:p>
            <a:pPr marL="171450" indent="-171450">
              <a:buClr>
                <a:srgbClr val="0070C0"/>
              </a:buClr>
              <a:buFont typeface="Arial" panose="020B0604020202020204" pitchFamily="34" charset="0"/>
              <a:buChar char="•"/>
            </a:pPr>
            <a:r>
              <a:rPr lang="en-GB" sz="1000" dirty="0">
                <a:effectLst/>
              </a:rPr>
              <a:t>Relevant persons in relation to the higher-risk building</a:t>
            </a:r>
          </a:p>
          <a:p>
            <a:pPr marL="171450" indent="-171450">
              <a:buClr>
                <a:srgbClr val="0070C0"/>
              </a:buClr>
              <a:buFont typeface="Arial" panose="020B0604020202020204" pitchFamily="34" charset="0"/>
              <a:buChar char="•"/>
            </a:pPr>
            <a:r>
              <a:rPr lang="en-GB" sz="1000" dirty="0">
                <a:effectLst/>
              </a:rPr>
              <a:t>Resident engagement strategy</a:t>
            </a:r>
          </a:p>
          <a:p>
            <a:pPr marL="171450" indent="-171450">
              <a:buClr>
                <a:srgbClr val="0070C0"/>
              </a:buClr>
              <a:buFont typeface="Arial" panose="020B0604020202020204" pitchFamily="34" charset="0"/>
              <a:buChar char="•"/>
            </a:pPr>
            <a:r>
              <a:rPr lang="en-GB" sz="1000" dirty="0">
                <a:effectLst/>
              </a:rPr>
              <a:t>The procedure for making a complaint</a:t>
            </a:r>
          </a:p>
        </p:txBody>
      </p:sp>
      <p:sp>
        <p:nvSpPr>
          <p:cNvPr id="12" name="TextBox 11">
            <a:extLst>
              <a:ext uri="{FF2B5EF4-FFF2-40B4-BE49-F238E27FC236}">
                <a16:creationId xmlns:a16="http://schemas.microsoft.com/office/drawing/2014/main" id="{66FA51B4-AB17-A6E1-5063-14A7E2C81C13}"/>
              </a:ext>
            </a:extLst>
          </p:cNvPr>
          <p:cNvSpPr txBox="1"/>
          <p:nvPr/>
        </p:nvSpPr>
        <p:spPr>
          <a:xfrm>
            <a:off x="5122100" y="4173008"/>
            <a:ext cx="2325303" cy="1477328"/>
          </a:xfrm>
          <a:prstGeom prst="rect">
            <a:avLst/>
          </a:prstGeom>
          <a:solidFill>
            <a:srgbClr val="FFFCDC"/>
          </a:solidFill>
        </p:spPr>
        <p:txBody>
          <a:bodyPr wrap="square" rtlCol="0">
            <a:spAutoFit/>
          </a:bodyPr>
          <a:lstStyle/>
          <a:p>
            <a:r>
              <a:rPr lang="en-GB" sz="1000" b="1" dirty="0">
                <a:solidFill>
                  <a:srgbClr val="0070C0"/>
                </a:solidFill>
                <a:effectLst/>
              </a:rPr>
              <a:t>Further information available </a:t>
            </a:r>
            <a:br>
              <a:rPr lang="en-GB" sz="1000" b="1" dirty="0">
                <a:solidFill>
                  <a:srgbClr val="0070C0"/>
                </a:solidFill>
                <a:effectLst/>
              </a:rPr>
            </a:br>
            <a:r>
              <a:rPr lang="en-GB" sz="1000" b="1" dirty="0">
                <a:solidFill>
                  <a:srgbClr val="0070C0"/>
                </a:solidFill>
                <a:effectLst/>
              </a:rPr>
              <a:t>on request</a:t>
            </a:r>
            <a:endParaRPr lang="en-GB" sz="1000" dirty="0">
              <a:solidFill>
                <a:srgbClr val="0070C0"/>
              </a:solidFill>
              <a:effectLst/>
            </a:endParaRPr>
          </a:p>
          <a:p>
            <a:pPr marL="171450" indent="-171450">
              <a:buClr>
                <a:srgbClr val="0070C0"/>
              </a:buClr>
              <a:buFont typeface="Arial" panose="020B0604020202020204" pitchFamily="34" charset="0"/>
              <a:buChar char="•"/>
            </a:pPr>
            <a:r>
              <a:rPr lang="en-GB" sz="1000" dirty="0">
                <a:effectLst/>
              </a:rPr>
              <a:t>Further information on the Safety Case</a:t>
            </a:r>
          </a:p>
          <a:p>
            <a:pPr marL="171450" indent="-171450">
              <a:buClr>
                <a:srgbClr val="0070C0"/>
              </a:buClr>
              <a:buFont typeface="Arial" panose="020B0604020202020204" pitchFamily="34" charset="0"/>
              <a:buChar char="•"/>
            </a:pPr>
            <a:r>
              <a:rPr lang="en-GB" sz="1000" dirty="0">
                <a:effectLst/>
              </a:rPr>
              <a:t>Up to date fire risk assessments</a:t>
            </a:r>
          </a:p>
          <a:p>
            <a:pPr marL="171450" indent="-171450">
              <a:buClr>
                <a:srgbClr val="0070C0"/>
              </a:buClr>
              <a:buFont typeface="Arial" panose="020B0604020202020204" pitchFamily="34" charset="0"/>
              <a:buChar char="•"/>
            </a:pPr>
            <a:r>
              <a:rPr lang="en-GB" sz="1000" dirty="0">
                <a:effectLst/>
              </a:rPr>
              <a:t>Documents referenced in the Safety Case</a:t>
            </a:r>
          </a:p>
          <a:p>
            <a:pPr marL="171450" indent="-171450">
              <a:buClr>
                <a:srgbClr val="0070C0"/>
              </a:buClr>
              <a:buFont typeface="Arial" panose="020B0604020202020204" pitchFamily="34" charset="0"/>
              <a:buChar char="•"/>
            </a:pPr>
            <a:r>
              <a:rPr lang="en-GB" sz="1000" dirty="0">
                <a:effectLst/>
              </a:rPr>
              <a:t>Summary of any recent consultation</a:t>
            </a:r>
            <a:endParaRPr lang="en-US" sz="1000" dirty="0"/>
          </a:p>
        </p:txBody>
      </p:sp>
      <p:sp>
        <p:nvSpPr>
          <p:cNvPr id="13" name="TextBox 12">
            <a:extLst>
              <a:ext uri="{FF2B5EF4-FFF2-40B4-BE49-F238E27FC236}">
                <a16:creationId xmlns:a16="http://schemas.microsoft.com/office/drawing/2014/main" id="{8A9E39A4-414D-46FE-C2B6-DF57244AD6B7}"/>
              </a:ext>
            </a:extLst>
          </p:cNvPr>
          <p:cNvSpPr txBox="1"/>
          <p:nvPr/>
        </p:nvSpPr>
        <p:spPr>
          <a:xfrm>
            <a:off x="2977041" y="5768873"/>
            <a:ext cx="4470361" cy="873673"/>
          </a:xfrm>
          <a:prstGeom prst="rect">
            <a:avLst/>
          </a:prstGeom>
          <a:solidFill>
            <a:schemeClr val="tx2">
              <a:lumMod val="10000"/>
              <a:lumOff val="90000"/>
            </a:schemeClr>
          </a:solidFill>
        </p:spPr>
        <p:txBody>
          <a:bodyPr wrap="square" rtlCol="0">
            <a:spAutoFit/>
          </a:bodyPr>
          <a:lstStyle/>
          <a:p>
            <a:r>
              <a:rPr lang="en-GB" sz="1000" dirty="0">
                <a:effectLst/>
              </a:rPr>
              <a:t>If you would like to receive any of the information shown above please go to</a:t>
            </a:r>
            <a:br>
              <a:rPr lang="en-GB" sz="1000" dirty="0">
                <a:effectLst/>
              </a:rPr>
            </a:br>
            <a:r>
              <a:rPr lang="en-GB" sz="1000" dirty="0">
                <a:effectLst/>
              </a:rPr>
              <a:t>https://</a:t>
            </a:r>
            <a:r>
              <a:rPr lang="en-GB" sz="1000" dirty="0" err="1">
                <a:effectLst/>
              </a:rPr>
              <a:t>lewisham.gov.uk</a:t>
            </a:r>
            <a:r>
              <a:rPr lang="en-GB" sz="1000" dirty="0">
                <a:effectLst/>
              </a:rPr>
              <a:t>/</a:t>
            </a:r>
            <a:r>
              <a:rPr lang="en-GB" sz="1000" dirty="0" err="1">
                <a:effectLst/>
              </a:rPr>
              <a:t>myservices</a:t>
            </a:r>
            <a:r>
              <a:rPr lang="en-GB" sz="1000" dirty="0">
                <a:effectLst/>
              </a:rPr>
              <a:t>/housing/council-homes/building-safety/further-information-for-residents to fill out the Microsoft Form or email </a:t>
            </a:r>
            <a:br>
              <a:rPr lang="en-GB" sz="1000" dirty="0">
                <a:effectLst/>
              </a:rPr>
            </a:br>
            <a:r>
              <a:rPr lang="en-GB" sz="1000" dirty="0" err="1">
                <a:effectLst/>
              </a:rPr>
              <a:t>buildingsafety@lewisham.gov.uk</a:t>
            </a:r>
            <a:r>
              <a:rPr lang="en-GB" sz="1000" dirty="0">
                <a:effectLst/>
              </a:rPr>
              <a:t> stating your name, address and what information you would like to receive.</a:t>
            </a:r>
            <a:endParaRPr lang="en-US" sz="1000" dirty="0"/>
          </a:p>
        </p:txBody>
      </p:sp>
      <p:sp>
        <p:nvSpPr>
          <p:cNvPr id="14" name="TextBox 13">
            <a:extLst>
              <a:ext uri="{FF2B5EF4-FFF2-40B4-BE49-F238E27FC236}">
                <a16:creationId xmlns:a16="http://schemas.microsoft.com/office/drawing/2014/main" id="{24A91392-6211-31A4-CE03-EACC146A0052}"/>
              </a:ext>
            </a:extLst>
          </p:cNvPr>
          <p:cNvSpPr txBox="1"/>
          <p:nvPr/>
        </p:nvSpPr>
        <p:spPr>
          <a:xfrm>
            <a:off x="7557570" y="4142606"/>
            <a:ext cx="2034890" cy="2400657"/>
          </a:xfrm>
          <a:prstGeom prst="rect">
            <a:avLst/>
          </a:prstGeom>
          <a:solidFill>
            <a:schemeClr val="tx2">
              <a:lumMod val="10000"/>
              <a:lumOff val="90000"/>
            </a:schemeClr>
          </a:solidFill>
        </p:spPr>
        <p:txBody>
          <a:bodyPr wrap="square" rtlCol="0">
            <a:spAutoFit/>
          </a:bodyPr>
          <a:lstStyle/>
          <a:p>
            <a:r>
              <a:rPr lang="en-US" sz="1000" b="0" i="0" u="none" strike="noStrike" dirty="0">
                <a:solidFill>
                  <a:srgbClr val="000000"/>
                </a:solidFill>
                <a:effectLst/>
                <a:latin typeface="Arial" panose="020B0604020202020204" pitchFamily="34" charset="0"/>
                <a:cs typeface="Arial" panose="020B0604020202020204" pitchFamily="34" charset="0"/>
              </a:rPr>
              <a:t>Taking into account the fire prevention measures observed at the time of the latest fire risk assessment, it is considered that the hazard from fire (likelihood of fire) at these premises is: Medium</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In this context, a definition of the above terms is as follows:</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Medium = Normal fire hazards (e.g. potential ignition sources) for this type of occupancy, with fire hazards generally subject to appropriate controls (other than minor shortcomings)</a:t>
            </a:r>
            <a:r>
              <a:rPr lang="en-US" sz="1000" dirty="0">
                <a:latin typeface="Arial" panose="020B0604020202020204" pitchFamily="34" charset="0"/>
                <a:cs typeface="Arial" panose="020B0604020202020204" pitchFamily="34" charset="0"/>
              </a:rPr>
              <a:t> </a:t>
            </a:r>
            <a:endParaRPr lang="en-GB" sz="1000" dirty="0">
              <a:effectLst/>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E550790D-9056-494D-8192-1EAE4565BEC7}"/>
              </a:ext>
            </a:extLst>
          </p:cNvPr>
          <p:cNvSpPr txBox="1"/>
          <p:nvPr/>
        </p:nvSpPr>
        <p:spPr>
          <a:xfrm>
            <a:off x="482637" y="4173008"/>
            <a:ext cx="2384235" cy="868443"/>
          </a:xfrm>
          <a:prstGeom prst="rect">
            <a:avLst/>
          </a:prstGeom>
          <a:noFill/>
        </p:spPr>
        <p:txBody>
          <a:bodyPr wrap="square" rtlCol="0">
            <a:spAutoFit/>
          </a:bodyPr>
          <a:lstStyle/>
          <a:p>
            <a:pPr>
              <a:lnSpc>
                <a:spcPct val="150000"/>
              </a:lnSpc>
            </a:pPr>
            <a:r>
              <a:rPr lang="en-GB" sz="1050" b="1" dirty="0">
                <a:effectLst/>
                <a:latin typeface="Open Sans" panose="020B0606030504020204" pitchFamily="34" charset="0"/>
              </a:rPr>
              <a:t>Your Building </a:t>
            </a:r>
          </a:p>
          <a:p>
            <a:pPr>
              <a:lnSpc>
                <a:spcPct val="150000"/>
              </a:lnSpc>
            </a:pPr>
            <a:r>
              <a:rPr lang="en-GB" sz="1050" b="1" dirty="0">
                <a:effectLst/>
                <a:latin typeface="Open Sans" panose="020B0606030504020204" pitchFamily="34" charset="0"/>
              </a:rPr>
              <a:t>Safety Manager is: </a:t>
            </a:r>
            <a:br>
              <a:rPr lang="en-GB" b="1" dirty="0">
                <a:solidFill>
                  <a:srgbClr val="3E69A5"/>
                </a:solidFill>
                <a:effectLst/>
                <a:latin typeface="Open Sans" panose="020B0606030504020204" pitchFamily="34" charset="0"/>
              </a:rPr>
            </a:br>
            <a:r>
              <a:rPr lang="en-GB" sz="1400" b="1" dirty="0">
                <a:solidFill>
                  <a:srgbClr val="3E69A5"/>
                </a:solidFill>
                <a:effectLst/>
                <a:latin typeface="Open Sans" panose="020B0606030504020204" pitchFamily="34" charset="0"/>
              </a:rPr>
              <a:t>Joseph Banton</a:t>
            </a:r>
            <a:endParaRPr lang="en-US" sz="1400" b="1" dirty="0"/>
          </a:p>
        </p:txBody>
      </p:sp>
      <p:sp>
        <p:nvSpPr>
          <p:cNvPr id="16" name="TextBox 15">
            <a:extLst>
              <a:ext uri="{FF2B5EF4-FFF2-40B4-BE49-F238E27FC236}">
                <a16:creationId xmlns:a16="http://schemas.microsoft.com/office/drawing/2014/main" id="{FB7C4A0F-9422-F016-D70D-9304A03016D4}"/>
              </a:ext>
            </a:extLst>
          </p:cNvPr>
          <p:cNvSpPr txBox="1"/>
          <p:nvPr/>
        </p:nvSpPr>
        <p:spPr>
          <a:xfrm>
            <a:off x="482637" y="5208330"/>
            <a:ext cx="2494402" cy="793615"/>
          </a:xfrm>
          <a:prstGeom prst="rect">
            <a:avLst/>
          </a:prstGeom>
          <a:noFill/>
        </p:spPr>
        <p:txBody>
          <a:bodyPr wrap="square" rtlCol="0">
            <a:spAutoFit/>
          </a:bodyPr>
          <a:lstStyle/>
          <a:p>
            <a:pPr>
              <a:lnSpc>
                <a:spcPct val="150000"/>
              </a:lnSpc>
            </a:pPr>
            <a:r>
              <a:rPr lang="en-GB" sz="1050" b="1" dirty="0">
                <a:solidFill>
                  <a:srgbClr val="3E69A5"/>
                </a:solidFill>
                <a:effectLst/>
                <a:latin typeface="Open Sans" panose="020B0606030504020204" pitchFamily="34" charset="0"/>
              </a:rPr>
              <a:t>Telephone: 020 8314 6000 </a:t>
            </a:r>
            <a:br>
              <a:rPr lang="en-GB" sz="1050" b="1" dirty="0">
                <a:effectLst/>
                <a:latin typeface="Open Sans" panose="020B0606030504020204" pitchFamily="34" charset="0"/>
              </a:rPr>
            </a:br>
            <a:endParaRPr lang="en-GB" sz="1050" dirty="0">
              <a:effectLst/>
              <a:latin typeface="Open Sans Semibold" panose="020B0606030504020204" pitchFamily="34" charset="0"/>
            </a:endParaRPr>
          </a:p>
          <a:p>
            <a:pPr>
              <a:lnSpc>
                <a:spcPct val="150000"/>
              </a:lnSpc>
            </a:pPr>
            <a:r>
              <a:rPr lang="en-GB" sz="1050" b="1">
                <a:solidFill>
                  <a:srgbClr val="3E69A5"/>
                </a:solidFill>
                <a:effectLst/>
                <a:latin typeface="Open Sans" panose="020B0606030504020204" pitchFamily="34" charset="0"/>
              </a:rPr>
              <a:t>E:Buildingsafety@lewisham.gov.uk</a:t>
            </a:r>
            <a:endParaRPr lang="en-GB" sz="1050" dirty="0">
              <a:effectLst/>
              <a:latin typeface="Open Sans Semibold" panose="020B0606030504020204" pitchFamily="34" charset="0"/>
            </a:endParaRPr>
          </a:p>
        </p:txBody>
      </p:sp>
      <p:cxnSp>
        <p:nvCxnSpPr>
          <p:cNvPr id="18" name="Straight Connector 17">
            <a:extLst>
              <a:ext uri="{FF2B5EF4-FFF2-40B4-BE49-F238E27FC236}">
                <a16:creationId xmlns:a16="http://schemas.microsoft.com/office/drawing/2014/main" id="{21987F32-6369-417A-3E2C-5366CBDA15FD}"/>
              </a:ext>
            </a:extLst>
          </p:cNvPr>
          <p:cNvCxnSpPr/>
          <p:nvPr/>
        </p:nvCxnSpPr>
        <p:spPr>
          <a:xfrm>
            <a:off x="583894" y="5089793"/>
            <a:ext cx="2282978" cy="0"/>
          </a:xfrm>
          <a:prstGeom prst="line">
            <a:avLst/>
          </a:prstGeom>
          <a:ln>
            <a:solidFill>
              <a:srgbClr val="0070C0"/>
            </a:solidFill>
          </a:ln>
        </p:spPr>
        <p:style>
          <a:lnRef idx="2">
            <a:schemeClr val="accent1"/>
          </a:lnRef>
          <a:fillRef idx="0">
            <a:schemeClr val="accent1"/>
          </a:fillRef>
          <a:effectRef idx="1">
            <a:schemeClr val="accent1"/>
          </a:effectRef>
          <a:fontRef idx="minor">
            <a:schemeClr val="tx1"/>
          </a:fontRef>
        </p:style>
      </p:cxnSp>
      <p:pic>
        <p:nvPicPr>
          <p:cNvPr id="3" name="Picture 2" descr="A black background with a black square&#10;&#10;AI-generated content may be incorrect.">
            <a:extLst>
              <a:ext uri="{FF2B5EF4-FFF2-40B4-BE49-F238E27FC236}">
                <a16:creationId xmlns:a16="http://schemas.microsoft.com/office/drawing/2014/main" id="{0DC30879-61D6-D725-97CA-4F86F28FAFAC}"/>
              </a:ext>
            </a:extLst>
          </p:cNvPr>
          <p:cNvPicPr>
            <a:picLocks noChangeAspect="1"/>
          </p:cNvPicPr>
          <p:nvPr/>
        </p:nvPicPr>
        <p:blipFill>
          <a:blip r:embed="rId4"/>
          <a:stretch>
            <a:fillRect/>
          </a:stretch>
        </p:blipFill>
        <p:spPr>
          <a:xfrm>
            <a:off x="1949330" y="4331347"/>
            <a:ext cx="768487" cy="768487"/>
          </a:xfrm>
          <a:prstGeom prst="rect">
            <a:avLst/>
          </a:prstGeom>
        </p:spPr>
      </p:pic>
    </p:spTree>
    <p:extLst>
      <p:ext uri="{BB962C8B-B14F-4D97-AF65-F5344CB8AC3E}">
        <p14:creationId xmlns:p14="http://schemas.microsoft.com/office/powerpoint/2010/main" val="126527788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4687</TotalTime>
  <Words>475</Words>
  <Application>Microsoft Office PowerPoint</Application>
  <PresentationFormat>A4 Paper (210x297 mm)</PresentationFormat>
  <Paragraphs>35</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Aptos</vt:lpstr>
      <vt:lpstr>Aptos Display</vt:lpstr>
      <vt:lpstr>Arial</vt:lpstr>
      <vt:lpstr>Calibri</vt:lpstr>
      <vt:lpstr>Open Sans</vt:lpstr>
      <vt:lpstr>Open Sans Semibold</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Anita Razak</dc:creator>
  <cp:lastModifiedBy>Banton, Joseph</cp:lastModifiedBy>
  <cp:revision>36</cp:revision>
  <dcterms:created xsi:type="dcterms:W3CDTF">2024-10-03T12:29:57Z</dcterms:created>
  <dcterms:modified xsi:type="dcterms:W3CDTF">2026-02-24T09:48:21Z</dcterms:modified>
</cp:coreProperties>
</file>