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DD6D5F9" w14:textId="58435CD3" w:rsidR="003A7E70" w:rsidRPr="00B2315D" w:rsidRDefault="00B2315D" w:rsidP="00955B5B">
      <w:pPr>
        <w:spacing w:after="0"/>
      </w:pPr>
      <w:r w:rsidRPr="00B2315D">
        <w:rPr>
          <w:noProof/>
          <w:lang w:eastAsia="en-US"/>
        </w:rPr>
        <mc:AlternateContent>
          <mc:Choice Requires="wpg">
            <w:drawing>
              <wp:anchor distT="0" distB="0" distL="114300" distR="114300" simplePos="0" relativeHeight="251658242" behindDoc="1" locked="1" layoutInCell="1" allowOverlap="1" wp14:anchorId="191C3F20" wp14:editId="6BAE6FF6">
                <wp:simplePos x="0" y="0"/>
                <wp:positionH relativeFrom="column">
                  <wp:posOffset>-480060</wp:posOffset>
                </wp:positionH>
                <wp:positionV relativeFrom="paragraph">
                  <wp:posOffset>-5885180</wp:posOffset>
                </wp:positionV>
                <wp:extent cx="9857232" cy="10396728"/>
                <wp:effectExtent l="0" t="0" r="0" b="43180"/>
                <wp:wrapNone/>
                <wp:docPr id="2" name="Group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857232" cy="10396728"/>
                          <a:chOff x="0" y="0"/>
                          <a:chExt cx="9853930" cy="10400665"/>
                        </a:xfrm>
                      </wpg:grpSpPr>
                      <wps:wsp>
                        <wps:cNvPr id="1434971315" name="Straight Connector 5"/>
                        <wps:cNvCnPr/>
                        <wps:spPr>
                          <a:xfrm>
                            <a:off x="251460" y="6979920"/>
                            <a:ext cx="0" cy="34207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980285485" name="Oval 2"/>
                        <wps:cNvSpPr/>
                        <wps:spPr>
                          <a:xfrm>
                            <a:off x="0" y="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 name="Oval 2"/>
                        <wps:cNvSpPr/>
                        <wps:spPr>
                          <a:xfrm>
                            <a:off x="4953000" y="2857500"/>
                            <a:ext cx="4900930" cy="4900930"/>
                          </a:xfrm>
                          <a:prstGeom prst="ellipse">
                            <a:avLst/>
                          </a:prstGeom>
                          <a:solidFill>
                            <a:schemeClr val="accent4">
                              <a:lumMod val="20000"/>
                              <a:lumOff val="80000"/>
                              <a:alpha val="5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7E901F3" id="Group 2" o:spid="_x0000_s1026" alt="&quot;&quot;" style="position:absolute;margin-left:-37.8pt;margin-top:-463.4pt;width:776.15pt;height:818.65pt;z-index:-251658238;mso-width-relative:margin;mso-height-relative:margin" coordsize="98539,1040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pYS5wwMAAIYNAAAOAAAAZHJzL2Uyb0RvYy54bWzsV9tu2zgQfV+g/0DwvdHF8kVClCJwm2CB&#10;bBNsuugzQ1GWAIpkSTpy9us7JCXZSYxsNgsE+1A/yLzMkMPDM2ek00+7jqN7pk0rRYmTkxgjJqis&#10;WrEp8V/fLj6uMDKWiIpwKViJH5jBn84+/Hbaq4KlspG8YhrBIsIUvSpxY60qosjQhnXEnEjFBEzW&#10;UnfEQldvokqTHlbveJTG8SLqpa6UlpQZA6OfwyQ+8+vXNaP2uq4Ns4iXGGKz/qn98849o7NTUmw0&#10;UU1LhzDIG6LoSCtg02mpz8QStNXts6W6lmppZG1PqOwiWdctZf4McJokfnKaSy23yp9lU/QbNcEE&#10;0D7B6c3L0q/3l1rdqhsNSPRqA1j4njvLrtad+4co0c5D9jBBxnYWURjMV/NlOksxojCXxLN8sUxX&#10;AVXaAPTPHGnzZe86y2dwKcE1g9tczJ1rNG4dPQqoV0ARs0fB/DcUbhuimAfXFIDCjUZtBUfIZlm+&#10;TGbJHCNBOmDsrdWk3TQWraUQwCepkY/ShQN+azFAZwoDKB7BLZ0n2QKOCQAt8mWepwPrRggHBGZZ&#10;Gi+zxwCQQmljL5nskGuUmLfCxUwKcn9lbMBqNHHDXKC+xMsFpIY3M5K31UXLuZv0ScXWXKN7AulA&#10;KGXCZgPiB5aAPxdwDe6E4Uy+ZR84C3v8yWoAC24/CZu4ZH26bjKsywVYO7caopgch+hechzsnSvz&#10;ifxvnCcPv7MUdnLuWiH1sbDtbgy5DvYjAuHcDoI7WT342/bQABddyrwDKfNVnK7m2Wri5DVcIEod&#10;wm5/YOGUwOONjSn0cvbOk2SVDPwb2of594x+jPNWmRcZeMCj1zMuEI4UQjquhhBeScH02F0Gag/s&#10;bEjFAuPnMfxGvo/c83pznKWvoPd7s5TbV7IUaRmKnVH0ogXxuCLG3hAN1Q0uHCq2vYZHzSXohRxa&#10;GDVS/31s3NmD3MIsRj1UyxKbH1uiGUb8dwFCnCdZBsta38mgJEBHH87cHc6IbbeWoEAJvBso6pvO&#10;3vKxWWvZfYfCfu52hSkiKOxdYmr12FnbUMXh1YCy83NvBiVVEXslbhUdtcmJ47fdd6LVoKAWZPer&#10;HMX/mZAGW6caQp5vraxbr7L77B9U4f2SH0AKhegNSZ/l85mjvKs9oCBLSABHf1DUoQZneRxPNXjs&#10;vIcEuCD4tvtDViE1oWCNscGwe3HwNWq1HyZcNWTIY5fIR/P4kfo4BfmlKf9c+X5pyiAw/wdN8e+8&#10;8LLvy9LwYeK+Jg77XoP2n09nPwEAAP//AwBQSwMEFAAGAAgAAAAhADPBptfjAAAADQEAAA8AAABk&#10;cnMvZG93bnJldi54bWxMj8Fqg0AQhu+FvsMyhd6S1bRqal1DCG1PodCkEHqb6EQl7qy4GzVv382p&#10;vc0wH/98f7aadCsG6m1jWEE4D0AQF6ZsuFLwvX+fLUFYh1xia5gUXMnCKr+/yzAtzchfNOxcJXwI&#10;2xQV1M51qZS2qEmjnZuO2N9Optfo/NpXsuxx9OG6lYsgiKXGhv2HGjva1FScdxet4GPEcf0Uvg3b&#10;82lz/dlHn4dtSEo9PkzrVxCOJvcHw03fq0PunY7mwqUVrYJZEsUe9cPLIvYlbshzEicgjgqSMIhA&#10;5pn83yL/BQAA//8DAFBLAQItABQABgAIAAAAIQC2gziS/gAAAOEBAAATAAAAAAAAAAAAAAAAAAAA&#10;AABbQ29udGVudF9UeXBlc10ueG1sUEsBAi0AFAAGAAgAAAAhADj9If/WAAAAlAEAAAsAAAAAAAAA&#10;AAAAAAAALwEAAF9yZWxzLy5yZWxzUEsBAi0AFAAGAAgAAAAhADalhLnDAwAAhg0AAA4AAAAAAAAA&#10;AAAAAAAALgIAAGRycy9lMm9Eb2MueG1sUEsBAi0AFAAGAAgAAAAhADPBptfjAAAADQEAAA8AAAAA&#10;AAAAAAAAAAAAHQYAAGRycy9kb3ducmV2LnhtbFBLBQYAAAAABAAEAPMAAAAtBwAAAAA=&#10;">
                <v:line id="Straight Connector 5" o:spid="_x0000_s1027" style="position:absolute;visibility:visible;mso-wrap-style:square" from="2514,69799" to="2514,1040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bH23yQAAAOMAAAAPAAAAZHJzL2Rvd25yZXYueG1sRE/NSsNA&#10;EL4LfYdlBC/SbmJTNbHbUgTRS9H+PMA0O01CsrNLdm2iT+8Kgsf5/me5Hk0nLtT7xrKCdJaAIC6t&#10;brhScDy8TB9B+ICssbNMCr7Iw3o1uVpioe3AO7rsQyViCPsCFdQhuEJKX9Zk0M+sI47c2fYGQzz7&#10;SuoehxhuOnmXJPfSYMOxoUZHzzWV7f7TKGhPi++P3a0LQ97m3fs2Y3l0r0rdXI+bJxCBxvAv/nO/&#10;6Tg/m2f5QzpPF/D7UwRArn4AAAD//wMAUEsBAi0AFAAGAAgAAAAhANvh9svuAAAAhQEAABMAAAAA&#10;AAAAAAAAAAAAAAAAAFtDb250ZW50X1R5cGVzXS54bWxQSwECLQAUAAYACAAAACEAWvQsW78AAAAV&#10;AQAACwAAAAAAAAAAAAAAAAAfAQAAX3JlbHMvLnJlbHNQSwECLQAUAAYACAAAACEAxGx9t8kAAADj&#10;AAAADwAAAAAAAAAAAAAAAAAHAgAAZHJzL2Rvd25yZXYueG1sUEsFBgAAAAADAAMAtwAAAP0CAAAA&#10;AA==&#10;" strokecolor="#5d7879 [3207]" strokeweight="6pt">
                  <v:stroke joinstyle="miter"/>
                </v:line>
                <v:oval id="Oval 2" o:spid="_x0000_s1028" style="position:absolute;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cZdOyAAAAOIAAAAPAAAAZHJzL2Rvd25yZXYueG1sRI9Bi8Iw&#10;FITvC/6H8ARva2ptpVajyMKChwXRevD4aJ5tsXkpTdT6783Cwh6HmfmGWW8H04oH9a6xrGA2jUAQ&#10;l1Y3XCk4F9+fGQjnkTW2lknBixxsN6OPNebaPvlIj5OvRICwy1FB7X2XS+nKmgy6qe2Ig3e1vUEf&#10;ZF9J3eMzwE0r4yhaSIMNh4UaO/qqqbyd7kZBerxXxTxpTHyghG+Hl/0pZhelJuNhtwLhafD/4b/2&#10;XitYZlGcpUmWwu+lcAfk5g0AAP//AwBQSwECLQAUAAYACAAAACEA2+H2y+4AAACFAQAAEwAAAAAA&#10;AAAAAAAAAAAAAAAAW0NvbnRlbnRfVHlwZXNdLnhtbFBLAQItABQABgAIAAAAIQBa9CxbvwAAABUB&#10;AAALAAAAAAAAAAAAAAAAAB8BAABfcmVscy8ucmVsc1BLAQItABQABgAIAAAAIQCAcZdOyAAAAOIA&#10;AAAPAAAAAAAAAAAAAAAAAAcCAABkcnMvZG93bnJldi54bWxQSwUGAAAAAAMAAwC3AAAA/AIAAAAA&#10;" fillcolor="#5d7879 [3207]" stroked="f" strokeweight="1pt">
                  <v:stroke joinstyle="miter"/>
                </v:oval>
                <v:oval id="Oval 2" o:spid="_x0000_s1029" style="position:absolute;left:49530;top:28575;width:49009;height:490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PPavwAAANoAAAAPAAAAZHJzL2Rvd25yZXYueG1sRE/NisIw&#10;EL4L+w5hBC+ypnoQ6RpFXAQVFKw+wNDMNmWbSUlirW9vhIU9DR/f7yzXvW1ERz7UjhVMJxkI4tLp&#10;misFt+vucwEiRGSNjWNS8KQA69XHYIm5dg++UFfESqQQDjkqMDG2uZShNGQxTFxLnLgf5y3GBH0l&#10;tcdHCreNnGXZXFqsOTUYbGlrqPwt7lbBUVo93t+a7vtsTtvDzh8uT9MqNRr2my8Qkfr4L/5z73Wa&#10;D+9X3leuXgAAAP//AwBQSwECLQAUAAYACAAAACEA2+H2y+4AAACFAQAAEwAAAAAAAAAAAAAAAAAA&#10;AAAAW0NvbnRlbnRfVHlwZXNdLnhtbFBLAQItABQABgAIAAAAIQBa9CxbvwAAABUBAAALAAAAAAAA&#10;AAAAAAAAAB8BAABfcmVscy8ucmVsc1BLAQItABQABgAIAAAAIQAyvPPavwAAANoAAAAPAAAAAAAA&#10;AAAAAAAAAAcCAABkcnMvZG93bnJldi54bWxQSwUGAAAAAAMAAwC3AAAA8wIAAAAA&#10;" fillcolor="#dde5e5 [663]" stroked="f" strokeweight="1pt">
                  <v:fill opacity="35980f"/>
                  <v:stroke joinstyle="miter"/>
                </v:oval>
                <w10:anchorlock/>
              </v:group>
            </w:pict>
          </mc:Fallback>
        </mc:AlternateContent>
      </w:r>
      <w:r w:rsidR="00EF229E" w:rsidRPr="00B2315D">
        <w:rPr>
          <w:noProof/>
          <w:lang w:eastAsia="en-US"/>
        </w:rPr>
        <w:drawing>
          <wp:anchor distT="0" distB="0" distL="114300" distR="114300" simplePos="0" relativeHeight="251658240" behindDoc="1" locked="1" layoutInCell="1" allowOverlap="1" wp14:anchorId="1E0A1932" wp14:editId="7DEE9F96">
            <wp:simplePos x="0" y="0"/>
            <wp:positionH relativeFrom="page">
              <wp:posOffset>647700</wp:posOffset>
            </wp:positionH>
            <wp:positionV relativeFrom="page">
              <wp:posOffset>647700</wp:posOffset>
            </wp:positionV>
            <wp:extent cx="7150100" cy="5650865"/>
            <wp:effectExtent l="0" t="0" r="0" b="6985"/>
            <wp:wrapNone/>
            <wp:docPr id="8"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4">
                      <a:extLst>
                        <a:ext uri="{C183D7F6-B498-43B3-948B-1728B52AA6E4}">
                          <adec:decorative xmlns:adec="http://schemas.microsoft.com/office/drawing/2017/decorative" val="1"/>
                        </a:ext>
                      </a:extLst>
                    </pic:cNvPr>
                    <pic:cNvPicPr/>
                  </pic:nvPicPr>
                  <pic:blipFill>
                    <a:blip r:embed="rId12"/>
                    <a:srcRect/>
                    <a:stretch>
                      <a:fillRect/>
                    </a:stretch>
                  </pic:blipFill>
                  <pic:spPr bwMode="auto">
                    <a:xfrm>
                      <a:off x="0" y="0"/>
                      <a:ext cx="7150100" cy="5650865"/>
                    </a:xfrm>
                    <a:prstGeom prst="rect">
                      <a:avLst/>
                    </a:prstGeom>
                    <a:ln>
                      <a:noFill/>
                    </a:ln>
                    <a:effectLst/>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39204D5" w14:textId="77777777" w:rsidR="00036414" w:rsidRDefault="00036414" w:rsidP="006D65B2">
      <w:pPr>
        <w:pStyle w:val="Title"/>
        <w:spacing w:after="0"/>
        <w:ind w:left="540"/>
        <w:rPr>
          <w:b/>
          <w:bCs/>
          <w:color w:val="44546A" w:themeColor="text2"/>
        </w:rPr>
      </w:pPr>
    </w:p>
    <w:p w14:paraId="25DB8946" w14:textId="4AF1D090" w:rsidR="00B46725" w:rsidRPr="00C65E4B" w:rsidRDefault="00036414" w:rsidP="006D65B2">
      <w:pPr>
        <w:pStyle w:val="Title"/>
        <w:spacing w:after="0"/>
        <w:ind w:left="540"/>
      </w:pPr>
      <w:r>
        <w:rPr>
          <w:noProof/>
          <w:lang w:eastAsia="en-US"/>
        </w:rPr>
        <w:drawing>
          <wp:anchor distT="0" distB="0" distL="114300" distR="114300" simplePos="0" relativeHeight="251658258" behindDoc="0" locked="0" layoutInCell="1" allowOverlap="1" wp14:anchorId="4814021D" wp14:editId="51E56A15">
            <wp:simplePos x="0" y="0"/>
            <wp:positionH relativeFrom="column">
              <wp:posOffset>5981700</wp:posOffset>
            </wp:positionH>
            <wp:positionV relativeFrom="paragraph">
              <wp:posOffset>2583815</wp:posOffset>
            </wp:positionV>
            <wp:extent cx="563880" cy="563880"/>
            <wp:effectExtent l="0" t="0" r="7620" b="7620"/>
            <wp:wrapNone/>
            <wp:docPr id="1586092372" name="Picture 1" descr="A blue square with yellow crown and people in the midd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6092372" name="Picture 1" descr="A blue square with yellow crown and people in the middle&#10;&#10;AI-generated content may be incorrect."/>
                    <pic:cNvPicPr/>
                  </pic:nvPicPr>
                  <pic:blipFill>
                    <a:blip r:embed="rId13">
                      <a:alphaModFix amt="70000"/>
                    </a:blip>
                    <a:stretch>
                      <a:fillRect/>
                    </a:stretch>
                  </pic:blipFill>
                  <pic:spPr>
                    <a:xfrm>
                      <a:off x="0" y="0"/>
                      <a:ext cx="563880" cy="563880"/>
                    </a:xfrm>
                    <a:prstGeom prst="rect">
                      <a:avLst/>
                    </a:prstGeom>
                  </pic:spPr>
                </pic:pic>
              </a:graphicData>
            </a:graphic>
            <wp14:sizeRelH relativeFrom="page">
              <wp14:pctWidth>0</wp14:pctWidth>
            </wp14:sizeRelH>
            <wp14:sizeRelV relativeFrom="page">
              <wp14:pctHeight>0</wp14:pctHeight>
            </wp14:sizeRelV>
          </wp:anchor>
        </w:drawing>
      </w:r>
      <w:r w:rsidR="007446FB" w:rsidRPr="00C11F8C">
        <w:rPr>
          <w:b/>
          <w:bCs/>
          <w:color w:val="44546A" w:themeColor="text2"/>
        </w:rPr>
        <w:t>Your Guide to Direct Payments in Lewisham</w:t>
      </w:r>
      <w:r w:rsidR="00B2315D">
        <w:t xml:space="preserve"> </w:t>
      </w:r>
    </w:p>
    <w:p w14:paraId="722E17C5" w14:textId="282267B8" w:rsidR="00500597" w:rsidRPr="00C65E4B" w:rsidRDefault="00500597" w:rsidP="00970CC1">
      <w:pPr>
        <w:pStyle w:val="ContactInfo"/>
        <w:ind w:left="0" w:right="-2160"/>
        <w:rPr>
          <w:szCs w:val="24"/>
        </w:rPr>
      </w:pPr>
    </w:p>
    <w:p w14:paraId="279C28CC" w14:textId="77777777" w:rsidR="00B2315D" w:rsidRDefault="00B2315D" w:rsidP="00E7527C">
      <w:pPr>
        <w:pStyle w:val="GreenHeading"/>
        <w:sectPr w:rsidR="00B2315D" w:rsidSect="00955B5B">
          <w:footerReference w:type="default" r:id="rId14"/>
          <w:pgSz w:w="12240" w:h="15840"/>
          <w:pgMar w:top="9000" w:right="3600" w:bottom="288" w:left="1440" w:header="720" w:footer="720" w:gutter="0"/>
          <w:pgNumType w:start="0"/>
          <w:cols w:space="720"/>
          <w:titlePg/>
          <w:docGrid w:linePitch="360"/>
        </w:sectPr>
      </w:pPr>
    </w:p>
    <w:p w14:paraId="2CD5D0A9" w14:textId="77777777" w:rsidR="00B2315D" w:rsidRPr="00C65E4B" w:rsidRDefault="00B2315D" w:rsidP="00E7527C">
      <w:pPr>
        <w:pStyle w:val="GreenHeading"/>
      </w:pPr>
      <w:r>
        <w:rPr>
          <w:noProof/>
        </w:rPr>
        <mc:AlternateContent>
          <mc:Choice Requires="wpg">
            <w:drawing>
              <wp:anchor distT="0" distB="0" distL="114300" distR="114300" simplePos="0" relativeHeight="251658241" behindDoc="1" locked="1" layoutInCell="1" allowOverlap="1" wp14:anchorId="22D04B7E" wp14:editId="2BECE915">
                <wp:simplePos x="0" y="0"/>
                <wp:positionH relativeFrom="column">
                  <wp:posOffset>-480060</wp:posOffset>
                </wp:positionH>
                <wp:positionV relativeFrom="paragraph">
                  <wp:posOffset>-598170</wp:posOffset>
                </wp:positionV>
                <wp:extent cx="512064" cy="10305288"/>
                <wp:effectExtent l="0" t="0" r="2540" b="1270"/>
                <wp:wrapNone/>
                <wp:docPr id="3" name="Group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109745342"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612576477"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8324FFD" id="Group 3" o:spid="_x0000_s1026" alt="&quot;&quot;" style="position:absolute;margin-left:-37.8pt;margin-top:-47.1pt;width:40.3pt;height:811.45pt;z-index:-251658239;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R+nMYQMAADAJAAAOAAAAZHJzL2Uyb0RvYy54bWy8Vm1P2zAQ/j5p/8Hy95EXkr5EBITKQJMQ&#10;oJWJz8ZxmkiO7dkuKfv1OzsvFFqhjmnrh9SO7853zz13l5OzTcPRE9OmliLH0VGIERNUFrVY5fjH&#10;/eWXGUbGElEQLgXL8TMz+Oz086eTVmUslpXkBdMIjAiTtSrHlbUqCwJDK9YQcyQVE3BYSt0QC1u9&#10;CgpNWrDe8CAOw0nQSl0oLSkzBt5edIf41NsvS0btbVkaZhHPMfhm/VP756N7BqcnJFtpoqqa9m6Q&#10;D3jRkFrApaOpC2IJWut6x1RTUy2NLO0RlU0gy7KmzMcA0UThm2iutFwrH8sqa1dqhAmgfYPTh83S&#10;m6crrZbqTgMSrVoBFn7nYtmUunH/4CXaeMieR8jYxiIKL9MoDicJRhSOovA4TOPZrAOVVoD8jh6t&#10;vo6a0SyClAyaxynswIlguDh45U6rgCDmBQPzdxgsK6KYh9ZkgMGdRnUBEUThfJqkx0mMkSAN8HVp&#10;NalXlUULKQSwSWoUOS+dO6C3ED1wJjOA4R7U4jRKJhDmLnR97EkYJvMkfRU6yZQ29orJBrlFjnkt&#10;nLckI0/XxnYoDSLuNReozfF0AiXhxYzkdXFZc+4OfTGxBdfoiUAZEEqZsEl/4ZYkIM8FJMDF1kXj&#10;V/aZs+6O76wEmCDrUXeJK9K3dj063hJIO7USvBgVe+/eU+zlnSrzBfwnyqOGv1kKOyo3tZB6n9t2&#10;M7hcdvIDAl3cDoJHWTz7PHtogIVd/v85HSdRnE4nyXQ6sPEWEoh85nr+jYU7ZGwonjdVO5/Ooylw&#10;A5gDsO6pwDTy1bhdfzskZJzXyrzLwy02Hc67jnYkE9IxtnPhQCLG+zLaEbznaEUK1vE+DeE3sH5g&#10;oO83XOzj6gEk/99c5fZAriItu1FnFL2soYVcE2PviIbZBm0H5rW9hUfJJXQN2a8wqqT+te+9k4d2&#10;C6cYtTArc2x+rolmGPFvAhrxPEoSMGv9JkmnMWz09snj9olYNwsJfSiCLwNF/dLJWz4sSy2bBxjr&#10;5+5WOCKCwt05plYPm4XtZjh8GFB2fu7FYKAqYq/FUtGhQ7kWeb95IFr1fdQC92/k0Px32mkn62pE&#10;yPO1lWXte+1LD+h7g28Bfj7BWPYU6j8h3Nzf3nv5lw+d098AAAD//wMAUEsDBBQABgAIAAAAIQB2&#10;8Z1e4QAAAAoBAAAPAAAAZHJzL2Rvd25yZXYueG1sTI/BSsNAEIbvgu+wjOCt3SSatsZsSinqqQi2&#10;gnjbZqdJaHY2ZLdJ+vaOJ73NMB//fH++nmwrBux940hBPI9AIJXONFQp+Dy8zlYgfNBkdOsIFVzR&#10;w7q4vcl1ZtxIHzjsQyU4hHymFdQhdJmUvqzRaj93HRLfTq63OvDaV9L0euRw28okihbS6ob4Q607&#10;3NZYnvcXq+Bt1OPmIX4ZdufT9vp9SN+/djEqdX83bZ5BBJzCHwy/+qwOBTsd3YWMF62C2TJdMMrD&#10;02MCgomUux0ZTJPVEmSRy/8Vih8AAAD//wMAUEsBAi0AFAAGAAgAAAAhALaDOJL+AAAA4QEAABMA&#10;AAAAAAAAAAAAAAAAAAAAAFtDb250ZW50X1R5cGVzXS54bWxQSwECLQAUAAYACAAAACEAOP0h/9YA&#10;AACUAQAACwAAAAAAAAAAAAAAAAAvAQAAX3JlbHMvLnJlbHNQSwECLQAUAAYACAAAACEAuEfpzGED&#10;AAAwCQAADgAAAAAAAAAAAAAAAAAuAgAAZHJzL2Uyb0RvYy54bWxQSwECLQAUAAYACAAAACEAdvGd&#10;XuEAAAAKAQAADwAAAAAAAAAAAAAAAAC7BQAAZHJzL2Rvd25yZXYueG1sUEsFBgAAAAAEAAQA8wAA&#10;AMkGA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i1HyQAAAOMAAAAPAAAAZHJzL2Rvd25yZXYueG1sRE9fT8Iw&#10;EH8n8Ts0Z+ILkQ4c6iaFGBKCLwRBPsC5ntuy9dqslU0+vTUx4fF+/2+xGkwrztT52rKC6SQBQVxY&#10;XXOp4PSxuX8G4QOyxtYyKfghD6vlzWiBubY9H+h8DKWIIexzVFCF4HIpfVGRQT+xjjhyX7YzGOLZ&#10;lVJ32Mdw08pZkjxKgzXHhgodrSsqmuO3UdB8zi/vh7ELfdZk7X6Xsjy5rVJ3t8PrC4hAQ7iK/91v&#10;Os6fJtlTOn9IZ/D3UwRALn8BAAD//wMAUEsBAi0AFAAGAAgAAAAhANvh9svuAAAAhQEAABMAAAAA&#10;AAAAAAAAAAAAAAAAAFtDb250ZW50X1R5cGVzXS54bWxQSwECLQAUAAYACAAAACEAWvQsW78AAAAV&#10;AQAACwAAAAAAAAAAAAAAAAAfAQAAX3JlbHMvLnJlbHNQSwECLQAUAAYACAAAACEAAoYtR8kAAADj&#10;AAAADwAAAAAAAAAAAAAAAAAHAgAAZHJzL2Rvd25yZXYueG1sUEsFBgAAAAADAAMAtwAAAP0CAAAA&#10;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zdGdyQAAAOIAAAAPAAAAZHJzL2Rvd25yZXYueG1sRI9Ba8JA&#10;FITvQv/D8gq96SZpTCR1lSIIPQhi0kOPj+wzCWbfhuyq8d93hUKPw8x8w6y3k+nFjUbXWVYQLyIQ&#10;xLXVHTcKvqv9fAXCeWSNvWVS8CAH283LbI2Ftnc+0a30jQgQdgUqaL0fCild3ZJBt7ADcfDOdjTo&#10;gxwbqUe8B7jpZRJFmTTYcVhocaBdS/WlvBoFy9O1qd7TziRHSvlyfNhDFf8o9fY6fX6A8DT5//Bf&#10;+0sryOJkmWdpnsPzUrgDcvMLAAD//wMAUEsBAi0AFAAGAAgAAAAhANvh9svuAAAAhQEAABMAAAAA&#10;AAAAAAAAAAAAAAAAAFtDb250ZW50X1R5cGVzXS54bWxQSwECLQAUAAYACAAAACEAWvQsW78AAAAV&#10;AQAACwAAAAAAAAAAAAAAAAAfAQAAX3JlbHMvLnJlbHNQSwECLQAUAAYACAAAACEAXc3RnckAAADi&#10;AAAADwAAAAAAAAAAAAAAAAAHAgAAZHJzL2Rvd25yZXYueG1sUEsFBgAAAAADAAMAtwAAAP0CAAAA&#10;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B2315D" w14:paraId="5CABAB2A" w14:textId="77777777" w:rsidTr="00B2315D">
        <w:tc>
          <w:tcPr>
            <w:tcW w:w="9000" w:type="dxa"/>
          </w:tcPr>
          <w:p w14:paraId="21B29FDD" w14:textId="0FCC8F5B" w:rsidR="00B2315D" w:rsidRDefault="00C16783" w:rsidP="00B2315D">
            <w:pPr>
              <w:pStyle w:val="Heading1"/>
            </w:pPr>
            <w:sdt>
              <w:sdtPr>
                <w:id w:val="1837494317"/>
                <w:placeholder>
                  <w:docPart w:val="2025AD0D2DB24B09ACFAB1730A9A3120"/>
                </w:placeholder>
                <w15:appearance w15:val="hidden"/>
              </w:sdtPr>
              <w:sdtEndPr/>
              <w:sdtContent>
                <w:r w:rsidR="007446FB">
                  <w:t>about this booklet</w:t>
                </w:r>
              </w:sdtContent>
            </w:sdt>
            <w:r w:rsidR="00B2315D">
              <w:t xml:space="preserve"> </w:t>
            </w:r>
          </w:p>
        </w:tc>
      </w:tr>
    </w:tbl>
    <w:p w14:paraId="530620A5" w14:textId="60111655" w:rsidR="007446FB" w:rsidRDefault="007446FB" w:rsidP="007446FB">
      <w:pPr>
        <w:ind w:left="540" w:right="-2250"/>
      </w:pPr>
      <w:r>
        <w:t>This booklet is here to help you understand Direct Payments in Lewisham.</w:t>
      </w:r>
    </w:p>
    <w:p w14:paraId="2D1F385A" w14:textId="77777777" w:rsidR="007446FB" w:rsidRDefault="007446FB" w:rsidP="007446FB">
      <w:pPr>
        <w:ind w:left="540" w:right="-2250"/>
      </w:pPr>
    </w:p>
    <w:p w14:paraId="40D247D8" w14:textId="7D36591E" w:rsidR="002D6D73" w:rsidRPr="00122300" w:rsidRDefault="007446FB" w:rsidP="007446FB">
      <w:pPr>
        <w:ind w:left="540" w:right="-2250"/>
      </w:pPr>
      <w:r>
        <w:t>A Direct Payment is money from Lewisham Council that helps you pay for the care and support you need. You get to choose who helps you and how you get support. That means you’re in control.</w:t>
      </w:r>
    </w:p>
    <w:p w14:paraId="5E1AFE49" w14:textId="77777777" w:rsidR="005E699E" w:rsidRPr="001278E7" w:rsidRDefault="005E699E" w:rsidP="001278E7"/>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B2315D" w14:paraId="50FEC23A" w14:textId="77777777" w:rsidTr="0078550B">
        <w:tc>
          <w:tcPr>
            <w:tcW w:w="9000" w:type="dxa"/>
          </w:tcPr>
          <w:p w14:paraId="4C9A2809" w14:textId="43C01777" w:rsidR="00B2315D" w:rsidRDefault="00C16783" w:rsidP="0078550B">
            <w:pPr>
              <w:pStyle w:val="Heading1"/>
            </w:pPr>
            <w:sdt>
              <w:sdtPr>
                <w:id w:val="-510447055"/>
                <w:placeholder>
                  <w:docPart w:val="26F7CECE54884DADBE1E27C6C96F9E80"/>
                </w:placeholder>
                <w15:appearance w15:val="hidden"/>
              </w:sdtPr>
              <w:sdtEndPr/>
              <w:sdtContent>
                <w:r w:rsidR="007446FB">
                  <w:t>this booket will help you:</w:t>
                </w:r>
              </w:sdtContent>
            </w:sdt>
            <w:r w:rsidR="00B2315D">
              <w:t xml:space="preserve"> </w:t>
            </w:r>
          </w:p>
        </w:tc>
      </w:tr>
    </w:tbl>
    <w:p w14:paraId="1A51AF0C" w14:textId="77777777" w:rsidR="007446FB" w:rsidRDefault="007446FB" w:rsidP="00CC5D35">
      <w:pPr>
        <w:pStyle w:val="ListBullet"/>
        <w:numPr>
          <w:ilvl w:val="0"/>
          <w:numId w:val="2"/>
        </w:numPr>
        <w:ind w:left="864" w:right="-2160"/>
      </w:pPr>
      <w:r>
        <w:t xml:space="preserve">Learn what </w:t>
      </w:r>
      <w:proofErr w:type="gramStart"/>
      <w:r>
        <w:t>a Direct</w:t>
      </w:r>
      <w:proofErr w:type="gramEnd"/>
      <w:r>
        <w:t xml:space="preserve"> Payment is</w:t>
      </w:r>
    </w:p>
    <w:p w14:paraId="4AB518D4" w14:textId="77777777" w:rsidR="007446FB" w:rsidRDefault="007446FB" w:rsidP="007446FB">
      <w:pPr>
        <w:pStyle w:val="ListBullet"/>
        <w:numPr>
          <w:ilvl w:val="0"/>
          <w:numId w:val="2"/>
        </w:numPr>
        <w:ind w:left="864"/>
      </w:pPr>
      <w:r>
        <w:t>Understand how to get one</w:t>
      </w:r>
    </w:p>
    <w:p w14:paraId="20866312" w14:textId="77777777" w:rsidR="007446FB" w:rsidRDefault="007446FB" w:rsidP="007446FB">
      <w:pPr>
        <w:pStyle w:val="ListBullet"/>
        <w:numPr>
          <w:ilvl w:val="0"/>
          <w:numId w:val="2"/>
        </w:numPr>
        <w:ind w:left="864"/>
      </w:pPr>
      <w:r>
        <w:t>Know what you can and can’t use it for</w:t>
      </w:r>
    </w:p>
    <w:p w14:paraId="5E936C26" w14:textId="77777777" w:rsidR="007446FB" w:rsidRDefault="007446FB" w:rsidP="007446FB">
      <w:pPr>
        <w:pStyle w:val="ListBullet"/>
        <w:numPr>
          <w:ilvl w:val="0"/>
          <w:numId w:val="2"/>
        </w:numPr>
        <w:ind w:left="864"/>
      </w:pPr>
      <w:r>
        <w:t>Use your Lewisham pre-paid card</w:t>
      </w:r>
    </w:p>
    <w:p w14:paraId="58A8DA00" w14:textId="77777777" w:rsidR="007446FB" w:rsidRDefault="007446FB" w:rsidP="007446FB">
      <w:pPr>
        <w:pStyle w:val="ListBullet"/>
        <w:numPr>
          <w:ilvl w:val="0"/>
          <w:numId w:val="2"/>
        </w:numPr>
        <w:ind w:left="864"/>
      </w:pPr>
      <w:r>
        <w:t>Keep track of your spending</w:t>
      </w:r>
    </w:p>
    <w:p w14:paraId="60C016ED" w14:textId="77777777" w:rsidR="007446FB" w:rsidRDefault="007446FB" w:rsidP="007446FB">
      <w:pPr>
        <w:pStyle w:val="ListBullet"/>
        <w:numPr>
          <w:ilvl w:val="0"/>
          <w:numId w:val="2"/>
        </w:numPr>
        <w:ind w:left="864"/>
      </w:pPr>
      <w:r>
        <w:t>Get support if you need help managing it</w:t>
      </w:r>
    </w:p>
    <w:p w14:paraId="733494D6" w14:textId="77777777" w:rsidR="00424DAD" w:rsidRDefault="007446FB" w:rsidP="00424DAD">
      <w:pPr>
        <w:pStyle w:val="ListBullet"/>
        <w:numPr>
          <w:ilvl w:val="0"/>
          <w:numId w:val="0"/>
        </w:numPr>
        <w:ind w:left="648" w:right="-2250"/>
      </w:pPr>
      <w:r w:rsidRPr="007446FB">
        <w:t>You can read this booklet on your own, or someone can help you go through it. It's for adults of all ages who get help from social care in Lewisham — and for anyone managing payments on someone’s behalf.</w:t>
      </w:r>
    </w:p>
    <w:p w14:paraId="5E79CB80" w14:textId="6C6B80AE" w:rsidR="007446FB" w:rsidRDefault="007446FB" w:rsidP="00424DAD">
      <w:pPr>
        <w:pStyle w:val="ListBullet"/>
        <w:numPr>
          <w:ilvl w:val="0"/>
          <w:numId w:val="0"/>
        </w:numPr>
        <w:ind w:left="648" w:right="-2250"/>
      </w:pPr>
      <w:r>
        <w:t>If you find reading difficult, or need this in large print, Braille, audio, or another language, just get in touch. You’ll find our contact details at the back of the booklet.</w:t>
      </w:r>
    </w:p>
    <w:p w14:paraId="0ACED3BB" w14:textId="0EF65249" w:rsidR="007446FB" w:rsidRDefault="007446FB" w:rsidP="00424DAD">
      <w:pPr>
        <w:pStyle w:val="ListBullet"/>
        <w:numPr>
          <w:ilvl w:val="0"/>
          <w:numId w:val="0"/>
        </w:numPr>
        <w:ind w:left="540" w:right="-2160"/>
      </w:pPr>
    </w:p>
    <w:p w14:paraId="44C3409D" w14:textId="77777777" w:rsidR="005E699E" w:rsidRDefault="005E699E" w:rsidP="00551147"/>
    <w:p w14:paraId="2D9DC85C" w14:textId="7A47EDF6" w:rsidR="007446FB" w:rsidRDefault="007446FB" w:rsidP="00BC4D42"/>
    <w:p w14:paraId="2F0CE97F" w14:textId="77777777" w:rsidR="007446FB" w:rsidRPr="00C65E4B" w:rsidRDefault="007446FB" w:rsidP="007446FB">
      <w:pPr>
        <w:pStyle w:val="GreenHeading"/>
      </w:pPr>
      <w:r>
        <w:rPr>
          <w:noProof/>
        </w:rPr>
        <mc:AlternateContent>
          <mc:Choice Requires="wpg">
            <w:drawing>
              <wp:anchor distT="0" distB="0" distL="114300" distR="114300" simplePos="0" relativeHeight="251658243" behindDoc="1" locked="1" layoutInCell="1" allowOverlap="1" wp14:anchorId="3A6AF611" wp14:editId="346EB4A8">
                <wp:simplePos x="0" y="0"/>
                <wp:positionH relativeFrom="column">
                  <wp:posOffset>-480060</wp:posOffset>
                </wp:positionH>
                <wp:positionV relativeFrom="paragraph">
                  <wp:posOffset>-598170</wp:posOffset>
                </wp:positionV>
                <wp:extent cx="512064" cy="10305288"/>
                <wp:effectExtent l="0" t="0" r="2540" b="1270"/>
                <wp:wrapNone/>
                <wp:docPr id="325684923" name="Group 32568492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156136927"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805831458"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1AF710A" id="Group 325684923" o:spid="_x0000_s1026" alt="&quot;&quot;" style="position:absolute;margin-left:-37.8pt;margin-top:-47.1pt;width:40.3pt;height:811.45pt;z-index:-251658237;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kVGYgMAADEJAAAOAAAAZHJzL2Uyb0RvYy54bWy8Vt9P2zAQfp+0/8Hy+0jSJv0REVBVBpqE&#10;AA0mno3jNJEc27NdUvbX72wnpdAKMaatD6kd353vvvvuLsenm5ajR6ZNI0WBk6MYIyaoLBuxKvCP&#10;u/MvM4yMJaIkXApW4Cdm8OnJ50/HncrZSNaSl0wjMCJM3qkC19aqPIoMrVlLzJFUTMBhJXVLLGz1&#10;Kio16cB6y6NRHE+iTupSaUmZMfD2LBziE2+/qhi111VlmEW8wOCb9U/tnw/uGZ0ck3yliaob2rtB&#10;PuBFSxoBl25NnRFL0Fo3e6bahmppZGWPqGwjWVUNZT4GiCaJX0VzoeVa+VhWebdSW5gA2lc4fdgs&#10;vXq80OpW3WhAolMrwMLvXCybSrfuH7xEGw/Z0xYytrGIwsssGcWTFCMKR0k8jrPRbBZApTUgv6dH&#10;669bzWSWQEoGzXEGO3AiGi6OXrjTKSCIecbA/B0GtzVRzENrcsDgRqOmhAiSbJKMJ/PRFCNBWuDr&#10;rdWkWdUWLaUQwCapUeK8dO6A3lL0wJncAIYHUBtlSTqBMPeh62NP4zidp9mL0EmutLEXTLbILQrM&#10;G+G8JTl5vDQ2oDSIuNdcoK7A0wmUhBczkjflecO5O/TFxJZco0cCZUAoZcKm/YU7koA8F5AAF1uI&#10;xq/sE2fhju+sApgg60m4xBXpa7seHW8JpJ1aBV5sFXvv3lLs5Z0q8wX8J8pbDX+zFHar3DZC6kNu&#10;283gchXkBwRC3A6CB1k++Tx7aICFIf//no6zOJuNkzSDJhroeA0ZRD51PQG3lTukbKieV2U7n86T&#10;KZADqAO4HijBLPHluFuAeyxknDfKvEnEHTq9n3iBdyQX0lE2uPBOJo4OpTQwvCdpTUoWiJ/F8Bto&#10;P1DQNxwuDpH1HSz/32Tl9p1kRVqGWWcUPW+gh1wSY2+IhuEGfQcGtr2GR8UltA3ZrzCqpf516L2T&#10;h34Lpxh1MCwLbH6uiWYY8W8COvE8SVMwa/0mzaYj2Ojdk4fdE7FulxIaUQKfBor6pZO3fFhWWrb3&#10;MNcX7lY4IoLC3QWmVg+bpQ1DHL4MKFssvBhMVEXspbhVdGhRrkfebe6JVn0jtcD9Kzl0/71+GmRd&#10;jQi5WFtZNb7ZPjeBvjn4HuAHFMxlT6H+G8IN/t29l3/+0jn5DQAA//8DAFBLAwQUAAYACAAAACEA&#10;dvGdXuEAAAAKAQAADwAAAGRycy9kb3ducmV2LnhtbEyPwUrDQBCG74LvsIzgrd0kmrbGbEop6qkI&#10;toJ422anSWh2NmS3Sfr2jie9zTAf/3x/vp5sKwbsfeNIQTyPQCCVzjRUKfg8vM5WIHzQZHTrCBVc&#10;0cO6uL3JdWbcSB847EMlOIR8phXUIXSZlL6s0Wo/dx0S306utzrw2lfS9HrkcNvKJIoW0uqG+EOt&#10;O9zWWJ73F6vgbdTj5iF+GXbn0/b6fUjfv3YxKnV/N22eQQScwh8Mv/qsDgU7Hd2FjBetgtkyXTDK&#10;w9NjAoKJlLsdGUyT1RJkkcv/FYofAAAA//8DAFBLAQItABQABgAIAAAAIQC2gziS/gAAAOEBAAAT&#10;AAAAAAAAAAAAAAAAAAAAAABbQ29udGVudF9UeXBlc10ueG1sUEsBAi0AFAAGAAgAAAAhADj9If/W&#10;AAAAlAEAAAsAAAAAAAAAAAAAAAAALwEAAF9yZWxzLy5yZWxzUEsBAi0AFAAGAAgAAAAhAASyRUZi&#10;AwAAMQkAAA4AAAAAAAAAAAAAAAAALgIAAGRycy9lMm9Eb2MueG1sUEsBAi0AFAAGAAgAAAAhAHbx&#10;nV7hAAAACgEAAA8AAAAAAAAAAAAAAAAAvAUAAGRycy9kb3ducmV2LnhtbFBLBQYAAAAABAAEAPMA&#10;AADK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BkuyQAAAOMAAAAPAAAAZHJzL2Rvd25yZXYueG1sRE/NSsNA&#10;EL4LfYdlCl7EblJtatJuiwiil6L9eYAxO01CsrNLdm2iT+8Kgsf5/me9HU0nLtT7xrKCdJaAIC6t&#10;brhScDo+3z6A8AFZY2eZFHyRh+1mcrXGQtuB93Q5hErEEPYFKqhDcIWUvqzJoJ9ZRxy5s+0Nhnj2&#10;ldQ9DjHcdHKeJJk02HBsqNHRU01le/g0CtqPxff7/saFIW/z7m13z/LkXpS6no6PKxCBxvAv/nO/&#10;6jg/XWTpXZbPl/D7UwRAbn4AAAD//wMAUEsBAi0AFAAGAAgAAAAhANvh9svuAAAAhQEAABMAAAAA&#10;AAAAAAAAAAAAAAAAAFtDb250ZW50X1R5cGVzXS54bWxQSwECLQAUAAYACAAAACEAWvQsW78AAAAV&#10;AQAACwAAAAAAAAAAAAAAAAAfAQAAX3JlbHMvLnJlbHNQSwECLQAUAAYACAAAACEAgvgZLskAAADj&#10;AAAADwAAAAAAAAAAAAAAAAAHAgAAZHJzL2Rvd25yZXYueG1sUEsFBgAAAAADAAMAtwAAAP0CAAAA&#10;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7nygAAAOMAAAAPAAAAZHJzL2Rvd25yZXYueG1sRI9Ba8JA&#10;EIXvBf/DMgVvdRNNSkhdRQoFD4JoeuhxyE6TYHY2ZFeN/945FHqceW/e+2a9nVyvbjSGzrOBdJGA&#10;Iq697bgx8F19vRWgQkS22HsmAw8KsN3MXtZYWn/nE93OsVESwqFEA22MQ6l1qFtyGBZ+IBbt148O&#10;o4xjo+2Idwl3vV4mybt22LE0tDjQZ0v15Xx1BvLTtalWWeeWR8r4cnz4Q5X+GDN/nXYfoCJN8d/8&#10;d723gl8kebFKs1yg5SdZgN48AQAA//8DAFBLAQItABQABgAIAAAAIQDb4fbL7gAAAIUBAAATAAAA&#10;AAAAAAAAAAAAAAAAAABbQ29udGVudF9UeXBlc10ueG1sUEsBAi0AFAAGAAgAAAAhAFr0LFu/AAAA&#10;FQEAAAsAAAAAAAAAAAAAAAAAHwEAAF9yZWxzLy5yZWxzUEsBAi0AFAAGAAgAAAAhAEy//ufKAAAA&#10;4wAAAA8AAAAAAAAAAAAAAAAABwIAAGRycy9kb3ducmV2LnhtbFBLBQYAAAAAAwADALcAAAD+AgAA&#10;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002A03F2" w14:textId="77777777" w:rsidTr="00E92B64">
        <w:tc>
          <w:tcPr>
            <w:tcW w:w="9000" w:type="dxa"/>
          </w:tcPr>
          <w:p w14:paraId="1D667F30" w14:textId="7E59EC6B" w:rsidR="007446FB" w:rsidRDefault="00C16783" w:rsidP="00E92B64">
            <w:pPr>
              <w:pStyle w:val="Heading1"/>
            </w:pPr>
            <w:sdt>
              <w:sdtPr>
                <w:id w:val="1849978728"/>
                <w:placeholder>
                  <w:docPart w:val="945BD338ED5945F285D80743A8FC2C83"/>
                </w:placeholder>
                <w15:appearance w15:val="hidden"/>
              </w:sdtPr>
              <w:sdtEndPr/>
              <w:sdtContent>
                <w:r w:rsidR="007446FB">
                  <w:t xml:space="preserve">what </w:t>
                </w:r>
                <w:proofErr w:type="gramStart"/>
                <w:r w:rsidR="007446FB">
                  <w:t>is</w:t>
                </w:r>
                <w:proofErr w:type="gramEnd"/>
                <w:r w:rsidR="007446FB">
                  <w:t xml:space="preserve"> direct payments</w:t>
                </w:r>
              </w:sdtContent>
            </w:sdt>
            <w:r w:rsidR="007446FB">
              <w:t xml:space="preserve"> </w:t>
            </w:r>
          </w:p>
        </w:tc>
      </w:tr>
    </w:tbl>
    <w:p w14:paraId="1F7B569D" w14:textId="3905DC1F" w:rsidR="00424DAD" w:rsidRPr="00424DAD" w:rsidRDefault="00424DAD" w:rsidP="00424DAD">
      <w:pPr>
        <w:ind w:left="540" w:right="-2250"/>
        <w:rPr>
          <w:lang w:val="en-GB"/>
        </w:rPr>
      </w:pPr>
      <w:r w:rsidRPr="00424DAD">
        <w:rPr>
          <w:lang w:val="en-GB"/>
        </w:rPr>
        <w:t>A Direct Payment is money from Lewisham Council that helps you get the care and support you need.</w:t>
      </w:r>
    </w:p>
    <w:p w14:paraId="59B68FE3" w14:textId="25C60486" w:rsidR="00424DAD" w:rsidRPr="00424DAD" w:rsidRDefault="00424DAD" w:rsidP="00424DAD">
      <w:pPr>
        <w:ind w:left="540" w:right="-2250"/>
        <w:rPr>
          <w:lang w:val="en-GB"/>
        </w:rPr>
      </w:pPr>
      <w:r w:rsidRPr="00424DAD">
        <w:rPr>
          <w:lang w:val="en-GB"/>
        </w:rPr>
        <w:t xml:space="preserve">Instead of the council arranging your care for you, </w:t>
      </w:r>
      <w:r w:rsidR="003613C7" w:rsidRPr="003613C7">
        <w:rPr>
          <w:lang w:val="en-GB"/>
        </w:rPr>
        <w:t>you can arrange your support in a way that best suits your needs and lifestyle.</w:t>
      </w:r>
    </w:p>
    <w:p w14:paraId="4BBAE2E9" w14:textId="77777777" w:rsidR="00424DAD" w:rsidRPr="00424DAD" w:rsidRDefault="00424DAD" w:rsidP="00424DAD">
      <w:pPr>
        <w:ind w:left="540" w:right="-2250"/>
        <w:rPr>
          <w:lang w:val="en-GB"/>
        </w:rPr>
      </w:pPr>
      <w:r w:rsidRPr="00424DAD">
        <w:rPr>
          <w:lang w:val="en-GB"/>
        </w:rPr>
        <w:t>You can use this money to:</w:t>
      </w:r>
    </w:p>
    <w:p w14:paraId="5B9FF09D" w14:textId="77777777" w:rsidR="00424DAD" w:rsidRPr="00424DAD" w:rsidRDefault="00424DAD" w:rsidP="00A900D0">
      <w:pPr>
        <w:numPr>
          <w:ilvl w:val="0"/>
          <w:numId w:val="4"/>
        </w:numPr>
        <w:ind w:right="-2250"/>
        <w:rPr>
          <w:lang w:val="en-GB"/>
        </w:rPr>
      </w:pPr>
      <w:r w:rsidRPr="00424DAD">
        <w:rPr>
          <w:lang w:val="en-GB"/>
        </w:rPr>
        <w:t>Get help at home, like washing, dressing or cleaning</w:t>
      </w:r>
    </w:p>
    <w:p w14:paraId="21DEAD6D" w14:textId="77777777" w:rsidR="00424DAD" w:rsidRPr="00424DAD" w:rsidRDefault="00424DAD" w:rsidP="00A900D0">
      <w:pPr>
        <w:numPr>
          <w:ilvl w:val="0"/>
          <w:numId w:val="4"/>
        </w:numPr>
        <w:ind w:right="-2250"/>
        <w:rPr>
          <w:lang w:val="en-GB"/>
        </w:rPr>
      </w:pPr>
      <w:r w:rsidRPr="00424DAD">
        <w:rPr>
          <w:lang w:val="en-GB"/>
        </w:rPr>
        <w:t>Go out and about, like to activities, appointments or the shops</w:t>
      </w:r>
    </w:p>
    <w:p w14:paraId="76AFE1C5" w14:textId="77777777" w:rsidR="00424DAD" w:rsidRPr="00424DAD" w:rsidRDefault="00424DAD" w:rsidP="00A900D0">
      <w:pPr>
        <w:numPr>
          <w:ilvl w:val="0"/>
          <w:numId w:val="4"/>
        </w:numPr>
        <w:ind w:right="-2250"/>
        <w:rPr>
          <w:lang w:val="en-GB"/>
        </w:rPr>
      </w:pPr>
      <w:r w:rsidRPr="00424DAD">
        <w:rPr>
          <w:lang w:val="en-GB"/>
        </w:rPr>
        <w:t>Take breaks, especially if you're a carer</w:t>
      </w:r>
    </w:p>
    <w:p w14:paraId="54754517" w14:textId="77777777" w:rsidR="00424DAD" w:rsidRPr="00424DAD" w:rsidRDefault="00424DAD" w:rsidP="00A900D0">
      <w:pPr>
        <w:numPr>
          <w:ilvl w:val="0"/>
          <w:numId w:val="4"/>
        </w:numPr>
        <w:ind w:right="-2250"/>
        <w:rPr>
          <w:lang w:val="en-GB"/>
        </w:rPr>
      </w:pPr>
      <w:r w:rsidRPr="00424DAD">
        <w:rPr>
          <w:lang w:val="en-GB"/>
        </w:rPr>
        <w:t>Pay for a personal assistant or support worker</w:t>
      </w:r>
    </w:p>
    <w:p w14:paraId="31E86D61" w14:textId="77777777" w:rsidR="00424DAD" w:rsidRPr="00424DAD" w:rsidRDefault="00424DAD" w:rsidP="00A900D0">
      <w:pPr>
        <w:numPr>
          <w:ilvl w:val="0"/>
          <w:numId w:val="4"/>
        </w:numPr>
        <w:ind w:right="-2250"/>
        <w:rPr>
          <w:lang w:val="en-GB"/>
        </w:rPr>
      </w:pPr>
      <w:r w:rsidRPr="00424DAD">
        <w:rPr>
          <w:lang w:val="en-GB"/>
        </w:rPr>
        <w:t>Get short-term care if you need a rest or emergency help</w:t>
      </w:r>
    </w:p>
    <w:p w14:paraId="34DDA7CC" w14:textId="77777777" w:rsidR="00424DAD" w:rsidRPr="00424DAD" w:rsidRDefault="00424DAD" w:rsidP="00424DAD">
      <w:pPr>
        <w:ind w:left="540" w:right="-2250"/>
        <w:rPr>
          <w:lang w:val="en-GB"/>
        </w:rPr>
      </w:pPr>
      <w:r w:rsidRPr="00424DAD">
        <w:rPr>
          <w:lang w:val="en-GB"/>
        </w:rPr>
        <w:t xml:space="preserve">This means you can: </w:t>
      </w:r>
    </w:p>
    <w:p w14:paraId="745D5F47" w14:textId="77777777" w:rsidR="00424DAD" w:rsidRPr="00424DAD" w:rsidRDefault="00424DAD" w:rsidP="00A900D0">
      <w:pPr>
        <w:pStyle w:val="ListParagraph"/>
        <w:numPr>
          <w:ilvl w:val="0"/>
          <w:numId w:val="5"/>
        </w:numPr>
        <w:ind w:right="-2250"/>
        <w:rPr>
          <w:lang w:val="en-GB"/>
        </w:rPr>
      </w:pPr>
      <w:r w:rsidRPr="00424DAD">
        <w:rPr>
          <w:lang w:val="en-GB"/>
        </w:rPr>
        <w:t>Choose who helps you</w:t>
      </w:r>
    </w:p>
    <w:p w14:paraId="3A1F2288" w14:textId="77777777" w:rsidR="00424DAD" w:rsidRPr="00424DAD" w:rsidRDefault="00424DAD" w:rsidP="00A900D0">
      <w:pPr>
        <w:pStyle w:val="ListParagraph"/>
        <w:numPr>
          <w:ilvl w:val="0"/>
          <w:numId w:val="5"/>
        </w:numPr>
        <w:ind w:right="-2250"/>
        <w:rPr>
          <w:lang w:val="en-GB"/>
        </w:rPr>
      </w:pPr>
      <w:r w:rsidRPr="00424DAD">
        <w:rPr>
          <w:lang w:val="en-GB"/>
        </w:rPr>
        <w:t>Decide what your day looks like</w:t>
      </w:r>
    </w:p>
    <w:p w14:paraId="3CB8FCE7" w14:textId="1EE45F0C" w:rsidR="00424DAD" w:rsidRPr="00424DAD" w:rsidRDefault="00424DAD" w:rsidP="00A900D0">
      <w:pPr>
        <w:pStyle w:val="ListParagraph"/>
        <w:numPr>
          <w:ilvl w:val="0"/>
          <w:numId w:val="5"/>
        </w:numPr>
        <w:ind w:right="-2250"/>
        <w:rPr>
          <w:lang w:val="en-GB"/>
        </w:rPr>
      </w:pPr>
      <w:r w:rsidRPr="00424DAD">
        <w:rPr>
          <w:lang w:val="en-GB"/>
        </w:rPr>
        <w:t>Stay more independent</w:t>
      </w:r>
    </w:p>
    <w:p w14:paraId="1FCAFB84" w14:textId="77777777" w:rsidR="00424DAD" w:rsidRPr="00424DAD" w:rsidRDefault="00424DAD" w:rsidP="00424DAD">
      <w:pPr>
        <w:ind w:left="540" w:right="-2250"/>
        <w:rPr>
          <w:lang w:val="en-GB"/>
        </w:rPr>
      </w:pPr>
      <w:r w:rsidRPr="00424DAD">
        <w:rPr>
          <w:lang w:val="en-GB"/>
        </w:rPr>
        <w:t>You can even ask someone you trust to help you manage your Direct Payment if you don’t want to do it all by yourself.</w:t>
      </w:r>
    </w:p>
    <w:p w14:paraId="66E61488" w14:textId="30A4B022" w:rsidR="007446FB" w:rsidRPr="00122300" w:rsidRDefault="007446FB" w:rsidP="007446FB">
      <w:pPr>
        <w:ind w:left="540" w:right="-2250"/>
      </w:pPr>
    </w:p>
    <w:p w14:paraId="23AE9966" w14:textId="77777777" w:rsidR="007446FB" w:rsidRPr="001278E7" w:rsidRDefault="007446FB" w:rsidP="007446FB"/>
    <w:p w14:paraId="5D9069BE" w14:textId="77777777" w:rsidR="007446FB" w:rsidRDefault="007446FB" w:rsidP="007446FB"/>
    <w:p w14:paraId="30AEBBE4" w14:textId="592094B9" w:rsidR="00424DAD" w:rsidRDefault="00424DAD">
      <w:pPr>
        <w:spacing w:before="120" w:after="0" w:line="264" w:lineRule="auto"/>
      </w:pPr>
      <w:r>
        <w:br w:type="page"/>
      </w:r>
    </w:p>
    <w:p w14:paraId="44CAEC8E" w14:textId="77777777" w:rsidR="007446FB" w:rsidRPr="00C65E4B" w:rsidRDefault="007446FB" w:rsidP="007446FB">
      <w:pPr>
        <w:pStyle w:val="GreenHeading"/>
      </w:pPr>
      <w:r>
        <w:rPr>
          <w:noProof/>
        </w:rPr>
        <mc:AlternateContent>
          <mc:Choice Requires="wpg">
            <w:drawing>
              <wp:anchor distT="0" distB="0" distL="114300" distR="114300" simplePos="0" relativeHeight="251658244" behindDoc="1" locked="1" layoutInCell="1" allowOverlap="1" wp14:anchorId="39746024" wp14:editId="40990870">
                <wp:simplePos x="0" y="0"/>
                <wp:positionH relativeFrom="column">
                  <wp:posOffset>-480060</wp:posOffset>
                </wp:positionH>
                <wp:positionV relativeFrom="paragraph">
                  <wp:posOffset>-598170</wp:posOffset>
                </wp:positionV>
                <wp:extent cx="512064" cy="10305288"/>
                <wp:effectExtent l="0" t="0" r="2540" b="1270"/>
                <wp:wrapNone/>
                <wp:docPr id="2027868296" name="Group 202786829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39504349"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864090904"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0938A3C" id="Group 2027868296" o:spid="_x0000_s1026" alt="&quot;&quot;" style="position:absolute;margin-left:-37.8pt;margin-top:-47.1pt;width:40.3pt;height:811.45pt;z-index:-251658236;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cW+xYAMAADAJAAAOAAAAZHJzL2Uyb0RvYy54bWy8Vm1P2zAQ/j5p/8Hy95GkTUobkSJUBpqE&#10;AK1MfDaO00RybM92Sdmv39lOSqEVYkwbSKlf7s53j5+788nppuXokWnTSFHg5CjGiAkqy0asCvzj&#10;7uLLFCNjiSgJl4IV+IkZfDr//OmkUzkbyVrykmkERoTJO1Xg2lqVR5GhNWuJOZKKCdispG6Jhale&#10;RaUmHVhveTSK40nUSV0qLSkzBlbPwyaee/tVxai9qSrDLOIFBt+s/2r/fXDfaH5C8pUmqm5o7wb5&#10;gBctaQQcujV1TixBa93smWobqqWRlT2iso1kVTWU+RggmiR+Fc2llmvlY1nl3UptYQJoX+H0YbP0&#10;+vFSq6W61YBEp1aAhZ+5WDaVbt0veIk2HrKnLWRsYxGFxSwZxZMUIwpbSTyOs9F0GkClNSC/p0fr&#10;r1vNZJrAlQya4wxm4EQ0HBy9cKdTQBDzjIH5OwyWNVHMQ2tywOBWo6aECMazLE7H6QwjQVqg69Jq&#10;0qxqixZSCCCT1ChxTjpvQG0hetxMbgDCA6CNsiSdQJT7yPWhp3GcztLsReQkV9rYSyZb5AYF5o1w&#10;zpKcPF4ZG0AaRNwyF6gr8PEEMsKLGcmb8qLh3G36XGILrtEjgSwglDJh0/7AHUkAngvA38UWovEj&#10;+8RZOOM7qwAluPQkHOJy9LVdj463BNJOrQIvtoq9d28p9vJOlfn8/RPlrYY/WQq7VW4bIfUht+1m&#10;cLkK8gMCIW4HwYMsn/w9e2iAhOH+/z0bp5M0nsE/5Feg4w3cIPJX1xNwm7jDlQ3J8yprZ8ez5BjI&#10;AdQBXA9kYJb4bNzNvz0WMs4bZd4k4g6d3k+8wDuSC+koG1x4JxNHh640MLwnaU1KFoifxfA30H6g&#10;oK83XBwi6ztY/r/Jyu07yYq0DK3OKHrRQA25IsbeEg29DeoO9Gt7A5+KSygbsh9hVEv969C6k4dy&#10;C7sYddArC2x+rolmGPFvAgrxLElTMGv9JM2ORzDRuzsPuzti3S4kFKIEXgaK+qGTt3wYVlq299DW&#10;z9ypsEUEhbMLTK0eJgsbejg8DCg7O/Ni0FAVsVdiqehQolyNvNvcE636QmqB+9dyKP579TTIuhwR&#10;8mxtZdX4YvtcBPri4GuA70/Qlj2F+ieE6/u7cy///NCZ/wYAAP//AwBQSwMEFAAGAAgAAAAhAHbx&#10;nV7hAAAACgEAAA8AAABkcnMvZG93bnJldi54bWxMj8FKw0AQhu+C77CM4K3dJJq2xmxKKeqpCLaC&#10;eNtmp0lodjZkt0n69o4nvc0wH/98f76ebCsG7H3jSEE8j0Aglc40VCn4PLzOViB80GR06wgVXNHD&#10;uri9yXVm3EgfOOxDJTiEfKYV1CF0mZS+rNFqP3cdEt9Orrc68NpX0vR65HDbyiSKFtLqhvhDrTvc&#10;1lie9xer4G3U4+Yhfhl259P2+n1I3792MSp1fzdtnkEEnMIfDL/6rA4FOx3dhYwXrYLZMl0wysPT&#10;YwKCiZS7HRlMk9USZJHL/xWKHwAAAP//AwBQSwECLQAUAAYACAAAACEAtoM4kv4AAADhAQAAEwAA&#10;AAAAAAAAAAAAAAAAAAAAW0NvbnRlbnRfVHlwZXNdLnhtbFBLAQItABQABgAIAAAAIQA4/SH/1gAA&#10;AJQBAAALAAAAAAAAAAAAAAAAAC8BAABfcmVscy8ucmVsc1BLAQItABQABgAIAAAAIQCWcW+xYAMA&#10;ADAJAAAOAAAAAAAAAAAAAAAAAC4CAABkcnMvZTJvRG9jLnhtbFBLAQItABQABgAIAAAAIQB28Z1e&#10;4QAAAAoBAAAPAAAAAAAAAAAAAAAAALoFAABkcnMvZG93bnJldi54bWxQSwUGAAAAAAQABADzAAAA&#10;yAY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AELxwAAAOIAAAAPAAAAZHJzL2Rvd25yZXYueG1sRE/dasIw&#10;FL4f7B3CGXgzNJ1WsZ1RxkC2m+H8eYBjc2xLm5PQRNvt6ZfBYJcf3/9qM5hW3KjztWUFT5MEBHFh&#10;dc2lgtNxO16C8AFZY2uZFHyRh836/m6FubY97+l2CKWIIexzVFCF4HIpfVGRQT+xjjhyF9sZDBF2&#10;pdQd9jHctHKaJAtpsObYUKGj14qK5nA1Cprz/Ptz/+hCnzVZu/tIWZ7cm1Kjh+HlGUSgIfyL/9zv&#10;Os6fZfMknaUZ/F6KGOT6BwAA//8DAFBLAQItABQABgAIAAAAIQDb4fbL7gAAAIUBAAATAAAAAAAA&#10;AAAAAAAAAAAAAABbQ29udGVudF9UeXBlc10ueG1sUEsBAi0AFAAGAAgAAAAhAFr0LFu/AAAAFQEA&#10;AAsAAAAAAAAAAAAAAAAAHwEAAF9yZWxzLy5yZWxzUEsBAi0AFAAGAAgAAAAhAEF0AQvHAAAA4gAA&#10;AA8AAAAAAAAAAAAAAAAABwIAAGRycy9kb3ducmV2LnhtbFBLBQYAAAAAAwADALcAAAD7Ag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oveRyAAAAOMAAAAPAAAAZHJzL2Rvd25yZXYueG1sRE/BisIw&#10;EL0L+w9hFrxpqlvFraYiwoKHBbH1sMehGdvSZlKaqPXvN4Ig7zTz5r03b7MdTCtu1LvasoLZNAJB&#10;XFhdc6ngnP9MViCcR9bYWiYFD3KwTT9GG0y0vfOJbpkvRTBhl6CCyvsukdIVFRl0U9sRB+5ie4M+&#10;jH0pdY/3YG5aOY+ipTRYc0iosKN9RUWTXY2Cxela5l9xbeZHirk5PuxvPvtTavw57NYgPA3+ffxS&#10;H3R4f7WMo++AGJ6dwgJk+g8AAP//AwBQSwECLQAUAAYACAAAACEA2+H2y+4AAACFAQAAEwAAAAAA&#10;AAAAAAAAAAAAAAAAW0NvbnRlbnRfVHlwZXNdLnhtbFBLAQItABQABgAIAAAAIQBa9CxbvwAAABUB&#10;AAALAAAAAAAAAAAAAAAAAB8BAABfcmVscy8ucmVsc1BLAQItABQABgAIAAAAIQAtoveRyAAAAOMA&#10;AAAPAAAAAAAAAAAAAAAAAAcCAABkcnMvZG93bnJldi54bWxQSwUGAAAAAAMAAwC3AAAA/AI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70993D84" w14:textId="77777777" w:rsidTr="00E92B64">
        <w:tc>
          <w:tcPr>
            <w:tcW w:w="9000" w:type="dxa"/>
          </w:tcPr>
          <w:p w14:paraId="37E1E84A" w14:textId="2AB719CF" w:rsidR="007446FB" w:rsidRDefault="00C16783" w:rsidP="00E92B64">
            <w:pPr>
              <w:pStyle w:val="Heading1"/>
            </w:pPr>
            <w:sdt>
              <w:sdtPr>
                <w:id w:val="1437795936"/>
                <w:placeholder>
                  <w:docPart w:val="4C6421128BE04053A22C2BC2C1439784"/>
                </w:placeholder>
                <w15:appearance w15:val="hidden"/>
              </w:sdtPr>
              <w:sdtEndPr/>
              <w:sdtContent>
                <w:r w:rsidR="007446FB" w:rsidRPr="007446FB">
                  <w:t>Who Can Get a Direct Payment?</w:t>
                </w:r>
              </w:sdtContent>
            </w:sdt>
            <w:r w:rsidR="007446FB">
              <w:t xml:space="preserve"> </w:t>
            </w:r>
          </w:p>
        </w:tc>
      </w:tr>
    </w:tbl>
    <w:p w14:paraId="158A3878" w14:textId="1471099F" w:rsidR="00424DAD" w:rsidRPr="00424DAD" w:rsidRDefault="00424DAD" w:rsidP="00424DAD">
      <w:pPr>
        <w:ind w:left="360" w:right="-2250"/>
        <w:rPr>
          <w:lang w:val="en-GB"/>
        </w:rPr>
      </w:pPr>
      <w:r w:rsidRPr="00424DAD">
        <w:rPr>
          <w:lang w:val="en-GB"/>
        </w:rPr>
        <w:t>You can get a Direct Payment if:</w:t>
      </w:r>
    </w:p>
    <w:p w14:paraId="72A52051" w14:textId="77777777" w:rsidR="00424DAD" w:rsidRPr="00424DAD" w:rsidRDefault="00424DAD" w:rsidP="00A900D0">
      <w:pPr>
        <w:numPr>
          <w:ilvl w:val="0"/>
          <w:numId w:val="6"/>
        </w:numPr>
        <w:ind w:right="-2250"/>
        <w:rPr>
          <w:lang w:val="en-GB"/>
        </w:rPr>
      </w:pPr>
      <w:r w:rsidRPr="00424DAD">
        <w:rPr>
          <w:lang w:val="en-GB"/>
        </w:rPr>
        <w:t>You are an adult who needs care and support at home or in your community</w:t>
      </w:r>
    </w:p>
    <w:p w14:paraId="43D5C3A1" w14:textId="77777777" w:rsidR="00424DAD" w:rsidRPr="00424DAD" w:rsidRDefault="00424DAD" w:rsidP="00A900D0">
      <w:pPr>
        <w:numPr>
          <w:ilvl w:val="0"/>
          <w:numId w:val="6"/>
        </w:numPr>
        <w:ind w:right="-2250"/>
        <w:rPr>
          <w:lang w:val="en-GB"/>
        </w:rPr>
      </w:pPr>
      <w:r w:rsidRPr="00424DAD">
        <w:rPr>
          <w:lang w:val="en-GB"/>
        </w:rPr>
        <w:t>You are a carer who needs help so you can keep caring</w:t>
      </w:r>
    </w:p>
    <w:p w14:paraId="7ABEC93B" w14:textId="77777777" w:rsidR="00424DAD" w:rsidRPr="00424DAD" w:rsidRDefault="00424DAD" w:rsidP="00A900D0">
      <w:pPr>
        <w:numPr>
          <w:ilvl w:val="0"/>
          <w:numId w:val="6"/>
        </w:numPr>
        <w:ind w:right="-2250"/>
        <w:rPr>
          <w:lang w:val="en-GB"/>
        </w:rPr>
      </w:pPr>
      <w:r w:rsidRPr="00424DAD">
        <w:rPr>
          <w:lang w:val="en-GB"/>
        </w:rPr>
        <w:t>You are a parent of a child with disabilities</w:t>
      </w:r>
    </w:p>
    <w:p w14:paraId="043AE329" w14:textId="77777777" w:rsidR="00424DAD" w:rsidRPr="00424DAD" w:rsidRDefault="00424DAD" w:rsidP="00A900D0">
      <w:pPr>
        <w:numPr>
          <w:ilvl w:val="0"/>
          <w:numId w:val="6"/>
        </w:numPr>
        <w:ind w:right="-2250"/>
        <w:rPr>
          <w:lang w:val="en-GB"/>
        </w:rPr>
      </w:pPr>
      <w:r w:rsidRPr="00424DAD">
        <w:rPr>
          <w:lang w:val="en-GB"/>
        </w:rPr>
        <w:t>You are helping someone who can’t manage their own money, and you’ve been officially chosen to help (like a power of attorney or court deputy)</w:t>
      </w:r>
    </w:p>
    <w:p w14:paraId="1D67D3B4" w14:textId="77777777" w:rsidR="00424DAD" w:rsidRPr="00424DAD" w:rsidRDefault="00424DAD" w:rsidP="00424DAD">
      <w:pPr>
        <w:ind w:left="540" w:right="-2250"/>
        <w:rPr>
          <w:lang w:val="en-GB"/>
        </w:rPr>
      </w:pPr>
    </w:p>
    <w:p w14:paraId="62293FC9" w14:textId="4F8ADDB2" w:rsidR="00424DAD" w:rsidRPr="00424DAD" w:rsidRDefault="00424DAD" w:rsidP="00424DAD">
      <w:pPr>
        <w:ind w:left="360" w:right="-2250"/>
        <w:rPr>
          <w:lang w:val="en-GB"/>
        </w:rPr>
      </w:pPr>
      <w:r w:rsidRPr="00424DAD">
        <w:rPr>
          <w:lang w:val="en-GB"/>
        </w:rPr>
        <w:t>To get a Direct Payment:</w:t>
      </w:r>
    </w:p>
    <w:p w14:paraId="6380DC15" w14:textId="77777777" w:rsidR="00424DAD" w:rsidRPr="00424DAD" w:rsidRDefault="00424DAD" w:rsidP="00A900D0">
      <w:pPr>
        <w:numPr>
          <w:ilvl w:val="0"/>
          <w:numId w:val="7"/>
        </w:numPr>
        <w:ind w:right="-2250"/>
        <w:rPr>
          <w:lang w:val="en-GB"/>
        </w:rPr>
      </w:pPr>
      <w:r w:rsidRPr="00424DAD">
        <w:rPr>
          <w:lang w:val="en-GB"/>
        </w:rPr>
        <w:t>You must have a care needs assessment</w:t>
      </w:r>
    </w:p>
    <w:p w14:paraId="6187F834" w14:textId="77777777" w:rsidR="00424DAD" w:rsidRPr="00424DAD" w:rsidRDefault="00424DAD" w:rsidP="00A900D0">
      <w:pPr>
        <w:numPr>
          <w:ilvl w:val="0"/>
          <w:numId w:val="7"/>
        </w:numPr>
        <w:ind w:right="-2250"/>
        <w:rPr>
          <w:lang w:val="en-GB"/>
        </w:rPr>
      </w:pPr>
      <w:r w:rsidRPr="00424DAD">
        <w:rPr>
          <w:lang w:val="en-GB"/>
        </w:rPr>
        <w:t>You must agree to use the money only for support in your care plan</w:t>
      </w:r>
    </w:p>
    <w:p w14:paraId="3849D648" w14:textId="77777777" w:rsidR="00424DAD" w:rsidRPr="00424DAD" w:rsidRDefault="00424DAD" w:rsidP="00A900D0">
      <w:pPr>
        <w:numPr>
          <w:ilvl w:val="0"/>
          <w:numId w:val="7"/>
        </w:numPr>
        <w:ind w:right="-2250"/>
        <w:rPr>
          <w:lang w:val="en-GB"/>
        </w:rPr>
      </w:pPr>
      <w:r w:rsidRPr="00424DAD">
        <w:rPr>
          <w:lang w:val="en-GB"/>
        </w:rPr>
        <w:t>You must be able to manage the money, or have someone who can help you</w:t>
      </w:r>
    </w:p>
    <w:p w14:paraId="062EE00A" w14:textId="77777777" w:rsidR="00424DAD" w:rsidRPr="00424DAD" w:rsidRDefault="00424DAD" w:rsidP="00424DAD">
      <w:pPr>
        <w:ind w:left="540" w:right="-2250"/>
        <w:rPr>
          <w:lang w:val="en-GB"/>
        </w:rPr>
      </w:pPr>
    </w:p>
    <w:p w14:paraId="03AE5782" w14:textId="3331524B" w:rsidR="00424DAD" w:rsidRPr="00424DAD" w:rsidRDefault="00424DAD" w:rsidP="00424DAD">
      <w:pPr>
        <w:ind w:left="540" w:right="-2250"/>
        <w:rPr>
          <w:lang w:val="en-GB"/>
        </w:rPr>
      </w:pPr>
      <w:r w:rsidRPr="00424DAD">
        <w:rPr>
          <w:lang w:val="en-GB"/>
        </w:rPr>
        <w:t>You don’t need to be good with money or paperwork — there’s help for that. You just need to want more choice and control over how you get your care.</w:t>
      </w:r>
    </w:p>
    <w:p w14:paraId="41D9DA9A" w14:textId="270F63B6" w:rsidR="007446FB" w:rsidRPr="00122300" w:rsidRDefault="007446FB" w:rsidP="007446FB">
      <w:pPr>
        <w:ind w:left="540" w:right="-2250"/>
      </w:pPr>
    </w:p>
    <w:p w14:paraId="3643CC58" w14:textId="77777777" w:rsidR="007446FB" w:rsidRDefault="007446FB" w:rsidP="007446FB"/>
    <w:p w14:paraId="76125C85" w14:textId="4D09B02D" w:rsidR="00424DAD" w:rsidRDefault="00424DAD">
      <w:pPr>
        <w:spacing w:before="120" w:after="0" w:line="264" w:lineRule="auto"/>
      </w:pPr>
      <w:r>
        <w:br w:type="page"/>
      </w:r>
    </w:p>
    <w:p w14:paraId="337A1C34" w14:textId="77777777" w:rsidR="007446FB" w:rsidRPr="00C65E4B" w:rsidRDefault="007446FB" w:rsidP="007446FB">
      <w:pPr>
        <w:pStyle w:val="GreenHeading"/>
      </w:pPr>
      <w:r>
        <w:rPr>
          <w:noProof/>
        </w:rPr>
        <mc:AlternateContent>
          <mc:Choice Requires="wpg">
            <w:drawing>
              <wp:anchor distT="0" distB="0" distL="114300" distR="114300" simplePos="0" relativeHeight="251658245" behindDoc="1" locked="1" layoutInCell="1" allowOverlap="1" wp14:anchorId="58B2DED9" wp14:editId="611C032C">
                <wp:simplePos x="0" y="0"/>
                <wp:positionH relativeFrom="column">
                  <wp:posOffset>-480060</wp:posOffset>
                </wp:positionH>
                <wp:positionV relativeFrom="paragraph">
                  <wp:posOffset>-598170</wp:posOffset>
                </wp:positionV>
                <wp:extent cx="512064" cy="10305288"/>
                <wp:effectExtent l="0" t="0" r="2540" b="1270"/>
                <wp:wrapNone/>
                <wp:docPr id="1681127619" name="Group 168112761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203847578"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2031419101"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DA1FDCD" id="Group 1681127619" o:spid="_x0000_s1026" alt="&quot;&quot;" style="position:absolute;margin-left:-37.8pt;margin-top:-47.1pt;width:40.3pt;height:811.45pt;z-index:-251658235;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2yT7YAMAADEJAAAOAAAAZHJzL2Uyb0RvYy54bWy8Vk1v2zAMvQ/YfxB0X22ndj6MOkWQrsWA&#10;oi2WDj2rshwbkCVNUuJ0v36UbKdpEhRZhy0HR7JIinx8JH1xuak5WjNtKikyHJ2FGDFBZV6JZYZ/&#10;PF5/GWNkLBE54VKwDL8wgy+nnz9dNCplA1lKnjONwIgwaaMyXFqr0iAwtGQ1MWdSMQGHhdQ1sbDV&#10;yyDXpAHrNQ8GYTgMGqlzpSVlxsDbq/YQT739omDU3heFYRbxDINv1j+1fz67ZzC9IOlSE1VWtHOD&#10;fMCLmlQCLt2auiKWoJWuDkzVFdXSyMKeUVkHsigqynwMEE0U7kVzo+VK+ViWabNUW5gA2j2cPmyW&#10;3q1vtFqoBw1INGoJWPidi2VT6Nr9g5do4yF72ULGNhZReJlEg3AYY0ThKArPw2QwHreg0hKQP9Cj&#10;5detZjSOICW95nkCO3Ai6C8O3rjTKCCIecXA/B0Gi5Io5qE1KWDwoFGVQwSD8Hwcj5IRsFaQGvi6&#10;sJpUy9KiuRQC2CQ1ipyXzh3Qm4sOOJMawPAIaoMkiocQ5iF0XexxGMaTOHkTOkmVNvaGyRq5RYZ5&#10;JZy3JCXrW2NblHoR95oL1GR4NISS8GJG8iq/rjh3h76Y2JxrtCZQBoRSJmzcXbgjCchzAQlwsbXR&#10;+JV94ay94zsrACbIetRe4op0365Hx1sCaadWgBdbxc679xQ7eafKfAH/ifJWw98shd0q15WQ+pjb&#10;dtO7XLTyPQJt3A6CZ5m/+Dx7aICFbf7/OR2BjVEcTaIw6ul4DxlEPnUdAbeV26esr569sp2MJtEI&#10;yAHUAVyPlGAS+XLcLcADFjLOK2XeJeIOnU4nXss7kgrpKNu6cCITB8dS2jK8I2lJctYSPwnh19O+&#10;p6BvOFwcI+sJLP/fZOX2RLIiLdtZZxS9rqCH3BJjH4iG4QZ9Bwa2vYdHwSW0DdmtMCql/nXsvZOH&#10;fgunGDUwLDNsfq6IZhjxbwI68SSKYzBr/SZORgPY6N2T590TsarnEhoRsBq880snb3m/LLSsn2Cu&#10;z9ytcEQEhbszTK3uN3PbDnH4MqBsNvNiMFEVsbdioWjfolyPfNw8Ea26RmqB+3ey7/4H/bSVdTUi&#10;5GxlZVH5ZvvaBLrm4HuAH1Awlz2Fum8IN/h3917+9Utn+hsAAP//AwBQSwMEFAAGAAgAAAAhAHbx&#10;nV7hAAAACgEAAA8AAABkcnMvZG93bnJldi54bWxMj8FKw0AQhu+C77CM4K3dJJq2xmxKKeqpCLaC&#10;eNtmp0lodjZkt0n69o4nvc0wH/98f76ebCsG7H3jSEE8j0Aglc40VCn4PLzOViB80GR06wgVXNHD&#10;uri9yXVm3EgfOOxDJTiEfKYV1CF0mZS+rNFqP3cdEt9Orrc68NpX0vR65HDbyiSKFtLqhvhDrTvc&#10;1lie9xer4G3U4+Yhfhl259P2+n1I3792MSp1fzdtnkEEnMIfDL/6rA4FOx3dhYwXrYLZMl0wysPT&#10;YwKCiZS7HRlMk9USZJHL/xWKHwAAAP//AwBQSwECLQAUAAYACAAAACEAtoM4kv4AAADhAQAAEwAA&#10;AAAAAAAAAAAAAAAAAAAAW0NvbnRlbnRfVHlwZXNdLnhtbFBLAQItABQABgAIAAAAIQA4/SH/1gAA&#10;AJQBAAALAAAAAAAAAAAAAAAAAC8BAABfcmVscy8ucmVsc1BLAQItABQABgAIAAAAIQBS2yT7YAMA&#10;ADEJAAAOAAAAAAAAAAAAAAAAAC4CAABkcnMvZTJvRG9jLnhtbFBLAQItABQABgAIAAAAIQB28Z1e&#10;4QAAAAoBAAAPAAAAAAAAAAAAAAAAALoFAABkcnMvZG93bnJldi54bWxQSwUGAAAAAAQABADzAAAA&#10;yAY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Qzo7zAAAAOMAAAAPAAAAZHJzL2Rvd25yZXYueG1sRI9BT8JA&#10;EIXvJvyHzZB4MbIFQaCwEGNi9EIU5AeM3bFt2p3ddFda/fXOwcTjzHvz3jfb/eBadaEu1p4NTCcZ&#10;KOLC25pLA+f3p9sVqJiQLbaeycA3RdjvRldbzK3v+UiXUyqVhHDM0UCVUsi1jkVFDuPEB2LRPn3n&#10;MMnYldp22Eu4a/Usy+61w5qlocJAjxUVzenLGWg+Fj9vx5uQ+nWzbl8Pc9bn8GzM9Xh42IBKNKR/&#10;89/1ixX8WXa3mi8XS4GWn2QBevcLAAD//wMAUEsBAi0AFAAGAAgAAAAhANvh9svuAAAAhQEAABMA&#10;AAAAAAAAAAAAAAAAAAAAAFtDb250ZW50X1R5cGVzXS54bWxQSwECLQAUAAYACAAAACEAWvQsW78A&#10;AAAVAQAACwAAAAAAAAAAAAAAAAAfAQAAX3JlbHMvLnJlbHNQSwECLQAUAAYACAAAACEAGkM6O8wA&#10;AADjAAAADwAAAAAAAAAAAAAAAAAHAgAAZHJzL2Rvd25yZXYueG1sUEsFBgAAAAADAAMAtwAAAAAD&#10;A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3NFwygAAAOMAAAAPAAAAZHJzL2Rvd25yZXYueG1sRI9Ba8JA&#10;FITvBf/D8gRvdXdjWtroKlIoeBBE00OPj+xrEsy+DdlV4793C4Ueh5n5hlltRteJKw2h9WxAzxUI&#10;4srblmsDX+Xn8xuIEJEtdp7JwJ0CbNaTpxUW1t/4SNdTrEWCcCjQQBNjX0gZqoYchrnviZP34weH&#10;McmhlnbAW4K7TmZKvUqHLaeFBnv6aKg6ny7OwMvxUpeLvHXZgXI+H+5+X+pvY2bTcbsEEWmM/+G/&#10;9s4ayNRC5/pdKw2/n9IfkOsHAAAA//8DAFBLAQItABQABgAIAAAAIQDb4fbL7gAAAIUBAAATAAAA&#10;AAAAAAAAAAAAAAAAAABbQ29udGVudF9UeXBlc10ueG1sUEsBAi0AFAAGAAgAAAAhAFr0LFu/AAAA&#10;FQEAAAsAAAAAAAAAAAAAAAAAHwEAAF9yZWxzLy5yZWxzUEsBAi0AFAAGAAgAAAAhAOjc0XDKAAAA&#10;4wAAAA8AAAAAAAAAAAAAAAAABwIAAGRycy9kb3ducmV2LnhtbFBLBQYAAAAAAwADALcAAAD+AgAA&#10;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765BB550" w14:textId="77777777" w:rsidTr="00E92B64">
        <w:tc>
          <w:tcPr>
            <w:tcW w:w="9000" w:type="dxa"/>
          </w:tcPr>
          <w:p w14:paraId="6E98C8C9" w14:textId="0983418D" w:rsidR="007446FB" w:rsidRDefault="00C16783" w:rsidP="00E92B64">
            <w:pPr>
              <w:pStyle w:val="Heading1"/>
            </w:pPr>
            <w:sdt>
              <w:sdtPr>
                <w:id w:val="-1623684280"/>
                <w:placeholder>
                  <w:docPart w:val="CC3DB9B414AB4A288338C4E3E0A5DAF8"/>
                </w:placeholder>
                <w15:appearance w15:val="hidden"/>
              </w:sdtPr>
              <w:sdtEndPr/>
              <w:sdtContent>
                <w:r w:rsidR="007446FB" w:rsidRPr="007446FB">
                  <w:t>How to Get a Direct Payment</w:t>
                </w:r>
              </w:sdtContent>
            </w:sdt>
            <w:r w:rsidR="007446FB">
              <w:t xml:space="preserve"> </w:t>
            </w:r>
          </w:p>
        </w:tc>
      </w:tr>
    </w:tbl>
    <w:p w14:paraId="56B97515" w14:textId="77777777" w:rsidR="00424DAD" w:rsidRPr="00424DAD" w:rsidRDefault="00424DAD" w:rsidP="00424DAD">
      <w:pPr>
        <w:ind w:left="720"/>
        <w:rPr>
          <w:lang w:val="en-GB"/>
        </w:rPr>
      </w:pPr>
      <w:r w:rsidRPr="00424DAD">
        <w:rPr>
          <w:lang w:val="en-GB"/>
        </w:rPr>
        <w:t>Here’s how it works, step by step:</w:t>
      </w:r>
    </w:p>
    <w:p w14:paraId="23CD7B86" w14:textId="0B98D5E0" w:rsidR="00424DAD" w:rsidRPr="00424DAD" w:rsidRDefault="00424DAD" w:rsidP="00424DAD">
      <w:pPr>
        <w:ind w:left="720"/>
        <w:rPr>
          <w:b/>
          <w:bCs/>
          <w:lang w:val="en-GB"/>
        </w:rPr>
      </w:pPr>
      <w:r w:rsidRPr="00424DAD">
        <w:rPr>
          <w:b/>
          <w:bCs/>
          <w:lang w:val="en-GB"/>
        </w:rPr>
        <w:t>1. Get a Care Assessment</w:t>
      </w:r>
    </w:p>
    <w:p w14:paraId="1D0895CE" w14:textId="77777777" w:rsidR="00424DAD" w:rsidRPr="00424DAD" w:rsidRDefault="00424DAD" w:rsidP="00424DAD">
      <w:pPr>
        <w:ind w:left="720"/>
        <w:rPr>
          <w:lang w:val="en-GB"/>
        </w:rPr>
      </w:pPr>
      <w:r w:rsidRPr="00424DAD">
        <w:rPr>
          <w:lang w:val="en-GB"/>
        </w:rPr>
        <w:t>Someone from Lewisham Council will talk to you about your needs — like what help you need day-to-day and what’s important to you.</w:t>
      </w:r>
    </w:p>
    <w:p w14:paraId="6D67B64E" w14:textId="0151B8BD" w:rsidR="00424DAD" w:rsidRPr="00424DAD" w:rsidRDefault="00424DAD" w:rsidP="00424DAD">
      <w:pPr>
        <w:ind w:left="720"/>
        <w:rPr>
          <w:b/>
          <w:bCs/>
          <w:lang w:val="en-GB"/>
        </w:rPr>
      </w:pPr>
      <w:r w:rsidRPr="00424DAD">
        <w:rPr>
          <w:b/>
          <w:bCs/>
          <w:lang w:val="en-GB"/>
        </w:rPr>
        <w:t xml:space="preserve"> 2. Get a Financial Assessment</w:t>
      </w:r>
    </w:p>
    <w:p w14:paraId="3EC9D090" w14:textId="1D9F770E" w:rsidR="00424DAD" w:rsidRPr="00424DAD" w:rsidRDefault="00424DAD" w:rsidP="00424DAD">
      <w:pPr>
        <w:ind w:left="720"/>
        <w:rPr>
          <w:lang w:val="en-GB"/>
        </w:rPr>
      </w:pPr>
      <w:r w:rsidRPr="00424DAD">
        <w:rPr>
          <w:lang w:val="en-GB"/>
        </w:rPr>
        <w:t>They’ll check how much money you can afford to pay toward your care.</w:t>
      </w:r>
      <w:r w:rsidRPr="00424DAD">
        <w:rPr>
          <w:lang w:val="en-GB"/>
        </w:rPr>
        <w:br/>
        <w:t>(</w:t>
      </w:r>
      <w:r w:rsidR="000F2E6A">
        <w:rPr>
          <w:lang w:val="en-GB"/>
        </w:rPr>
        <w:t>I</w:t>
      </w:r>
      <w:r w:rsidR="000F2E6A" w:rsidRPr="000F2E6A">
        <w:rPr>
          <w:lang w:val="en-GB"/>
        </w:rPr>
        <w:t xml:space="preserve">f you are assessed as able to pay the full cost, you won't be able to have a Direct </w:t>
      </w:r>
      <w:proofErr w:type="gramStart"/>
      <w:r w:rsidR="000F2E6A" w:rsidRPr="000F2E6A">
        <w:rPr>
          <w:lang w:val="en-GB"/>
        </w:rPr>
        <w:t>Payment</w:t>
      </w:r>
      <w:proofErr w:type="gramEnd"/>
      <w:r w:rsidR="000F2E6A" w:rsidRPr="000F2E6A">
        <w:rPr>
          <w:lang w:val="en-GB"/>
        </w:rPr>
        <w:t xml:space="preserve"> but you can still get advice</w:t>
      </w:r>
      <w:r w:rsidRPr="00424DAD">
        <w:rPr>
          <w:lang w:val="en-GB"/>
        </w:rPr>
        <w:t>)</w:t>
      </w:r>
    </w:p>
    <w:p w14:paraId="5F52F276" w14:textId="4CA9BD85" w:rsidR="00424DAD" w:rsidRPr="00424DAD" w:rsidRDefault="00424DAD" w:rsidP="00424DAD">
      <w:pPr>
        <w:ind w:left="720"/>
        <w:rPr>
          <w:b/>
          <w:bCs/>
          <w:lang w:val="en-GB"/>
        </w:rPr>
      </w:pPr>
      <w:r w:rsidRPr="00424DAD">
        <w:rPr>
          <w:b/>
          <w:bCs/>
          <w:lang w:val="en-GB"/>
        </w:rPr>
        <w:t>3. Get a Personal Budget</w:t>
      </w:r>
    </w:p>
    <w:p w14:paraId="0C2C8405" w14:textId="77777777" w:rsidR="00424DAD" w:rsidRPr="00424DAD" w:rsidRDefault="00424DAD" w:rsidP="00424DAD">
      <w:pPr>
        <w:ind w:left="720"/>
        <w:rPr>
          <w:lang w:val="en-GB"/>
        </w:rPr>
      </w:pPr>
      <w:r w:rsidRPr="00424DAD">
        <w:rPr>
          <w:lang w:val="en-GB"/>
        </w:rPr>
        <w:t>This is the total amount of money needed for your care and support.</w:t>
      </w:r>
      <w:r w:rsidRPr="00424DAD">
        <w:rPr>
          <w:lang w:val="en-GB"/>
        </w:rPr>
        <w:br/>
        <w:t>It might come from the council, from you, or a bit of both.</w:t>
      </w:r>
    </w:p>
    <w:p w14:paraId="22D15D8E" w14:textId="336A736E" w:rsidR="00424DAD" w:rsidRPr="00424DAD" w:rsidRDefault="00424DAD" w:rsidP="00424DAD">
      <w:pPr>
        <w:ind w:left="720"/>
        <w:rPr>
          <w:b/>
          <w:bCs/>
          <w:lang w:val="en-GB"/>
        </w:rPr>
      </w:pPr>
      <w:r w:rsidRPr="00424DAD">
        <w:rPr>
          <w:b/>
          <w:bCs/>
          <w:lang w:val="en-GB"/>
        </w:rPr>
        <w:t xml:space="preserve">4. Make a Care </w:t>
      </w:r>
      <w:r w:rsidR="00D1429C">
        <w:rPr>
          <w:b/>
          <w:bCs/>
          <w:lang w:val="en-GB"/>
        </w:rPr>
        <w:t>Plan</w:t>
      </w:r>
    </w:p>
    <w:p w14:paraId="54FECABB" w14:textId="77777777" w:rsidR="00424DAD" w:rsidRPr="00424DAD" w:rsidRDefault="00424DAD" w:rsidP="00424DAD">
      <w:pPr>
        <w:ind w:left="720"/>
        <w:rPr>
          <w:lang w:val="en-GB"/>
        </w:rPr>
      </w:pPr>
      <w:r w:rsidRPr="00424DAD">
        <w:rPr>
          <w:lang w:val="en-GB"/>
        </w:rPr>
        <w:t xml:space="preserve">You’ll work with someone to write down how you want to use the money to get the care that suits </w:t>
      </w:r>
      <w:r w:rsidRPr="00424DAD">
        <w:rPr>
          <w:b/>
          <w:bCs/>
          <w:lang w:val="en-GB"/>
        </w:rPr>
        <w:t>you</w:t>
      </w:r>
      <w:r w:rsidRPr="00424DAD">
        <w:rPr>
          <w:lang w:val="en-GB"/>
        </w:rPr>
        <w:t>.</w:t>
      </w:r>
    </w:p>
    <w:p w14:paraId="4DB43FF9" w14:textId="3717DF8F" w:rsidR="00424DAD" w:rsidRPr="00424DAD" w:rsidRDefault="00424DAD" w:rsidP="00424DAD">
      <w:pPr>
        <w:ind w:left="720"/>
        <w:rPr>
          <w:b/>
          <w:bCs/>
          <w:lang w:val="en-GB"/>
        </w:rPr>
      </w:pPr>
      <w:r w:rsidRPr="00424DAD">
        <w:rPr>
          <w:b/>
          <w:bCs/>
          <w:lang w:val="en-GB"/>
        </w:rPr>
        <w:t>5. Choose to Get a Direct Payment</w:t>
      </w:r>
    </w:p>
    <w:p w14:paraId="17071DB5" w14:textId="401B6845" w:rsidR="00424DAD" w:rsidRPr="00424DAD" w:rsidRDefault="00424DAD" w:rsidP="00424DAD">
      <w:pPr>
        <w:ind w:left="720"/>
        <w:rPr>
          <w:lang w:val="en-GB"/>
        </w:rPr>
      </w:pPr>
      <w:r w:rsidRPr="00424DAD">
        <w:rPr>
          <w:lang w:val="en-GB"/>
        </w:rPr>
        <w:t xml:space="preserve">You can choose to get some or </w:t>
      </w:r>
      <w:proofErr w:type="gramStart"/>
      <w:r w:rsidRPr="00424DAD">
        <w:rPr>
          <w:lang w:val="en-GB"/>
        </w:rPr>
        <w:t>all of</w:t>
      </w:r>
      <w:proofErr w:type="gramEnd"/>
      <w:r w:rsidRPr="00424DAD">
        <w:rPr>
          <w:lang w:val="en-GB"/>
        </w:rPr>
        <w:t xml:space="preserve"> your budget as a Direct Payment.</w:t>
      </w:r>
      <w:r w:rsidRPr="00424DAD">
        <w:rPr>
          <w:lang w:val="en-GB"/>
        </w:rPr>
        <w:br/>
        <w:t xml:space="preserve">You’ll need to sign a </w:t>
      </w:r>
      <w:r w:rsidR="00976744">
        <w:rPr>
          <w:lang w:val="en-GB"/>
        </w:rPr>
        <w:t>Direct Payment</w:t>
      </w:r>
      <w:r w:rsidRPr="00424DAD">
        <w:rPr>
          <w:lang w:val="en-GB"/>
        </w:rPr>
        <w:t xml:space="preserve"> agreement to say how the money will be used.</w:t>
      </w:r>
    </w:p>
    <w:p w14:paraId="7562570F" w14:textId="6EEAF171" w:rsidR="00424DAD" w:rsidRDefault="00424DAD">
      <w:pPr>
        <w:spacing w:before="120" w:after="0" w:line="264" w:lineRule="auto"/>
      </w:pPr>
      <w:r>
        <w:br w:type="page"/>
      </w:r>
    </w:p>
    <w:p w14:paraId="0BCC45E0" w14:textId="77777777" w:rsidR="007446FB" w:rsidRPr="00C65E4B" w:rsidRDefault="007446FB" w:rsidP="007446FB">
      <w:pPr>
        <w:pStyle w:val="GreenHeading"/>
      </w:pPr>
      <w:r>
        <w:rPr>
          <w:noProof/>
        </w:rPr>
        <mc:AlternateContent>
          <mc:Choice Requires="wpg">
            <w:drawing>
              <wp:anchor distT="0" distB="0" distL="114300" distR="114300" simplePos="0" relativeHeight="251658246" behindDoc="1" locked="1" layoutInCell="1" allowOverlap="1" wp14:anchorId="581A88FF" wp14:editId="0D0677CE">
                <wp:simplePos x="0" y="0"/>
                <wp:positionH relativeFrom="column">
                  <wp:posOffset>-480060</wp:posOffset>
                </wp:positionH>
                <wp:positionV relativeFrom="paragraph">
                  <wp:posOffset>-598170</wp:posOffset>
                </wp:positionV>
                <wp:extent cx="512064" cy="10305288"/>
                <wp:effectExtent l="0" t="0" r="2540" b="1270"/>
                <wp:wrapNone/>
                <wp:docPr id="2124003" name="Group 212400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999868266"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85603540"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742C38F" id="Group 2124003" o:spid="_x0000_s1026" alt="&quot;&quot;" style="position:absolute;margin-left:-37.8pt;margin-top:-47.1pt;width:40.3pt;height:811.45pt;z-index:-251658234;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TsV2YAMAAC4JAAAOAAAAZHJzL2Uyb0RvYy54bWy8VlFP2zAQfp+0/2D5fSQpSWkjUlSVgSYh&#10;QCsTz8ZxmkiO7dkuKfv1O9tJKbRCjGnrg2vHd767z9/d+fRs03L0yLRppChwchRjxASVZSNWBf5x&#10;d/FlgpGxRJSES8EK/MQMPpt9/nTaqZyNZC15yTSCQ4TJO1Xg2lqVR5GhNWuJOZKKCdispG6JhaVe&#10;RaUmHZze8mgUx+Ook7pUWlJmDHw9D5t45s+vKkbtTVUZZhEvMPhm/aj9+ODGaHZK8pUmqm5o7wb5&#10;gBctaQQY3R51TixBa93sHdU2VEsjK3tEZRvJqmoo8zFANEn8KppLLdfKx7LKu5XawgTQvsLpw8fS&#10;68dLrZbqVgMSnVoBFn7lYtlUunX/4CXaeMietpCxjUUUPmbJKB6nGFHYSuLjOBtNJgFUWgPye3q0&#10;/rrVTCYJXMmgeZzBCpyIBsPRC3c6BQQxzxiYv8NgWRPFPLQmBwxuNWrKAk+n08l4MhqPMRKkBbou&#10;rSbNqrZoIYUAMkmNEuek8wbUFqLHzeQGIDwA2ihL0jFEuY9cH3oax+k0zV5ETnKljb1kskVuUmDe&#10;COcsycnjlbEBpEHEfeYCdQU+GUNGeDEjeVNeNJy7TZ9LbME1eiSQBYRSJmzaG9yRBOC5APxdbCEa&#10;P7NPnAUb31kFKMGlJ8GIy9HX53p0/Ekg7dQq8GKr2Hv3lmIv71SZz98/Ud5qeMtS2K1y2wipD7lt&#10;N4PLVZAfEAhxOwgeZPnk79lDAyQM9//P2TjJxvFxlgJRAhlv4P6Qv7ieftu0HS5sSJ1XOTs9mSYn&#10;QA0gDqB6IP+yxOfibvbtcZBx3ijzJg13yPR+2gXWkVxIR9jgwjt5ODp0oYHfPUVrUrJA+yyG30D6&#10;gYC+2nBxiKrv4Pj/piq376Qq0jI0OqPoRQMV5IoYe0s0dDYgE3RrewNDxSUUDdnPMKql/nXou5OH&#10;Ygu7GHXQKQtsfq6JZhjxbwLK8DRJHUetX6TZyQgWenfnYXdHrNuFhDKUwLtAUT918pYP00rL9h6a&#10;+txZhS0iKNguMLV6WCxs6ODwLKBsPvdi0E4VsVdiqehQoFyFvNvcE636MmqB+9dyKP171TTIuhwR&#10;cr62smp8qX0uAX1p8BXAdydoyp5C/QPCdf3dtZd/fubMfgMAAP//AwBQSwMEFAAGAAgAAAAhAHbx&#10;nV7hAAAACgEAAA8AAABkcnMvZG93bnJldi54bWxMj8FKw0AQhu+C77CM4K3dJJq2xmxKKeqpCLaC&#10;eNtmp0lodjZkt0n69o4nvc0wH/98f76ebCsG7H3jSEE8j0Aglc40VCn4PLzOViB80GR06wgVXNHD&#10;uri9yXVm3EgfOOxDJTiEfKYV1CF0mZS+rNFqP3cdEt9Orrc68NpX0vR65HDbyiSKFtLqhvhDrTvc&#10;1lie9xer4G3U4+Yhfhl259P2+n1I3792MSp1fzdtnkEEnMIfDL/6rA4FOx3dhYwXrYLZMl0wysPT&#10;YwKCiZS7HRlMk9USZJHL/xWKHwAAAP//AwBQSwECLQAUAAYACAAAACEAtoM4kv4AAADhAQAAEwAA&#10;AAAAAAAAAAAAAAAAAAAAW0NvbnRlbnRfVHlwZXNdLnhtbFBLAQItABQABgAIAAAAIQA4/SH/1gAA&#10;AJQBAAALAAAAAAAAAAAAAAAAAC8BAABfcmVscy8ucmVsc1BLAQItABQABgAIAAAAIQC4TsV2YAMA&#10;AC4JAAAOAAAAAAAAAAAAAAAAAC4CAABkcnMvZTJvRG9jLnhtbFBLAQItABQABgAIAAAAIQB28Z1e&#10;4QAAAAoBAAAPAAAAAAAAAAAAAAAAALoFAABkcnMvZG93bnJldi54bWxQSwUGAAAAAAQABADzAAAA&#10;yAY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dJgygAAAOIAAAAPAAAAZHJzL2Rvd25yZXYueG1sRI9RS8Mw&#10;FIXfhf2HcAVfxKUOLU23bAxh6Ivo5n7AXXNtS5ub0GRr9dcbQfDxcM75Dme1mWwvLjSE1rGG+3kG&#10;grhypuVaw/Fjd1eACBHZYO+YNHxRgM16drXC0riR93Q5xFokCIcSNTQx+lLKUDVkMcydJ07epxss&#10;xiSHWpoBxwS3vVxkWS4ttpwWGvT01FDVHc5WQ3d6/H7f3/o4qk71b68PLI/+Weub62m7BBFpiv/h&#10;v/aL0aCUKvJikefweyndAbn+AQAA//8DAFBLAQItABQABgAIAAAAIQDb4fbL7gAAAIUBAAATAAAA&#10;AAAAAAAAAAAAAAAAAABbQ29udGVudF9UeXBlc10ueG1sUEsBAi0AFAAGAAgAAAAhAFr0LFu/AAAA&#10;FQEAAAsAAAAAAAAAAAAAAAAAHwEAAF9yZWxzLy5yZWxzUEsBAi0AFAAGAAgAAAAhANkR0mDKAAAA&#10;4gAAAA8AAAAAAAAAAAAAAAAABwIAAGRycy9kb3ducmV2LnhtbFBLBQYAAAAAAwADALcAAAD+AgAA&#10;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B+wNwwAAAOEAAAAPAAAAZHJzL2Rvd25yZXYueG1sRI+9CsIw&#10;FIV3wXcIV3DTVG1FqlFEEBwE0To4XpprW2xuShO1vr0ZBMfD+eNbbTpTixe1rrKsYDKOQBDnVldc&#10;KLhm+9EChPPIGmvLpOBDDjbrfm+FqbZvPtPr4gsRRtilqKD0vkmldHlJBt3YNsTBu9vWoA+yLaRu&#10;8R3GTS2nUTSXBisODyU2tCspf1yeRkFyfhbZLK7M9EQxP04fe8wmN6WGg267BOGp8//wr33QChbJ&#10;PJolcWAIRIEG5PoLAAD//wMAUEsBAi0AFAAGAAgAAAAhANvh9svuAAAAhQEAABMAAAAAAAAAAAAA&#10;AAAAAAAAAFtDb250ZW50X1R5cGVzXS54bWxQSwECLQAUAAYACAAAACEAWvQsW78AAAAVAQAACwAA&#10;AAAAAAAAAAAAAAAfAQAAX3JlbHMvLnJlbHNQSwECLQAUAAYACAAAACEALgfsDcMAAADhAAAADwAA&#10;AAAAAAAAAAAAAAAHAgAAZHJzL2Rvd25yZXYueG1sUEsFBgAAAAADAAMAtwAAAPcCA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6647BF4A" w14:textId="77777777" w:rsidTr="00E92B64">
        <w:tc>
          <w:tcPr>
            <w:tcW w:w="9000" w:type="dxa"/>
          </w:tcPr>
          <w:p w14:paraId="36A15507" w14:textId="66794416" w:rsidR="007446FB" w:rsidRDefault="00C16783" w:rsidP="00E92B64">
            <w:pPr>
              <w:pStyle w:val="Heading1"/>
            </w:pPr>
            <w:sdt>
              <w:sdtPr>
                <w:id w:val="-1659371371"/>
                <w:placeholder>
                  <w:docPart w:val="848CEB0EF9884E22A59A881812F2D5C6"/>
                </w:placeholder>
                <w15:appearance w15:val="hidden"/>
              </w:sdtPr>
              <w:sdtEndPr/>
              <w:sdtContent>
                <w:r w:rsidR="007446FB" w:rsidRPr="007446FB">
                  <w:t>How You Will Get Your Money</w:t>
                </w:r>
              </w:sdtContent>
            </w:sdt>
            <w:r w:rsidR="007446FB">
              <w:t xml:space="preserve"> </w:t>
            </w:r>
          </w:p>
        </w:tc>
      </w:tr>
    </w:tbl>
    <w:p w14:paraId="10BB8E7E" w14:textId="2F2D5438" w:rsidR="006A6764" w:rsidRPr="006A6764" w:rsidRDefault="006A6764" w:rsidP="006A6764">
      <w:pPr>
        <w:ind w:left="540" w:right="-2250"/>
        <w:rPr>
          <w:lang w:val="en-GB"/>
        </w:rPr>
      </w:pPr>
      <w:r w:rsidRPr="006A6764">
        <w:rPr>
          <w:lang w:val="en-GB"/>
        </w:rPr>
        <w:t>When you get a Direct Payment in Lewisham, the money goes onto a special card called a prepaid card.</w:t>
      </w:r>
    </w:p>
    <w:p w14:paraId="06563FB6" w14:textId="77777777" w:rsidR="006A6764" w:rsidRPr="006A6764" w:rsidRDefault="006A6764" w:rsidP="006A6764">
      <w:pPr>
        <w:ind w:left="540" w:right="-2250"/>
        <w:rPr>
          <w:lang w:val="en-GB"/>
        </w:rPr>
      </w:pPr>
      <w:r w:rsidRPr="006A6764">
        <w:rPr>
          <w:lang w:val="en-GB"/>
        </w:rPr>
        <w:t>It works a bit like a bank card, but it’s just for your care money.</w:t>
      </w:r>
    </w:p>
    <w:p w14:paraId="48CCC6A1" w14:textId="77777777" w:rsidR="007446FB" w:rsidRPr="006A6764"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rsidRPr="006A6764" w14:paraId="2142CE47" w14:textId="77777777" w:rsidTr="00E92B64">
        <w:tc>
          <w:tcPr>
            <w:tcW w:w="9000" w:type="dxa"/>
          </w:tcPr>
          <w:p w14:paraId="1029738E" w14:textId="78F2902D" w:rsidR="007446FB" w:rsidRPr="006A6764" w:rsidRDefault="00C16783" w:rsidP="00E92B64">
            <w:pPr>
              <w:pStyle w:val="Heading2"/>
            </w:pPr>
            <w:sdt>
              <w:sdtPr>
                <w:id w:val="-1379700491"/>
                <w:placeholder>
                  <w:docPart w:val="0AD158AD5E674814B7E41204C2C0ED46"/>
                </w:placeholder>
                <w15:appearance w15:val="hidden"/>
              </w:sdtPr>
              <w:sdtEndPr/>
              <w:sdtContent>
                <w:r w:rsidR="006A6764" w:rsidRPr="006A6764">
                  <w:t>what is a prepaid card?</w:t>
                </w:r>
              </w:sdtContent>
            </w:sdt>
            <w:r w:rsidR="007446FB" w:rsidRPr="006A6764">
              <w:t xml:space="preserve"> </w:t>
            </w:r>
          </w:p>
        </w:tc>
      </w:tr>
    </w:tbl>
    <w:p w14:paraId="1BE14E33" w14:textId="77777777" w:rsidR="00405A08" w:rsidRDefault="00405A08" w:rsidP="00A900D0">
      <w:pPr>
        <w:numPr>
          <w:ilvl w:val="0"/>
          <w:numId w:val="8"/>
        </w:numPr>
        <w:tabs>
          <w:tab w:val="num" w:pos="720"/>
        </w:tabs>
        <w:ind w:right="-2250"/>
        <w:rPr>
          <w:lang w:val="en-GB"/>
        </w:rPr>
      </w:pPr>
      <w:r w:rsidRPr="00405A08">
        <w:rPr>
          <w:lang w:val="en-GB"/>
        </w:rPr>
        <w:t>A prepaid card works like a pay-as-you-go debit card.</w:t>
      </w:r>
    </w:p>
    <w:p w14:paraId="5800455B" w14:textId="34C59B3D" w:rsidR="006A6764" w:rsidRPr="006A6764" w:rsidRDefault="006A6764" w:rsidP="00A900D0">
      <w:pPr>
        <w:numPr>
          <w:ilvl w:val="0"/>
          <w:numId w:val="8"/>
        </w:numPr>
        <w:tabs>
          <w:tab w:val="num" w:pos="720"/>
        </w:tabs>
        <w:ind w:right="-2250"/>
        <w:rPr>
          <w:lang w:val="en-GB"/>
        </w:rPr>
      </w:pPr>
      <w:r w:rsidRPr="006A6764">
        <w:rPr>
          <w:lang w:val="en-GB"/>
        </w:rPr>
        <w:t>Lewisham Council puts your care money on the card every 4 weeks</w:t>
      </w:r>
    </w:p>
    <w:p w14:paraId="1D7191F2" w14:textId="77777777" w:rsidR="006A6764" w:rsidRPr="006A6764" w:rsidRDefault="006A6764" w:rsidP="00A900D0">
      <w:pPr>
        <w:numPr>
          <w:ilvl w:val="0"/>
          <w:numId w:val="8"/>
        </w:numPr>
        <w:tabs>
          <w:tab w:val="num" w:pos="720"/>
        </w:tabs>
        <w:ind w:right="-2250"/>
        <w:rPr>
          <w:lang w:val="en-GB"/>
        </w:rPr>
      </w:pPr>
      <w:r w:rsidRPr="006A6764">
        <w:rPr>
          <w:lang w:val="en-GB"/>
        </w:rPr>
        <w:t>You use the card to pay for your care and support</w:t>
      </w:r>
    </w:p>
    <w:p w14:paraId="28F8BB3F" w14:textId="77777777" w:rsidR="006A6764" w:rsidRPr="006A6764" w:rsidRDefault="006A6764" w:rsidP="00A900D0">
      <w:pPr>
        <w:numPr>
          <w:ilvl w:val="0"/>
          <w:numId w:val="8"/>
        </w:numPr>
        <w:tabs>
          <w:tab w:val="num" w:pos="720"/>
        </w:tabs>
        <w:ind w:right="-2250"/>
        <w:rPr>
          <w:lang w:val="en-GB"/>
        </w:rPr>
      </w:pPr>
      <w:r w:rsidRPr="006A6764">
        <w:rPr>
          <w:lang w:val="en-GB"/>
        </w:rPr>
        <w:t>You can’t get cash out unless the council has agreed it</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6A6764" w:rsidRPr="006A6764" w14:paraId="10A4BD05" w14:textId="77777777" w:rsidTr="00E92B64">
        <w:tc>
          <w:tcPr>
            <w:tcW w:w="9000" w:type="dxa"/>
          </w:tcPr>
          <w:p w14:paraId="0E19D8F4" w14:textId="5723A519" w:rsidR="006A6764" w:rsidRPr="006A6764" w:rsidRDefault="006A6764" w:rsidP="00E92B64">
            <w:pPr>
              <w:pStyle w:val="Heading2"/>
            </w:pPr>
            <w:r w:rsidRPr="006A6764">
              <w:t>you can use the card to:</w:t>
            </w:r>
          </w:p>
        </w:tc>
      </w:tr>
    </w:tbl>
    <w:p w14:paraId="0EEB9C0C" w14:textId="77777777" w:rsidR="006A6764" w:rsidRPr="006A6764" w:rsidRDefault="006A6764" w:rsidP="00A900D0">
      <w:pPr>
        <w:numPr>
          <w:ilvl w:val="0"/>
          <w:numId w:val="9"/>
        </w:numPr>
        <w:tabs>
          <w:tab w:val="num" w:pos="720"/>
        </w:tabs>
        <w:ind w:right="-2250"/>
        <w:rPr>
          <w:lang w:val="en-GB"/>
        </w:rPr>
      </w:pPr>
      <w:r w:rsidRPr="006A6764">
        <w:rPr>
          <w:lang w:val="en-GB"/>
        </w:rPr>
        <w:t>Pay your personal assistant</w:t>
      </w:r>
    </w:p>
    <w:p w14:paraId="7FCE1F65" w14:textId="77777777" w:rsidR="006A6764" w:rsidRPr="006A6764" w:rsidRDefault="006A6764" w:rsidP="00A900D0">
      <w:pPr>
        <w:numPr>
          <w:ilvl w:val="0"/>
          <w:numId w:val="9"/>
        </w:numPr>
        <w:tabs>
          <w:tab w:val="num" w:pos="720"/>
        </w:tabs>
        <w:ind w:right="-2250"/>
        <w:rPr>
          <w:lang w:val="en-GB"/>
        </w:rPr>
      </w:pPr>
      <w:r w:rsidRPr="006A6764">
        <w:rPr>
          <w:lang w:val="en-GB"/>
        </w:rPr>
        <w:t>Pay a care agency</w:t>
      </w:r>
    </w:p>
    <w:p w14:paraId="219757E2" w14:textId="77777777" w:rsidR="006A6764" w:rsidRPr="006A6764" w:rsidRDefault="006A6764" w:rsidP="00A900D0">
      <w:pPr>
        <w:numPr>
          <w:ilvl w:val="0"/>
          <w:numId w:val="9"/>
        </w:numPr>
        <w:tabs>
          <w:tab w:val="num" w:pos="720"/>
        </w:tabs>
        <w:ind w:right="-2250"/>
        <w:rPr>
          <w:lang w:val="en-GB"/>
        </w:rPr>
      </w:pPr>
      <w:r w:rsidRPr="006A6764">
        <w:rPr>
          <w:lang w:val="en-GB"/>
        </w:rPr>
        <w:t>Pay for other support that’s written in your care plan</w:t>
      </w:r>
    </w:p>
    <w:p w14:paraId="3E6C962C" w14:textId="77777777" w:rsidR="006A6764" w:rsidRPr="006A6764" w:rsidRDefault="006A6764" w:rsidP="006A6764">
      <w:pPr>
        <w:ind w:left="540" w:right="-2250"/>
        <w:rPr>
          <w:lang w:val="en-GB"/>
        </w:rPr>
      </w:pPr>
    </w:p>
    <w:p w14:paraId="46134C0C" w14:textId="0D818F8C" w:rsidR="006A6764" w:rsidRPr="006A6764" w:rsidRDefault="006A6764" w:rsidP="006A6764">
      <w:pPr>
        <w:ind w:left="540" w:right="-2250"/>
        <w:rPr>
          <w:lang w:val="en-GB"/>
        </w:rPr>
      </w:pPr>
      <w:r w:rsidRPr="006A6764">
        <w:rPr>
          <w:lang w:val="en-GB"/>
        </w:rPr>
        <w:t>You can use it online, by phone, or in person — just like a normal debit card.</w:t>
      </w:r>
    </w:p>
    <w:p w14:paraId="6D59451E" w14:textId="77777777" w:rsidR="006A6764" w:rsidRPr="006A6764" w:rsidRDefault="006A6764" w:rsidP="006A6764">
      <w:pPr>
        <w:ind w:left="540" w:right="-2250"/>
        <w:rPr>
          <w:lang w:val="en-GB"/>
        </w:rPr>
      </w:pPr>
      <w:r w:rsidRPr="006A6764">
        <w:rPr>
          <w:lang w:val="en-GB"/>
        </w:rPr>
        <w:t>If you need help using your card or looking after the money, you can:</w:t>
      </w:r>
    </w:p>
    <w:p w14:paraId="14BD8B29" w14:textId="77777777" w:rsidR="006A6764" w:rsidRPr="006A6764" w:rsidRDefault="006A6764" w:rsidP="00A900D0">
      <w:pPr>
        <w:numPr>
          <w:ilvl w:val="0"/>
          <w:numId w:val="10"/>
        </w:numPr>
        <w:tabs>
          <w:tab w:val="num" w:pos="720"/>
        </w:tabs>
        <w:ind w:right="-2250"/>
        <w:rPr>
          <w:lang w:val="en-GB"/>
        </w:rPr>
      </w:pPr>
      <w:r w:rsidRPr="006A6764">
        <w:rPr>
          <w:lang w:val="en-GB"/>
        </w:rPr>
        <w:t>Get help from a trusted person</w:t>
      </w:r>
    </w:p>
    <w:p w14:paraId="46904FBA" w14:textId="77777777" w:rsidR="006A6764" w:rsidRPr="006A6764" w:rsidRDefault="006A6764" w:rsidP="00A900D0">
      <w:pPr>
        <w:numPr>
          <w:ilvl w:val="0"/>
          <w:numId w:val="10"/>
        </w:numPr>
        <w:tabs>
          <w:tab w:val="num" w:pos="720"/>
        </w:tabs>
        <w:ind w:right="-2250"/>
        <w:rPr>
          <w:lang w:val="en-GB"/>
        </w:rPr>
      </w:pPr>
      <w:r w:rsidRPr="006A6764">
        <w:rPr>
          <w:lang w:val="en-GB"/>
        </w:rPr>
        <w:t>Ask Lewisham’s Direct Payment Team for support</w:t>
      </w:r>
    </w:p>
    <w:p w14:paraId="294F7660" w14:textId="77777777" w:rsidR="006A6764" w:rsidRPr="006A6764" w:rsidRDefault="006A6764" w:rsidP="00A900D0">
      <w:pPr>
        <w:numPr>
          <w:ilvl w:val="0"/>
          <w:numId w:val="10"/>
        </w:numPr>
        <w:tabs>
          <w:tab w:val="num" w:pos="720"/>
        </w:tabs>
        <w:ind w:right="-2250"/>
        <w:rPr>
          <w:lang w:val="en-GB"/>
        </w:rPr>
      </w:pPr>
      <w:r w:rsidRPr="006A6764">
        <w:rPr>
          <w:lang w:val="en-GB"/>
        </w:rPr>
        <w:t>Choose to have the council manage the money for you (this is called a managed account)</w:t>
      </w:r>
    </w:p>
    <w:p w14:paraId="687D189D" w14:textId="77777777" w:rsidR="006A6764" w:rsidRPr="00122300" w:rsidRDefault="006A6764" w:rsidP="006A6764">
      <w:pPr>
        <w:ind w:left="540" w:right="-2250"/>
      </w:pPr>
    </w:p>
    <w:p w14:paraId="1AF03C68" w14:textId="222633C7" w:rsidR="007446FB" w:rsidRDefault="007446FB" w:rsidP="007446FB">
      <w:pPr>
        <w:ind w:left="540" w:right="-2250"/>
      </w:pPr>
    </w:p>
    <w:p w14:paraId="0D4A279E" w14:textId="1BBC6A1D" w:rsidR="00C65483" w:rsidRDefault="00C65483">
      <w:pPr>
        <w:spacing w:before="120" w:after="0" w:line="264" w:lineRule="auto"/>
      </w:pPr>
      <w:r>
        <w:br w:type="page"/>
      </w:r>
    </w:p>
    <w:p w14:paraId="64202E2D" w14:textId="77777777" w:rsidR="00C65483" w:rsidRPr="00C65E4B" w:rsidRDefault="00C65483" w:rsidP="00C65483">
      <w:pPr>
        <w:pStyle w:val="GreenHeading"/>
      </w:pPr>
      <w:r>
        <w:rPr>
          <w:noProof/>
        </w:rPr>
        <mc:AlternateContent>
          <mc:Choice Requires="wpg">
            <w:drawing>
              <wp:anchor distT="0" distB="0" distL="114300" distR="114300" simplePos="0" relativeHeight="251658259" behindDoc="1" locked="1" layoutInCell="1" allowOverlap="1" wp14:anchorId="0D61844B" wp14:editId="711CD715">
                <wp:simplePos x="0" y="0"/>
                <wp:positionH relativeFrom="column">
                  <wp:posOffset>-480060</wp:posOffset>
                </wp:positionH>
                <wp:positionV relativeFrom="paragraph">
                  <wp:posOffset>-598170</wp:posOffset>
                </wp:positionV>
                <wp:extent cx="512064" cy="10305288"/>
                <wp:effectExtent l="0" t="0" r="2540" b="1270"/>
                <wp:wrapNone/>
                <wp:docPr id="1537087876" name="Group 153708787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988720786"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664158972"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9E8B0EC" id="Group 1537087876" o:spid="_x0000_s1026" alt="&quot;&quot;" style="position:absolute;margin-left:-37.8pt;margin-top:-47.1pt;width:40.3pt;height:811.45pt;z-index:-251658221;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5oaYgMAADAJAAAOAAAAZHJzL2Uyb0RvYy54bWy8Vt9v2yAQfp+0/wHxvtpO7fyw6lRRulaT&#10;qrZaOvWZYhxbwsCAxOn++h3YTtMkqrJOWx4ImLvj7uO7Oy4uNzVHa6ZNJUWGo7MQIyaozCuxzPCP&#10;x+svY4yMJSInXAqW4Rdm8OX086eLRqVsIEvJc6YRGBEmbVSGS2tVGgSGlqwm5kwqJmCzkLomFpZ6&#10;GeSaNGC95sEgDIdBI3WutKTMGPh61W7iqbdfFIza+6IwzCKeYfDN+lH78dmNwfSCpEtNVFnRzg3y&#10;AS9qUgk4dGvqiliCVro6MFVXVEsjC3tGZR3Ioqgo8zFANFG4F82NlivlY1mmzVJtYQJo93D6sFl6&#10;t77RaqEeNCDRqCVg4Vculk2ha/cPXqKNh+xlCxnbWEThYxINwmGMEYWtKDwPk8F43IJKS0D+QI+W&#10;X7ea0TiCK+k1zxNYgRNBf3Dwxp1GAUHMKwbm7zBYlEQxD61JAYMHjao8w5PxeDQIR+MhRoLUQNeF&#10;1aRalhbNpRBAJqlR5Jx03oDaXHS4mdQAhEdAGyRRPIQoD5HrQo/DMJ7EyZvISaq0sTdM1shNMswr&#10;4ZwlKVnfGtuC1Iu4z1ygJsOjIWSEFzOSV/l1xbnb9LnE5lyjNYEsIJQyYePuwB1JAJ4LwN/F1kbj&#10;Z/aFs/aM76wAlODSo/YQl6P7dj063hJIO7UCvNgqdt69p9jJO1Xm8/dPlLca/mQp7Fa5roTUx9y2&#10;m97lopXvEWjjdhA8y/zF37OHBkjY3v8/Z2M0HMZRMp6MBj0d7+EGkb+6joDbxO2vrE+evaydjCbR&#10;CMgB1AFcj2RgEvls3M2/AxYyzitl3iXiDp1OJ17LO5IK6SjbunAiEwfHrrRleEfSkuSsJX4Swq+n&#10;fU9BX2+4OEbWE1j+v8nK7YlkRVq2rc4oel1BDbklxj4QDb0N6g70a3sPQ8EllA3ZzTAqpf517LuT&#10;h3ILuxg10CszbH6uiGYY8W8CCvEkimMwa/0iTqCEYqR3d553d8SqnksoRBG8DBT1UydveT8ttKyf&#10;oK3P3KmwRQSFszNMre4Xc9v2cHgYUDabeTFoqIrYW7FQtC9RrkY+bp6IVl0htcD9O9kX/4N62sq6&#10;HBFytrKyqHyxfS0CXXHwNcD3J2jLnkLdE8L1/d21l3996Ex/AwAA//8DAFBLAwQUAAYACAAAACEA&#10;dvGdXuEAAAAKAQAADwAAAGRycy9kb3ducmV2LnhtbEyPwUrDQBCG74LvsIzgrd0kmrbGbEop6qkI&#10;toJ422anSWh2NmS3Sfr2jie9zTAf/3x/vp5sKwbsfeNIQTyPQCCVzjRUKfg8vM5WIHzQZHTrCBVc&#10;0cO6uL3JdWbcSB847EMlOIR8phXUIXSZlL6s0Wo/dx0S306utzrw2lfS9HrkcNvKJIoW0uqG+EOt&#10;O9zWWJ73F6vgbdTj5iF+GXbn0/b6fUjfv3YxKnV/N22eQQScwh8Mv/qsDgU7Hd2FjBetgtkyXTDK&#10;w9NjAoKJlLsdGUyT1RJkkcv/FYofAAAA//8DAFBLAQItABQABgAIAAAAIQC2gziS/gAAAOEBAAAT&#10;AAAAAAAAAAAAAAAAAAAAAABbQ29udGVudF9UeXBlc10ueG1sUEsBAi0AFAAGAAgAAAAhADj9If/W&#10;AAAAlAEAAAsAAAAAAAAAAAAAAAAALwEAAF9yZWxzLy5yZWxzUEsBAi0AFAAGAAgAAAAhAGo3mhpi&#10;AwAAMAkAAA4AAAAAAAAAAAAAAAAALgIAAGRycy9lMm9Eb2MueG1sUEsBAi0AFAAGAAgAAAAhAHbx&#10;nV7hAAAACgEAAA8AAAAAAAAAAAAAAAAAvAUAAGRycy9kb3ducmV2LnhtbFBLBQYAAAAABAAEAPMA&#10;AADK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9h37ywAAAOIAAAAPAAAAZHJzL2Rvd25yZXYueG1sRI/RasJA&#10;FETfBf9huUJfpG4qVZPoKqVQ6ktptX7AbfaahGTvLtmtSfv1bkHo4zAzZ5jNbjCtuFDna8sKHmYJ&#10;COLC6ppLBafPl/sUhA/IGlvLpOCHPOy249EGc217PtDlGEoRIexzVFCF4HIpfVGRQT+zjjh6Z9sZ&#10;DFF2pdQd9hFuWjlPkqU0WHNcqNDRc0VFc/w2Cpqvxe/HYepCnzVZ+/72yPLkXpW6mwxPaxCBhvAf&#10;vrX3WkGWpqt5skqX8Hcp3gG5vQIAAP//AwBQSwECLQAUAAYACAAAACEA2+H2y+4AAACFAQAAEwAA&#10;AAAAAAAAAAAAAAAAAAAAW0NvbnRlbnRfVHlwZXNdLnhtbFBLAQItABQABgAIAAAAIQBa9CxbvwAA&#10;ABUBAAALAAAAAAAAAAAAAAAAAB8BAABfcmVscy8ucmVsc1BLAQItABQABgAIAAAAIQBo9h37ywAA&#10;AOIAAAAPAAAAAAAAAAAAAAAAAAcCAABkcnMvZG93bnJldi54bWxQSwUGAAAAAAMAAwC3AAAA/wIA&#10;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kz1xwAAAOMAAAAPAAAAZHJzL2Rvd25yZXYueG1sRE/NasJA&#10;EL4LfYdlCr3pJjGmNnWVIhQ8CBLjocchO02C2dmQXTW+vSsUepzvf1ab0XTiSoNrLSuIZxEI4srq&#10;lmsFp/J7ugThPLLGzjIpuJODzfplssJc2xsXdD36WoQQdjkqaLzvcyld1ZBBN7M9ceB+7WDQh3Oo&#10;pR7wFsJNJ5MoyqTBlkNDgz1tG6rOx4tRsCgudTlPW5McKOXz4W73Zfyj1Nvr+PUJwtPo/8V/7p0O&#10;87MsjRfLj/cEnj8FAOT6AQAA//8DAFBLAQItABQABgAIAAAAIQDb4fbL7gAAAIUBAAATAAAAAAAA&#10;AAAAAAAAAAAAAABbQ29udGVudF9UeXBlc10ueG1sUEsBAi0AFAAGAAgAAAAhAFr0LFu/AAAAFQEA&#10;AAsAAAAAAAAAAAAAAAAAHwEAAF9yZWxzLy5yZWxzUEsBAi0AFAAGAAgAAAAhAP6eTPXHAAAA4wAA&#10;AA8AAAAAAAAAAAAAAAAABwIAAGRycy9kb3ducmV2LnhtbFBLBQYAAAAAAwADALcAAAD7Ag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C65483" w14:paraId="1079F9DF" w14:textId="77777777" w:rsidTr="00E92B64">
        <w:tc>
          <w:tcPr>
            <w:tcW w:w="9000" w:type="dxa"/>
          </w:tcPr>
          <w:p w14:paraId="419872D4" w14:textId="55F2DFA3" w:rsidR="00C65483" w:rsidRDefault="00730BE5" w:rsidP="00E92B64">
            <w:pPr>
              <w:pStyle w:val="Heading1"/>
            </w:pPr>
            <w:r w:rsidRPr="00730BE5">
              <w:t>Managed or Self-Managed? You Choose.</w:t>
            </w:r>
          </w:p>
        </w:tc>
      </w:tr>
    </w:tbl>
    <w:p w14:paraId="199175B1" w14:textId="2FC0A096" w:rsidR="00C65483" w:rsidRPr="006A6764" w:rsidRDefault="00730BE5" w:rsidP="00C65483">
      <w:pPr>
        <w:ind w:left="540" w:right="-2250"/>
        <w:rPr>
          <w:lang w:val="en-GB"/>
        </w:rPr>
      </w:pPr>
      <w:r w:rsidRPr="00730BE5">
        <w:rPr>
          <w:lang w:val="en-GB"/>
        </w:rPr>
        <w:t>When you get a Direct Payment in Lewisham, you can choose how it’s looked after. There are two options:</w:t>
      </w:r>
    </w:p>
    <w:p w14:paraId="7C5CD752" w14:textId="77777777" w:rsidR="00C65483" w:rsidRPr="006A6764" w:rsidRDefault="00C65483" w:rsidP="00C65483"/>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C65483" w:rsidRPr="006A6764" w14:paraId="4CCCB689" w14:textId="77777777" w:rsidTr="00E92B64">
        <w:tc>
          <w:tcPr>
            <w:tcW w:w="9000" w:type="dxa"/>
          </w:tcPr>
          <w:p w14:paraId="10BD64B2" w14:textId="0C75A4A0" w:rsidR="00C65483" w:rsidRPr="006A6764" w:rsidRDefault="00DD45AD" w:rsidP="00E92B64">
            <w:pPr>
              <w:pStyle w:val="Heading2"/>
            </w:pPr>
            <w:r w:rsidRPr="00DD45AD">
              <w:t>Self-Managed Direct Payment</w:t>
            </w:r>
          </w:p>
        </w:tc>
      </w:tr>
    </w:tbl>
    <w:p w14:paraId="724F92C1" w14:textId="15E74B81" w:rsidR="00137CA7" w:rsidRPr="00137CA7" w:rsidRDefault="00137CA7" w:rsidP="002373A1">
      <w:pPr>
        <w:ind w:left="720" w:right="-2250"/>
        <w:rPr>
          <w:lang w:val="en-GB"/>
        </w:rPr>
      </w:pPr>
      <w:r>
        <w:rPr>
          <w:lang w:val="en-GB"/>
        </w:rPr>
        <w:t>Y</w:t>
      </w:r>
      <w:r w:rsidRPr="00137CA7">
        <w:rPr>
          <w:lang w:val="en-GB"/>
        </w:rPr>
        <w:t>ou manage the money yourself using your Lewisham prepaid card.</w:t>
      </w:r>
    </w:p>
    <w:p w14:paraId="1C46B9B7" w14:textId="77777777" w:rsidR="00137CA7" w:rsidRPr="00137CA7" w:rsidRDefault="00137CA7" w:rsidP="002373A1">
      <w:pPr>
        <w:ind w:left="720" w:right="-2250"/>
        <w:rPr>
          <w:lang w:val="en-GB"/>
        </w:rPr>
      </w:pPr>
      <w:r w:rsidRPr="00137CA7">
        <w:rPr>
          <w:lang w:val="en-GB"/>
        </w:rPr>
        <w:t>You (or someone you trust) will:</w:t>
      </w:r>
    </w:p>
    <w:p w14:paraId="5F894084" w14:textId="781FB2CA" w:rsidR="00137CA7" w:rsidRPr="00137CA7" w:rsidRDefault="00137CA7" w:rsidP="00137CA7">
      <w:pPr>
        <w:numPr>
          <w:ilvl w:val="0"/>
          <w:numId w:val="8"/>
        </w:numPr>
        <w:ind w:right="-2250"/>
        <w:rPr>
          <w:lang w:val="en-GB"/>
        </w:rPr>
      </w:pPr>
      <w:r w:rsidRPr="00137CA7">
        <w:rPr>
          <w:lang w:val="en-GB"/>
        </w:rPr>
        <w:t>P</w:t>
      </w:r>
      <w:r>
        <w:rPr>
          <w:lang w:val="en-GB"/>
        </w:rPr>
        <w:t>a</w:t>
      </w:r>
      <w:r w:rsidRPr="00137CA7">
        <w:rPr>
          <w:lang w:val="en-GB"/>
        </w:rPr>
        <w:t>y for your care and support</w:t>
      </w:r>
    </w:p>
    <w:p w14:paraId="6A0DBF71" w14:textId="77777777" w:rsidR="00137CA7" w:rsidRPr="00137CA7" w:rsidRDefault="00137CA7" w:rsidP="00137CA7">
      <w:pPr>
        <w:numPr>
          <w:ilvl w:val="0"/>
          <w:numId w:val="8"/>
        </w:numPr>
        <w:ind w:right="-2250"/>
        <w:rPr>
          <w:lang w:val="en-GB"/>
        </w:rPr>
      </w:pPr>
      <w:r w:rsidRPr="00137CA7">
        <w:rPr>
          <w:lang w:val="en-GB"/>
        </w:rPr>
        <w:t>Keep receipts and records</w:t>
      </w:r>
    </w:p>
    <w:p w14:paraId="52441907" w14:textId="77777777" w:rsidR="00137CA7" w:rsidRPr="00137CA7" w:rsidRDefault="00137CA7" w:rsidP="00137CA7">
      <w:pPr>
        <w:numPr>
          <w:ilvl w:val="0"/>
          <w:numId w:val="8"/>
        </w:numPr>
        <w:ind w:right="-2250"/>
        <w:rPr>
          <w:lang w:val="en-GB"/>
        </w:rPr>
      </w:pPr>
      <w:r w:rsidRPr="00137CA7">
        <w:rPr>
          <w:lang w:val="en-GB"/>
        </w:rPr>
        <w:t>Make sure the money is used for things in your care plan</w:t>
      </w:r>
    </w:p>
    <w:p w14:paraId="1D250041" w14:textId="77777777" w:rsidR="002373A1" w:rsidRDefault="002373A1" w:rsidP="002373A1">
      <w:pPr>
        <w:ind w:left="720" w:right="-2250"/>
        <w:rPr>
          <w:lang w:val="en-GB"/>
        </w:rPr>
      </w:pPr>
    </w:p>
    <w:p w14:paraId="7A88C7E5" w14:textId="2F81AF0B" w:rsidR="00C65483" w:rsidRPr="006A6764" w:rsidRDefault="00137CA7" w:rsidP="002373A1">
      <w:pPr>
        <w:ind w:left="720" w:right="-2250"/>
        <w:rPr>
          <w:lang w:val="en-GB"/>
        </w:rPr>
      </w:pPr>
      <w:r w:rsidRPr="00137CA7">
        <w:rPr>
          <w:lang w:val="en-GB"/>
        </w:rPr>
        <w:t>This gives you the most choice and control.</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C65483" w:rsidRPr="006A6764" w14:paraId="2779E4DB" w14:textId="77777777" w:rsidTr="00E92B64">
        <w:tc>
          <w:tcPr>
            <w:tcW w:w="9000" w:type="dxa"/>
          </w:tcPr>
          <w:p w14:paraId="6C698756" w14:textId="4BD6E08A" w:rsidR="00C65483" w:rsidRPr="006A6764" w:rsidRDefault="00DD45AD" w:rsidP="00E92B64">
            <w:pPr>
              <w:pStyle w:val="Heading2"/>
            </w:pPr>
            <w:r w:rsidRPr="00DD45AD">
              <w:t>Managed Account</w:t>
            </w:r>
          </w:p>
        </w:tc>
      </w:tr>
    </w:tbl>
    <w:p w14:paraId="0053EF3D" w14:textId="77777777" w:rsidR="00DA4C2C" w:rsidRPr="00DA4C2C" w:rsidRDefault="00DA4C2C" w:rsidP="005E0C58">
      <w:pPr>
        <w:ind w:left="720" w:right="-2250"/>
        <w:rPr>
          <w:lang w:val="en-GB"/>
        </w:rPr>
      </w:pPr>
      <w:r w:rsidRPr="00DA4C2C">
        <w:rPr>
          <w:lang w:val="en-GB"/>
        </w:rPr>
        <w:t>If you can’t manage the money yourself — and there’s no one to help you — Lewisham can manage it for you.</w:t>
      </w:r>
    </w:p>
    <w:p w14:paraId="2F0D9475" w14:textId="77777777" w:rsidR="00DA4C2C" w:rsidRPr="00DA4C2C" w:rsidRDefault="00DA4C2C" w:rsidP="005E0C58">
      <w:pPr>
        <w:ind w:left="720" w:right="-2250"/>
        <w:rPr>
          <w:lang w:val="en-GB"/>
        </w:rPr>
      </w:pPr>
      <w:r w:rsidRPr="00DA4C2C">
        <w:rPr>
          <w:lang w:val="en-GB"/>
        </w:rPr>
        <w:t>This means:</w:t>
      </w:r>
    </w:p>
    <w:p w14:paraId="3705272B" w14:textId="77777777" w:rsidR="00DA4C2C" w:rsidRPr="005E0C58" w:rsidRDefault="00DA4C2C" w:rsidP="005E0C58">
      <w:pPr>
        <w:pStyle w:val="ListParagraph"/>
        <w:numPr>
          <w:ilvl w:val="0"/>
          <w:numId w:val="31"/>
        </w:numPr>
        <w:ind w:right="-2250"/>
        <w:rPr>
          <w:lang w:val="en-GB"/>
        </w:rPr>
      </w:pPr>
      <w:r w:rsidRPr="005E0C58">
        <w:rPr>
          <w:lang w:val="en-GB"/>
        </w:rPr>
        <w:t>The council (or an approved service) pays for your care directly</w:t>
      </w:r>
    </w:p>
    <w:p w14:paraId="5BBC7C9A" w14:textId="77777777" w:rsidR="00DA4C2C" w:rsidRPr="005E0C58" w:rsidRDefault="00DA4C2C" w:rsidP="005E0C58">
      <w:pPr>
        <w:pStyle w:val="ListParagraph"/>
        <w:numPr>
          <w:ilvl w:val="0"/>
          <w:numId w:val="31"/>
        </w:numPr>
        <w:ind w:right="-2250"/>
        <w:rPr>
          <w:lang w:val="en-GB"/>
        </w:rPr>
      </w:pPr>
      <w:r w:rsidRPr="005E0C58">
        <w:rPr>
          <w:lang w:val="en-GB"/>
        </w:rPr>
        <w:t>They’ll keep track of the money and deal with the paperwork</w:t>
      </w:r>
    </w:p>
    <w:p w14:paraId="45B23ED6" w14:textId="77777777" w:rsidR="00DA4C2C" w:rsidRPr="005E0C58" w:rsidRDefault="00DA4C2C" w:rsidP="005E0C58">
      <w:pPr>
        <w:ind w:left="720" w:right="-2250"/>
        <w:rPr>
          <w:lang w:val="en-GB"/>
        </w:rPr>
      </w:pPr>
    </w:p>
    <w:p w14:paraId="690513EF" w14:textId="4344E92D" w:rsidR="00DA4C2C" w:rsidRPr="005E0C58" w:rsidRDefault="00DA4C2C" w:rsidP="005E0C58">
      <w:pPr>
        <w:ind w:left="720" w:right="-2250"/>
        <w:rPr>
          <w:lang w:val="en-GB"/>
        </w:rPr>
      </w:pPr>
      <w:r w:rsidRPr="00DA4C2C">
        <w:rPr>
          <w:lang w:val="en-GB"/>
        </w:rPr>
        <w:t>This option is helpful if you need extra support with managing money.</w:t>
      </w:r>
    </w:p>
    <w:p w14:paraId="795A98CF" w14:textId="5D3FB688" w:rsidR="005E0C58" w:rsidRPr="00DA4C2C" w:rsidRDefault="005E0C58" w:rsidP="005E0C58">
      <w:pPr>
        <w:ind w:left="720" w:right="-2250"/>
        <w:rPr>
          <w:lang w:val="en-GB"/>
        </w:rPr>
      </w:pPr>
      <w:r w:rsidRPr="005E0C58">
        <w:t>If you're not sure which to choose, the Direct Payments Team can help you decide what’s best for you.</w:t>
      </w:r>
    </w:p>
    <w:p w14:paraId="66DB995B" w14:textId="77777777" w:rsidR="00C65483" w:rsidRPr="00122300" w:rsidRDefault="00C65483" w:rsidP="00C65483">
      <w:pPr>
        <w:ind w:left="540" w:right="-2250"/>
      </w:pPr>
    </w:p>
    <w:p w14:paraId="1197302C" w14:textId="77777777" w:rsidR="00C65483" w:rsidRDefault="00C65483" w:rsidP="00C65483">
      <w:pPr>
        <w:ind w:left="540" w:right="-2250"/>
      </w:pPr>
    </w:p>
    <w:p w14:paraId="5DA7DE8A" w14:textId="77777777" w:rsidR="007446FB" w:rsidRPr="00C65E4B" w:rsidRDefault="007446FB" w:rsidP="007446FB">
      <w:pPr>
        <w:pStyle w:val="GreenHeading"/>
      </w:pPr>
      <w:r>
        <w:rPr>
          <w:noProof/>
        </w:rPr>
        <mc:AlternateContent>
          <mc:Choice Requires="wpg">
            <w:drawing>
              <wp:anchor distT="0" distB="0" distL="114300" distR="114300" simplePos="0" relativeHeight="251658247" behindDoc="1" locked="1" layoutInCell="1" allowOverlap="1" wp14:anchorId="5BE21623" wp14:editId="0B7814E9">
                <wp:simplePos x="0" y="0"/>
                <wp:positionH relativeFrom="column">
                  <wp:posOffset>-480060</wp:posOffset>
                </wp:positionH>
                <wp:positionV relativeFrom="paragraph">
                  <wp:posOffset>-598170</wp:posOffset>
                </wp:positionV>
                <wp:extent cx="512064" cy="10305288"/>
                <wp:effectExtent l="0" t="0" r="2540" b="1270"/>
                <wp:wrapNone/>
                <wp:docPr id="1890722492" name="Group 189072249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59979873"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826428696"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F6FACF0" id="Group 1890722492" o:spid="_x0000_s1026" alt="&quot;&quot;" style="position:absolute;margin-left:-37.8pt;margin-top:-47.1pt;width:40.3pt;height:811.45pt;z-index:-251658233;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sULXwMAAC4JAAAOAAAAZHJzL2Uyb0RvYy54bWy8Vm1v2yAQ/j5p/wHxffVLnTerThWlazWp&#10;aqulUz9TjGNLGBiQON2v34HtNE2iKuu05QMBc3fcPTx3x8XlpuZozbSppMhwdBZixASVeSWWGf7x&#10;eP1ljJGxROSES8Ey/MIMvpx+/nTRqJTFspQ8ZxqBEWHSRmW4tFalQWBoyWpizqRiAjYLqWtiYamX&#10;Qa5JA9ZrHsRhOAwaqXOlJWXGwNerdhNPvf2iYNTeF4VhFvEMg2/Wj9qPz24MphckXWqiyop2bpAP&#10;eFGTSsChW1NXxBK00tWBqbqiWhpZ2DMq60AWRUWZjwGiicK9aG60XCkfyzJtlmoLE0C7h9OHzdK7&#10;9Y1WC/WgAYlGLQELv3KxbApdu3/wEm08ZC9byNjGIgofB1EcDhOMKGxF4Xk4iMfjFlRaAvIHerT8&#10;utWMxhFcSa95PoAVOBH0Bwdv3GkUEMS8YmD+DoNFSRTz0JoUMHjQqMohmslkNBmPzjESpAa2Lqwm&#10;1bK0aC6FAC5JjSLno3MGtOaig82kBhA8glk8iJIhBHkIXBd5EobJJBm8CZykSht7w2SN3CTDvBLO&#10;V5KS9a2xLUa9iPvMBWoyPBpCQngxI3mVX1ecu02fSmzONVoTSAJCKRM26Q7ckQTcuQD4XWxtNH5m&#10;Xzhrz/jOCgAJ7jxqD3Epum/Xo+MtgbRTK8CLrWLn3XuKnbxTZT59/0R5q+FPlsJuletKSH3Mbbvp&#10;XS5a+R6BNm4HwbPMX/w9e2iAg+39/3MyjuNhEo+Hk2HPxnu4QORvruPfNm37G+tTZy9ngdTRCLgB&#10;zAFYj+TfIPK5uJt9ByRknFfKvMvDHTadzruWdiQV0jG2deFEIsbHbrQleMfRkuSs5f0ghF/P+p6B&#10;vtpwcYyrJ5D8f3OV2xO5irRsG51R9LqCEnJLjH0gGjoblB3o1vYehoJLqBqym2FUSv3r2HcnD8UW&#10;djFqoFNm2PxcEc0w4t8ElOFJlCRg1vpFMhjFsNC7O8+7O2JVzyXUoQjeBYr6qZO3vJ8WWtZP0NRn&#10;7lTYIoLC2RmmVveLuW07ODwLKJvNvBi0U0XsrVgo2lcoVyIfN09Eq66OWuD+nexL/0E5bWVdjgg5&#10;W1lZVL7WvtaArjb4EuC7EzRlT6HuAeG6/u7ay78+c6a/AQAA//8DAFBLAwQUAAYACAAAACEAdvGd&#10;XuEAAAAKAQAADwAAAGRycy9kb3ducmV2LnhtbEyPwUrDQBCG74LvsIzgrd0kmrbGbEop6qkItoJ4&#10;22anSWh2NmS3Sfr2jie9zTAf/3x/vp5sKwbsfeNIQTyPQCCVzjRUKfg8vM5WIHzQZHTrCBVc0cO6&#10;uL3JdWbcSB847EMlOIR8phXUIXSZlL6s0Wo/dx0S306utzrw2lfS9HrkcNvKJIoW0uqG+EOtO9zW&#10;WJ73F6vgbdTj5iF+GXbn0/b6fUjfv3YxKnV/N22eQQScwh8Mv/qsDgU7Hd2FjBetgtkyXTDKw9Nj&#10;AoKJlLsdGUyT1RJkkcv/FYofAAAA//8DAFBLAQItABQABgAIAAAAIQC2gziS/gAAAOEBAAATAAAA&#10;AAAAAAAAAAAAAAAAAABbQ29udGVudF9UeXBlc10ueG1sUEsBAi0AFAAGAAgAAAAhADj9If/WAAAA&#10;lAEAAAsAAAAAAAAAAAAAAAAALwEAAF9yZWxzLy5yZWxzUEsBAi0AFAAGAAgAAAAhAD9WxQtfAwAA&#10;LgkAAA4AAAAAAAAAAAAAAAAALgIAAGRycy9lMm9Eb2MueG1sUEsBAi0AFAAGAAgAAAAhAHbxnV7h&#10;AAAACgEAAA8AAAAAAAAAAAAAAAAAuQUAAGRycy9kb3ducmV2LnhtbFBLBQYAAAAABAAEAPMAAADH&#10;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xGEGygAAAOEAAAAPAAAAZHJzL2Rvd25yZXYueG1sRI/dSgMx&#10;FITvBd8hHMEbabNq/7I2LVIQvRHtzwOcbo67y25Owibtrj69EQpeDjPzDbNcD7YVZ+pC7VjD/TgD&#10;QVw4U3Op4bB/GS1AhIhssHVMGr4pwHp1fbXE3Liet3TexVIkCIccNVQx+lzKUFRkMYydJ07el+ss&#10;xiS7UpoO+wS3rXzIspm0WHNaqNDTpqKi2Z2shuY4/fnc3vnYq0a1H+8Tlgf/qvXtzfD8BCLSEP/D&#10;l/ab0TBVaq4W80f4e5TegFz9AgAA//8DAFBLAQItABQABgAIAAAAIQDb4fbL7gAAAIUBAAATAAAA&#10;AAAAAAAAAAAAAAAAAABbQ29udGVudF9UeXBlc10ueG1sUEsBAi0AFAAGAAgAAAAhAFr0LFu/AAAA&#10;FQEAAAsAAAAAAAAAAAAAAAAAHwEAAF9yZWxzLy5yZWxzUEsBAi0AFAAGAAgAAAAhAEnEYQbKAAAA&#10;4QAAAA8AAAAAAAAAAAAAAAAABwIAAGRycy9kb3ducmV2LnhtbFBLBQYAAAAAAwADALcAAAD+AgAA&#10;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Xa8yAAAAOIAAAAPAAAAZHJzL2Rvd25yZXYueG1sRI9Bi8Iw&#10;FITvC/6H8ARva2q3W2o1iggLHgTRevD4aJ5tsXkpTdT6783Cwh6HmfmGWa4H04oH9a6xrGA2jUAQ&#10;l1Y3XCk4Fz+fGQjnkTW2lknBixysV6OPJebaPvlIj5OvRICwy1FB7X2XS+nKmgy6qe2Ig3e1vUEf&#10;ZF9J3eMzwE0r4yhKpcGGw0KNHW1rKm+nu1HwfbxXxVfSmPhACd8OL7svZhelJuNhswDhafD/4b/2&#10;TivI4jSJs3Sewu+lcAfk6g0AAP//AwBQSwECLQAUAAYACAAAACEA2+H2y+4AAACFAQAAEwAAAAAA&#10;AAAAAAAAAAAAAAAAW0NvbnRlbnRfVHlwZXNdLnhtbFBLAQItABQABgAIAAAAIQBa9CxbvwAAABUB&#10;AAALAAAAAAAAAAAAAAAAAB8BAABfcmVscy8ucmVsc1BLAQItABQABgAIAAAAIQDHXXa8yAAAAOIA&#10;AAAPAAAAAAAAAAAAAAAAAAcCAABkcnMvZG93bnJldi54bWxQSwUGAAAAAAMAAwC3AAAA/AI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0DFD2E84" w14:textId="77777777" w:rsidTr="00E92B64">
        <w:tc>
          <w:tcPr>
            <w:tcW w:w="9000" w:type="dxa"/>
          </w:tcPr>
          <w:p w14:paraId="0C1147D3" w14:textId="54E193CA" w:rsidR="007446FB" w:rsidRDefault="00C16783" w:rsidP="00E92B64">
            <w:pPr>
              <w:pStyle w:val="Heading1"/>
            </w:pPr>
            <w:sdt>
              <w:sdtPr>
                <w:id w:val="1680459160"/>
                <w:placeholder>
                  <w:docPart w:val="086EA781FF8F4ADCBFA60B2AA6DD4462"/>
                </w:placeholder>
                <w15:appearance w15:val="hidden"/>
              </w:sdtPr>
              <w:sdtEndPr/>
              <w:sdtContent>
                <w:r w:rsidR="007446FB" w:rsidRPr="007446FB">
                  <w:t>Using Your Lewisham Prepaid Card</w:t>
                </w:r>
              </w:sdtContent>
            </w:sdt>
            <w:r w:rsidR="007446FB">
              <w:t xml:space="preserve"> </w:t>
            </w:r>
          </w:p>
        </w:tc>
      </w:tr>
    </w:tbl>
    <w:p w14:paraId="1BEA6DEE" w14:textId="7287C0A4" w:rsidR="006A6764" w:rsidRPr="006A6764" w:rsidRDefault="006A6764" w:rsidP="006A6764">
      <w:pPr>
        <w:ind w:left="540" w:right="-2250"/>
        <w:rPr>
          <w:lang w:val="en-GB"/>
        </w:rPr>
      </w:pPr>
      <w:r w:rsidRPr="00774893">
        <w:rPr>
          <w:lang w:val="en-GB"/>
        </w:rPr>
        <w:t>Your Lewisham prepaid card is how you get and spend your Direct</w:t>
      </w:r>
      <w:r w:rsidRPr="006A6764">
        <w:rPr>
          <w:lang w:val="en-GB"/>
        </w:rPr>
        <w:t xml:space="preserve"> Payments.</w:t>
      </w:r>
    </w:p>
    <w:p w14:paraId="0B87FCEF" w14:textId="77777777" w:rsidR="006A6764" w:rsidRPr="006A6764" w:rsidRDefault="006A6764" w:rsidP="006A6764">
      <w:pPr>
        <w:ind w:left="540" w:right="-2250"/>
        <w:rPr>
          <w:lang w:val="en-GB"/>
        </w:rPr>
      </w:pPr>
      <w:r w:rsidRPr="006A6764">
        <w:rPr>
          <w:lang w:val="en-GB"/>
        </w:rPr>
        <w:t>It helps you keep your care money safe and easy to manage.</w:t>
      </w:r>
    </w:p>
    <w:p w14:paraId="7718DE09" w14:textId="77777777" w:rsidR="007446FB"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10F1D6F7" w14:textId="77777777" w:rsidTr="00E92B64">
        <w:tc>
          <w:tcPr>
            <w:tcW w:w="9000" w:type="dxa"/>
          </w:tcPr>
          <w:p w14:paraId="100AFF53" w14:textId="14B35995" w:rsidR="007446FB" w:rsidRDefault="00C16783" w:rsidP="00E92B64">
            <w:pPr>
              <w:pStyle w:val="Heading2"/>
            </w:pPr>
            <w:sdt>
              <w:sdtPr>
                <w:id w:val="977039326"/>
                <w:placeholder>
                  <w:docPart w:val="74B7EA34429E4C1999FA28EC5D1B0D59"/>
                </w:placeholder>
                <w15:appearance w15:val="hidden"/>
              </w:sdtPr>
              <w:sdtEndPr/>
              <w:sdtContent>
                <w:r w:rsidR="006A6764">
                  <w:t>how to use the card</w:t>
                </w:r>
              </w:sdtContent>
            </w:sdt>
            <w:r w:rsidR="007446FB">
              <w:t xml:space="preserve"> </w:t>
            </w:r>
          </w:p>
        </w:tc>
      </w:tr>
    </w:tbl>
    <w:p w14:paraId="46844470" w14:textId="5B42637D" w:rsidR="0043300C" w:rsidRDefault="0043300C" w:rsidP="00A900D0">
      <w:pPr>
        <w:pStyle w:val="ListParagraph"/>
        <w:numPr>
          <w:ilvl w:val="0"/>
          <w:numId w:val="11"/>
        </w:numPr>
        <w:ind w:right="-2250"/>
        <w:rPr>
          <w:lang w:val="en-GB"/>
        </w:rPr>
      </w:pPr>
      <w:r w:rsidRPr="0043300C">
        <w:rPr>
          <w:lang w:val="en-GB"/>
        </w:rPr>
        <w:t>Pay for care services in person or over the phone</w:t>
      </w:r>
    </w:p>
    <w:p w14:paraId="54CF5A7D" w14:textId="37FB80AD" w:rsidR="006A6764" w:rsidRPr="006A6764" w:rsidRDefault="006A6764" w:rsidP="00A900D0">
      <w:pPr>
        <w:pStyle w:val="ListParagraph"/>
        <w:numPr>
          <w:ilvl w:val="0"/>
          <w:numId w:val="11"/>
        </w:numPr>
        <w:ind w:right="-2250"/>
        <w:rPr>
          <w:lang w:val="en-GB"/>
        </w:rPr>
      </w:pPr>
      <w:r w:rsidRPr="006A6764">
        <w:rPr>
          <w:lang w:val="en-GB"/>
        </w:rPr>
        <w:t>Set up payments to pay your personal assistant or care agency</w:t>
      </w:r>
    </w:p>
    <w:p w14:paraId="28D083F8" w14:textId="31CF4467" w:rsidR="007446FB" w:rsidRDefault="007446FB" w:rsidP="007446FB">
      <w:pPr>
        <w:ind w:left="540" w:right="-2250"/>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6A6764" w14:paraId="6E26F897" w14:textId="77777777" w:rsidTr="00E92B64">
        <w:tc>
          <w:tcPr>
            <w:tcW w:w="9000" w:type="dxa"/>
          </w:tcPr>
          <w:p w14:paraId="72E24967" w14:textId="3D042B87" w:rsidR="006A6764" w:rsidRDefault="00C16783" w:rsidP="00E92B64">
            <w:pPr>
              <w:pStyle w:val="Heading2"/>
            </w:pPr>
            <w:sdt>
              <w:sdtPr>
                <w:id w:val="2083480593"/>
                <w:placeholder>
                  <w:docPart w:val="A07BF9A804E44187837909B0DBDA2CF5"/>
                </w:placeholder>
                <w15:appearance w15:val="hidden"/>
              </w:sdtPr>
              <w:sdtEndPr/>
              <w:sdtContent>
                <w:r w:rsidR="006A6764">
                  <w:t>things you need to know</w:t>
                </w:r>
              </w:sdtContent>
            </w:sdt>
            <w:r w:rsidR="006A6764">
              <w:t xml:space="preserve"> </w:t>
            </w:r>
          </w:p>
        </w:tc>
      </w:tr>
    </w:tbl>
    <w:p w14:paraId="5035BD34" w14:textId="5B7A52A1" w:rsidR="006A6764" w:rsidRPr="00CD3AB8" w:rsidRDefault="006A6764" w:rsidP="00CD3AB8">
      <w:pPr>
        <w:pStyle w:val="ListParagraph"/>
        <w:numPr>
          <w:ilvl w:val="0"/>
          <w:numId w:val="12"/>
        </w:numPr>
        <w:ind w:right="-2250"/>
        <w:rPr>
          <w:lang w:val="en-GB"/>
        </w:rPr>
      </w:pPr>
      <w:r w:rsidRPr="006A6764">
        <w:rPr>
          <w:lang w:val="en-GB"/>
        </w:rPr>
        <w:t xml:space="preserve">You can’t take out cash </w:t>
      </w:r>
      <w:r w:rsidR="00CD3AB8" w:rsidRPr="00CD3AB8">
        <w:rPr>
          <w:lang w:val="en-GB"/>
        </w:rPr>
        <w:t xml:space="preserve">unless it's been agreed as a suitable way to pay for </w:t>
      </w:r>
      <w:proofErr w:type="gramStart"/>
      <w:r w:rsidR="00CD3AB8" w:rsidRPr="00CD3AB8">
        <w:rPr>
          <w:lang w:val="en-GB"/>
        </w:rPr>
        <w:t>activities  as</w:t>
      </w:r>
      <w:proofErr w:type="gramEnd"/>
      <w:r w:rsidR="00CD3AB8" w:rsidRPr="00CD3AB8">
        <w:rPr>
          <w:lang w:val="en-GB"/>
        </w:rPr>
        <w:t xml:space="preserve"> detailed in your care plan' Also can we always use care plan across the document as it sometimes refers to care plan and sometimes support plan</w:t>
      </w:r>
    </w:p>
    <w:p w14:paraId="38A85E11" w14:textId="7A98FB87" w:rsidR="006A6764" w:rsidRPr="006A6764" w:rsidRDefault="006A6764" w:rsidP="00A900D0">
      <w:pPr>
        <w:pStyle w:val="ListParagraph"/>
        <w:numPr>
          <w:ilvl w:val="0"/>
          <w:numId w:val="12"/>
        </w:numPr>
        <w:ind w:right="-2250"/>
        <w:rPr>
          <w:lang w:val="en-GB"/>
        </w:rPr>
      </w:pPr>
      <w:r w:rsidRPr="006A6764">
        <w:rPr>
          <w:lang w:val="en-GB"/>
        </w:rPr>
        <w:t>Only use the card to pay for things written in your care plan</w:t>
      </w:r>
    </w:p>
    <w:p w14:paraId="2E2D746A" w14:textId="59F65890" w:rsidR="006A6764" w:rsidRPr="006A6764" w:rsidRDefault="006A6764" w:rsidP="00A900D0">
      <w:pPr>
        <w:pStyle w:val="ListParagraph"/>
        <w:numPr>
          <w:ilvl w:val="0"/>
          <w:numId w:val="12"/>
        </w:numPr>
        <w:ind w:right="-2250"/>
        <w:rPr>
          <w:lang w:val="en-GB"/>
        </w:rPr>
      </w:pPr>
      <w:r w:rsidRPr="006A6764">
        <w:rPr>
          <w:lang w:val="en-GB"/>
        </w:rPr>
        <w:t>Don’t share your PIN or card details with anyone, not even your carer</w:t>
      </w:r>
    </w:p>
    <w:p w14:paraId="20D7CFDD" w14:textId="5AB06327" w:rsidR="006A6764" w:rsidRPr="006A6764" w:rsidRDefault="006A6764" w:rsidP="00A900D0">
      <w:pPr>
        <w:pStyle w:val="ListParagraph"/>
        <w:numPr>
          <w:ilvl w:val="0"/>
          <w:numId w:val="12"/>
        </w:numPr>
        <w:ind w:right="-2250"/>
        <w:rPr>
          <w:lang w:val="en-GB"/>
        </w:rPr>
      </w:pPr>
      <w:r w:rsidRPr="006A6764">
        <w:rPr>
          <w:lang w:val="en-GB"/>
        </w:rPr>
        <w:t>Keep your receipts and invoices – Lewisham might check them</w:t>
      </w:r>
    </w:p>
    <w:p w14:paraId="372D31F3" w14:textId="14323583" w:rsidR="006A6764" w:rsidRDefault="006A6764">
      <w:pPr>
        <w:spacing w:before="120" w:after="0" w:line="264" w:lineRule="auto"/>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6A6764" w14:paraId="078C12CB" w14:textId="77777777" w:rsidTr="00E92B64">
        <w:tc>
          <w:tcPr>
            <w:tcW w:w="9000" w:type="dxa"/>
          </w:tcPr>
          <w:p w14:paraId="4DC7DD92" w14:textId="2E373FD7" w:rsidR="006A6764" w:rsidRDefault="006A6764" w:rsidP="00E92B64">
            <w:pPr>
              <w:pStyle w:val="Heading2"/>
            </w:pPr>
            <w:r>
              <w:t>need help?</w:t>
            </w:r>
          </w:p>
        </w:tc>
      </w:tr>
    </w:tbl>
    <w:p w14:paraId="218EADF2" w14:textId="028C9D9E" w:rsidR="006A6764" w:rsidRPr="00D75D2F" w:rsidRDefault="006A6764" w:rsidP="00A900D0">
      <w:pPr>
        <w:pStyle w:val="ListParagraph"/>
        <w:numPr>
          <w:ilvl w:val="0"/>
          <w:numId w:val="13"/>
        </w:numPr>
        <w:ind w:right="-2250"/>
        <w:rPr>
          <w:lang w:val="en-GB"/>
        </w:rPr>
      </w:pPr>
      <w:r w:rsidRPr="00D75D2F">
        <w:rPr>
          <w:lang w:val="en-GB"/>
        </w:rPr>
        <w:t>You can ask someone you trust to help you use your card</w:t>
      </w:r>
    </w:p>
    <w:p w14:paraId="79B3D508" w14:textId="11CC4C4A" w:rsidR="006A6764" w:rsidRPr="00D75D2F" w:rsidRDefault="006A6764" w:rsidP="00A900D0">
      <w:pPr>
        <w:pStyle w:val="ListParagraph"/>
        <w:numPr>
          <w:ilvl w:val="0"/>
          <w:numId w:val="13"/>
        </w:numPr>
        <w:ind w:right="-2250"/>
        <w:rPr>
          <w:lang w:val="en-GB"/>
        </w:rPr>
      </w:pPr>
      <w:r w:rsidRPr="00D75D2F">
        <w:rPr>
          <w:lang w:val="en-GB"/>
        </w:rPr>
        <w:t>You can get support from Lewisham’s Direct Payments Team</w:t>
      </w:r>
    </w:p>
    <w:p w14:paraId="02217787" w14:textId="77777777" w:rsidR="00D75D2F" w:rsidRDefault="006A6764" w:rsidP="00A900D0">
      <w:pPr>
        <w:pStyle w:val="ListParagraph"/>
        <w:numPr>
          <w:ilvl w:val="0"/>
          <w:numId w:val="13"/>
        </w:numPr>
        <w:ind w:right="-2250"/>
        <w:rPr>
          <w:lang w:val="en-GB"/>
        </w:rPr>
      </w:pPr>
      <w:r w:rsidRPr="00D75D2F">
        <w:rPr>
          <w:lang w:val="en-GB"/>
        </w:rPr>
        <w:t>If your card is lost or stolen, contact PFS right away</w:t>
      </w:r>
    </w:p>
    <w:p w14:paraId="186E938E" w14:textId="77777777" w:rsidR="00D75D2F" w:rsidRDefault="006A6764" w:rsidP="00A900D0">
      <w:pPr>
        <w:pStyle w:val="ListParagraph"/>
        <w:numPr>
          <w:ilvl w:val="1"/>
          <w:numId w:val="13"/>
        </w:numPr>
        <w:ind w:right="-2250"/>
        <w:rPr>
          <w:lang w:val="en-GB"/>
        </w:rPr>
      </w:pPr>
      <w:r w:rsidRPr="00D75D2F">
        <w:rPr>
          <w:lang w:val="en-GB"/>
        </w:rPr>
        <w:t>020 3953 5588</w:t>
      </w:r>
    </w:p>
    <w:p w14:paraId="030095FC" w14:textId="0302AB34" w:rsidR="006A6764" w:rsidRPr="00D75D2F" w:rsidRDefault="006A6764" w:rsidP="00A900D0">
      <w:pPr>
        <w:pStyle w:val="ListParagraph"/>
        <w:numPr>
          <w:ilvl w:val="1"/>
          <w:numId w:val="13"/>
        </w:numPr>
        <w:ind w:right="-2250"/>
        <w:rPr>
          <w:lang w:val="en-GB"/>
        </w:rPr>
      </w:pPr>
      <w:r w:rsidRPr="00D75D2F">
        <w:rPr>
          <w:lang w:val="en-GB"/>
        </w:rPr>
        <w:t>lewisham@prepaidfinancialservices.com</w:t>
      </w:r>
    </w:p>
    <w:p w14:paraId="23B9A6AD" w14:textId="5D02255B" w:rsidR="006A6764" w:rsidRPr="00774893" w:rsidRDefault="00E32F9F" w:rsidP="006A6764">
      <w:pPr>
        <w:ind w:left="540" w:right="-2250"/>
      </w:pPr>
      <w:r w:rsidRPr="00774893">
        <w:t>Your prepaid card makes it simple to stay in control of your care and how you spend your budget.</w:t>
      </w:r>
    </w:p>
    <w:p w14:paraId="3865EC39" w14:textId="05091D06" w:rsidR="006A6764" w:rsidRPr="00774893" w:rsidRDefault="006A6764">
      <w:pPr>
        <w:spacing w:before="120" w:after="0" w:line="264" w:lineRule="auto"/>
      </w:pPr>
      <w:r w:rsidRPr="00774893">
        <w:br w:type="page"/>
      </w:r>
    </w:p>
    <w:p w14:paraId="20414A28" w14:textId="77777777" w:rsidR="007446FB" w:rsidRPr="00C65E4B" w:rsidRDefault="007446FB" w:rsidP="007446FB">
      <w:pPr>
        <w:pStyle w:val="GreenHeading"/>
      </w:pPr>
      <w:r>
        <w:rPr>
          <w:noProof/>
        </w:rPr>
        <mc:AlternateContent>
          <mc:Choice Requires="wpg">
            <w:drawing>
              <wp:anchor distT="0" distB="0" distL="114300" distR="114300" simplePos="0" relativeHeight="251658248" behindDoc="1" locked="1" layoutInCell="1" allowOverlap="1" wp14:anchorId="4FDD9BC6" wp14:editId="03ADDDB0">
                <wp:simplePos x="0" y="0"/>
                <wp:positionH relativeFrom="column">
                  <wp:posOffset>-480060</wp:posOffset>
                </wp:positionH>
                <wp:positionV relativeFrom="paragraph">
                  <wp:posOffset>-598170</wp:posOffset>
                </wp:positionV>
                <wp:extent cx="512064" cy="10305288"/>
                <wp:effectExtent l="0" t="0" r="2540" b="1270"/>
                <wp:wrapNone/>
                <wp:docPr id="402616193" name="Group 40261619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96615072"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998701395"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F0A387B" id="Group 402616193" o:spid="_x0000_s1026" alt="&quot;&quot;" style="position:absolute;margin-left:-37.8pt;margin-top:-47.1pt;width:40.3pt;height:811.45pt;z-index:-251658232;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MWIKXwMAAC4JAAAOAAAAZHJzL2Uyb0RvYy54bWy8Vt9v2yAQfp+0/wHxvtpO7fyw6lRRulaT&#10;qrZaOvWZYhxbwsCAxOn++h3YTtMkqrJOWx4ImLvj7uO7Oy4uNzVHa6ZNJUWGo7MQIyaozCuxzPCP&#10;x+svY4yMJSInXAqW4Rdm8OX086eLRqVsIEvJc6YRGBEmbVSGS2tVGgSGlqwm5kwqJmCzkLomFpZ6&#10;GeSaNGC95sEgDIdBI3WutKTMGPh61W7iqbdfFIza+6IwzCKeYfDN+lH78dmNwfSCpEtNVFnRzg3y&#10;AS9qUgk4dGvqiliCVro6MFVXVEsjC3tGZR3Ioqgo8zFANFG4F82NlivlY1mmzVJtYQJo93D6sFl6&#10;t77RaqEeNCDRqCVg4Vculk2ha/cPXqKNh+xlCxnbWEThYxINwmGMEYWtKDwPk8F43IJKS0D+QI+W&#10;X7ea0TiCK+k1zxNYgRNBf3Dwxp1GAUHMKwbm7zBYlEQxD61JAYMHjao8w5PhMErC0QAjQWpg68Jq&#10;Ui1Li+ZSCOCS1ChyPjpnQGsuOthMagDBI5gNkigeQpCHwHWRx2EYT+LkTeAkVdrYGyZr5CYZ5pVw&#10;vpKUrG+NbTHqRdxnLlCT4dEQEsKLGcmr/Lri3G36VGJzrtGaQBIQSpmwcXfgjiTgzgXA72Jro/Ez&#10;+8JZe8Z3VgBIcOdRe4hL0X27Hh1vCaSdWgFebBU7795T7OSdKvPp+yfKWw1/shR2q1xXQupjbttN&#10;73LRyvcItHE7CJ5l/uLv2UMDHGzv/9+TcTIehdH5JOnZeA8XiPzNdfzbpm1/Y33q7OXsZDSJRsAN&#10;YA7AeiT/ksjn4m72HZCQcV4p8y4Pd9h0Ou9a2pFUSMfY1oUTiTg4dqMtwTuOliRnLe+TEH4963sG&#10;+mrDxTGunkDy/81Vbk/kKtKybXRG0esKSsgtMfaBaOhsUHagW9t7GAouoWrIboZRKfWvY9+dPBRb&#10;2MWogU6ZYfNzRTTDiH8TUIYnURyDWesXcTIawELv7jzv7ohVPZdQhyJ4Fyjqp07e8n5aaFk/QVOf&#10;uVNhiwgKZ2eYWt0v5rbt4PAsoGw282LQThWxt2KhaF+hXIl83DwRrbo6aoH7d7Iv/QfltJV1OSLk&#10;bGVlUfla+1oDutrgS4DvTtCUPYW6B4Tr+rtrL//6zJn+BgAA//8DAFBLAwQUAAYACAAAACEAdvGd&#10;XuEAAAAKAQAADwAAAGRycy9kb3ducmV2LnhtbEyPwUrDQBCG74LvsIzgrd0kmrbGbEop6qkItoJ4&#10;22anSWh2NmS3Sfr2jie9zTAf/3x/vp5sKwbsfeNIQTyPQCCVzjRUKfg8vM5WIHzQZHTrCBVc0cO6&#10;uL3JdWbcSB847EMlOIR8phXUIXSZlL6s0Wo/dx0S306utzrw2lfS9HrkcNvKJIoW0uqG+EOtO9zW&#10;WJ73F6vgbdTj5iF+GXbn0/b6fUjfv3YxKnV/N22eQQScwh8Mv/qsDgU7Hd2FjBetgtkyXTDKw9Nj&#10;AoKJlLsdGUyT1RJkkcv/FYofAAAA//8DAFBLAQItABQABgAIAAAAIQC2gziS/gAAAOEBAAATAAAA&#10;AAAAAAAAAAAAAAAAAABbQ29udGVudF9UeXBlc10ueG1sUEsBAi0AFAAGAAgAAAAhADj9If/WAAAA&#10;lAEAAAsAAAAAAAAAAAAAAAAALwEAAF9yZWxzLy5yZWxzUEsBAi0AFAAGAAgAAAAhAMgxYgpfAwAA&#10;LgkAAA4AAAAAAAAAAAAAAAAALgIAAGRycy9lMm9Eb2MueG1sUEsBAi0AFAAGAAgAAAAhAHbxnV7h&#10;AAAACgEAAA8AAAAAAAAAAAAAAAAAuQUAAGRycy9kb3ducmV2LnhtbFBLBQYAAAAABAAEAPMAAADH&#10;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0c1oygAAAOEAAAAPAAAAZHJzL2Rvd25yZXYueG1sRI/RSsNA&#10;FETfC/7DcoW+FLtpsbGJ3RYRRF+kpvYDbrPXJCR7d8lum+jXu4LQx2FmzjCb3Wg6caHeN5YVLOYJ&#10;COLS6oYrBcfPl7s1CB+QNXaWScE3edhtbyYbzLUduKDLIVQiQtjnqKAOweVS+rImg35uHXH0vmxv&#10;METZV1L3OES46eQySVJpsOG4UKOj55rK9nA2CtrT6uejmLkwZG3W7d/vWR7dq1LT2/HpEUSgMVzD&#10;/+03rSBL08UqeVjC36P4BuT2FwAA//8DAFBLAQItABQABgAIAAAAIQDb4fbL7gAAAIUBAAATAAAA&#10;AAAAAAAAAAAAAAAAAABbQ29udGVudF9UeXBlc10ueG1sUEsBAi0AFAAGAAgAAAAhAFr0LFu/AAAA&#10;FQEAAAsAAAAAAAAAAAAAAAAAHwEAAF9yZWxzLy5yZWxzUEsBAi0AFAAGAAgAAAAhAMrRzWjKAAAA&#10;4QAAAA8AAAAAAAAAAAAAAAAABwIAAGRycy9kb3ducmV2LnhtbFBLBQYAAAAAAwADALcAAAD+AgAA&#10;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Or47yQAAAOIAAAAPAAAAZHJzL2Rvd25yZXYueG1sRI9Pi8Iw&#10;FMTvgt8hPGFvmtZ/a6tRRFjYgyC1Hvb4aJ5tsXkpTdT67TfCwh6HmfkNs9n1phEP6lxtWUE8iUAQ&#10;F1bXXCq45F/jFQjnkTU2lknBixzstsPBBlNtn5zR4+xLESDsUlRQed+mUrqiIoNuYlvi4F1tZ9AH&#10;2ZVSd/gMcNPIaRQtpcGaw0KFLR0qKm7nu1GwyO5lPpvXZnqiOd9OL3vM4x+lPkb9fg3CU+//w3/t&#10;b60gSVafUTxLFvC+FO6A3P4CAAD//wMAUEsBAi0AFAAGAAgAAAAhANvh9svuAAAAhQEAABMAAAAA&#10;AAAAAAAAAAAAAAAAAFtDb250ZW50X1R5cGVzXS54bWxQSwECLQAUAAYACAAAACEAWvQsW78AAAAV&#10;AQAACwAAAAAAAAAAAAAAAAAfAQAAX3JlbHMvLnJlbHNQSwECLQAUAAYACAAAACEAMTq+O8kAAADi&#10;AAAADwAAAAAAAAAAAAAAAAAHAgAAZHJzL2Rvd25yZXYueG1sUEsFBgAAAAADAAMAtwAAAP0CAAAA&#10;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76706824" w14:textId="77777777" w:rsidTr="00E92B64">
        <w:tc>
          <w:tcPr>
            <w:tcW w:w="9000" w:type="dxa"/>
          </w:tcPr>
          <w:p w14:paraId="03C6A339" w14:textId="7AAE0DDF" w:rsidR="007446FB" w:rsidRDefault="00C16783" w:rsidP="00E92B64">
            <w:pPr>
              <w:pStyle w:val="Heading1"/>
            </w:pPr>
            <w:sdt>
              <w:sdtPr>
                <w:id w:val="-1459944728"/>
                <w:placeholder>
                  <w:docPart w:val="7DB0DD6B5C1A4E1C8AC7FF1280335C7F"/>
                </w:placeholder>
                <w15:appearance w15:val="hidden"/>
              </w:sdtPr>
              <w:sdtEndPr/>
              <w:sdtContent>
                <w:r w:rsidR="007446FB" w:rsidRPr="007446FB">
                  <w:t>What You Can Use Direct Payments For</w:t>
                </w:r>
              </w:sdtContent>
            </w:sdt>
            <w:r w:rsidR="007446FB">
              <w:t xml:space="preserve"> </w:t>
            </w:r>
          </w:p>
        </w:tc>
      </w:tr>
    </w:tbl>
    <w:p w14:paraId="400AB705" w14:textId="060CF0C4" w:rsidR="00E32F9F" w:rsidRPr="00E32F9F" w:rsidRDefault="00E32F9F" w:rsidP="00E32F9F">
      <w:pPr>
        <w:ind w:left="540" w:right="-2250"/>
        <w:rPr>
          <w:lang w:val="en-GB"/>
        </w:rPr>
      </w:pPr>
      <w:r w:rsidRPr="00E32F9F">
        <w:rPr>
          <w:lang w:val="en-GB"/>
        </w:rPr>
        <w:t>You can use your Direct Payment to pay for care and support that helps you live your life in the way that works best for you.</w:t>
      </w:r>
    </w:p>
    <w:p w14:paraId="761C133B" w14:textId="7EC0C825" w:rsidR="00E32F9F" w:rsidRPr="00E32F9F" w:rsidRDefault="00E32F9F" w:rsidP="00E32F9F">
      <w:pPr>
        <w:ind w:left="540" w:right="-2250"/>
        <w:rPr>
          <w:lang w:val="en-GB"/>
        </w:rPr>
      </w:pPr>
      <w:r w:rsidRPr="00E32F9F">
        <w:rPr>
          <w:lang w:val="en-GB"/>
        </w:rPr>
        <w:t xml:space="preserve">But it </w:t>
      </w:r>
      <w:proofErr w:type="gramStart"/>
      <w:r w:rsidRPr="00E32F9F">
        <w:rPr>
          <w:lang w:val="en-GB"/>
        </w:rPr>
        <w:t>has to</w:t>
      </w:r>
      <w:proofErr w:type="gramEnd"/>
      <w:r w:rsidRPr="00E32F9F">
        <w:rPr>
          <w:lang w:val="en-GB"/>
        </w:rPr>
        <w:t xml:space="preserve"> match what’s written in your care </w:t>
      </w:r>
      <w:r w:rsidR="000F5377">
        <w:rPr>
          <w:lang w:val="en-GB"/>
        </w:rPr>
        <w:t>plan</w:t>
      </w:r>
      <w:r w:rsidRPr="00E32F9F">
        <w:rPr>
          <w:lang w:val="en-GB"/>
        </w:rPr>
        <w:t>.</w:t>
      </w:r>
    </w:p>
    <w:p w14:paraId="5158343F" w14:textId="2E1AA529" w:rsidR="007446FB" w:rsidRPr="00122300" w:rsidRDefault="007446FB" w:rsidP="007446FB">
      <w:pPr>
        <w:ind w:left="540" w:right="-2250"/>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3B4CC940" w14:textId="77777777" w:rsidTr="00E92B64">
        <w:tc>
          <w:tcPr>
            <w:tcW w:w="9000" w:type="dxa"/>
          </w:tcPr>
          <w:p w14:paraId="3AC1E3CB" w14:textId="102B77C0" w:rsidR="007446FB" w:rsidRDefault="00C16783" w:rsidP="00E92B64">
            <w:pPr>
              <w:pStyle w:val="Heading2"/>
            </w:pPr>
            <w:sdt>
              <w:sdtPr>
                <w:id w:val="347765754"/>
                <w:placeholder>
                  <w:docPart w:val="55C41F66AA964FA6879609AC05C6602F"/>
                </w:placeholder>
                <w15:appearance w15:val="hidden"/>
              </w:sdtPr>
              <w:sdtEndPr/>
              <w:sdtContent>
                <w:r w:rsidR="00E32F9F" w:rsidRPr="00E32F9F">
                  <w:t>You can use your Direct Payment to pay for things like:</w:t>
                </w:r>
              </w:sdtContent>
            </w:sdt>
            <w:r w:rsidR="007446FB">
              <w:t xml:space="preserve"> </w:t>
            </w:r>
          </w:p>
        </w:tc>
      </w:tr>
    </w:tbl>
    <w:p w14:paraId="1FC5A31D" w14:textId="4B3CFB77" w:rsidR="00E32F9F" w:rsidRPr="00774893" w:rsidRDefault="00E32F9F" w:rsidP="00A900D0">
      <w:pPr>
        <w:pStyle w:val="ListParagraph"/>
        <w:numPr>
          <w:ilvl w:val="0"/>
          <w:numId w:val="14"/>
        </w:numPr>
        <w:ind w:right="-2250"/>
        <w:rPr>
          <w:lang w:val="en-GB"/>
        </w:rPr>
      </w:pPr>
      <w:r w:rsidRPr="00774893">
        <w:rPr>
          <w:lang w:val="en-GB"/>
        </w:rPr>
        <w:t>Help with washing, dressing, cooking, or cleaning</w:t>
      </w:r>
    </w:p>
    <w:p w14:paraId="7C0F53B7" w14:textId="769F8352" w:rsidR="00E32F9F" w:rsidRPr="00774893" w:rsidRDefault="00E32F9F" w:rsidP="00A900D0">
      <w:pPr>
        <w:pStyle w:val="ListParagraph"/>
        <w:numPr>
          <w:ilvl w:val="0"/>
          <w:numId w:val="14"/>
        </w:numPr>
        <w:ind w:right="-2250"/>
        <w:rPr>
          <w:lang w:val="en-GB"/>
        </w:rPr>
      </w:pPr>
      <w:r w:rsidRPr="00774893">
        <w:rPr>
          <w:lang w:val="en-GB"/>
        </w:rPr>
        <w:t>A personal assistant (PA) to support you at home or when you go out</w:t>
      </w:r>
    </w:p>
    <w:p w14:paraId="730B9EEB" w14:textId="28401641" w:rsidR="00E32F9F" w:rsidRPr="00774893" w:rsidRDefault="00E32F9F" w:rsidP="00A900D0">
      <w:pPr>
        <w:pStyle w:val="ListParagraph"/>
        <w:numPr>
          <w:ilvl w:val="0"/>
          <w:numId w:val="14"/>
        </w:numPr>
        <w:ind w:right="-2250"/>
        <w:rPr>
          <w:lang w:val="en-GB"/>
        </w:rPr>
      </w:pPr>
      <w:r w:rsidRPr="00774893">
        <w:rPr>
          <w:lang w:val="en-GB"/>
        </w:rPr>
        <w:t>Daytime activities or social groups</w:t>
      </w:r>
    </w:p>
    <w:p w14:paraId="1FDC9EED" w14:textId="5169FFAB" w:rsidR="00E32F9F" w:rsidRPr="00774893" w:rsidRDefault="00E32F9F" w:rsidP="00A900D0">
      <w:pPr>
        <w:pStyle w:val="ListParagraph"/>
        <w:numPr>
          <w:ilvl w:val="0"/>
          <w:numId w:val="14"/>
        </w:numPr>
        <w:ind w:right="-2250"/>
        <w:rPr>
          <w:lang w:val="en-GB"/>
        </w:rPr>
      </w:pPr>
      <w:r w:rsidRPr="00774893">
        <w:rPr>
          <w:lang w:val="en-GB"/>
        </w:rPr>
        <w:t>Help to get out and about, like travel to appointments or hobbies</w:t>
      </w:r>
    </w:p>
    <w:p w14:paraId="6DC99FD2" w14:textId="2453E491" w:rsidR="00E32F9F" w:rsidRPr="00774893" w:rsidRDefault="00E32F9F" w:rsidP="00A900D0">
      <w:pPr>
        <w:pStyle w:val="ListParagraph"/>
        <w:numPr>
          <w:ilvl w:val="0"/>
          <w:numId w:val="14"/>
        </w:numPr>
        <w:ind w:right="-2250"/>
        <w:rPr>
          <w:lang w:val="en-GB"/>
        </w:rPr>
      </w:pPr>
      <w:r w:rsidRPr="00774893">
        <w:rPr>
          <w:lang w:val="en-GB"/>
        </w:rPr>
        <w:t>Short breaks or respite care to give you or your carer a rest</w:t>
      </w:r>
    </w:p>
    <w:p w14:paraId="6B051E31" w14:textId="0D28AA32" w:rsidR="00E32F9F" w:rsidRPr="00774893" w:rsidRDefault="00E32F9F" w:rsidP="00A900D0">
      <w:pPr>
        <w:pStyle w:val="ListParagraph"/>
        <w:numPr>
          <w:ilvl w:val="0"/>
          <w:numId w:val="14"/>
        </w:numPr>
        <w:ind w:right="-2250"/>
        <w:rPr>
          <w:lang w:val="en-GB"/>
        </w:rPr>
      </w:pPr>
      <w:r w:rsidRPr="00774893">
        <w:rPr>
          <w:lang w:val="en-GB"/>
        </w:rPr>
        <w:t>Equipment or services that help you stay independent</w:t>
      </w:r>
    </w:p>
    <w:p w14:paraId="3F5E19FD" w14:textId="77777777" w:rsidR="00E32F9F" w:rsidRPr="00774893" w:rsidRDefault="00E32F9F" w:rsidP="00A900D0">
      <w:pPr>
        <w:pStyle w:val="ListParagraph"/>
        <w:numPr>
          <w:ilvl w:val="0"/>
          <w:numId w:val="14"/>
        </w:numPr>
        <w:ind w:right="-2250"/>
        <w:rPr>
          <w:lang w:val="en-GB"/>
        </w:rPr>
      </w:pPr>
      <w:r w:rsidRPr="00774893">
        <w:rPr>
          <w:lang w:val="en-GB"/>
        </w:rPr>
        <w:t xml:space="preserve">You don’t have to spend the same amount every week — it’s your budget, and you can use it flexibly </w:t>
      </w:r>
      <w:proofErr w:type="gramStart"/>
      <w:r w:rsidRPr="00774893">
        <w:rPr>
          <w:lang w:val="en-GB"/>
        </w:rPr>
        <w:t>as long as</w:t>
      </w:r>
      <w:proofErr w:type="gramEnd"/>
      <w:r w:rsidRPr="00774893">
        <w:rPr>
          <w:lang w:val="en-GB"/>
        </w:rPr>
        <w:t xml:space="preserve"> it adds up right.</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E32F9F" w14:paraId="19C53AE7" w14:textId="77777777" w:rsidTr="00E92B64">
        <w:tc>
          <w:tcPr>
            <w:tcW w:w="9000" w:type="dxa"/>
          </w:tcPr>
          <w:p w14:paraId="5C6E97DF" w14:textId="1A1E7CEB" w:rsidR="00E32F9F" w:rsidRDefault="004F25CD" w:rsidP="00E92B64">
            <w:pPr>
              <w:pStyle w:val="Heading2"/>
            </w:pPr>
            <w:r w:rsidRPr="004F25CD">
              <w:t>You can’t use it to:</w:t>
            </w:r>
          </w:p>
        </w:tc>
      </w:tr>
    </w:tbl>
    <w:p w14:paraId="56288640" w14:textId="2AA90AAF" w:rsidR="00E32F9F" w:rsidRPr="00E32F9F" w:rsidRDefault="00E32F9F" w:rsidP="00A900D0">
      <w:pPr>
        <w:pStyle w:val="ListParagraph"/>
        <w:numPr>
          <w:ilvl w:val="0"/>
          <w:numId w:val="15"/>
        </w:numPr>
        <w:ind w:right="-2250"/>
        <w:rPr>
          <w:lang w:val="en-GB"/>
        </w:rPr>
      </w:pPr>
      <w:r w:rsidRPr="00E32F9F">
        <w:rPr>
          <w:lang w:val="en-GB"/>
        </w:rPr>
        <w:t>Buy alcohol, cigarettes or drugs</w:t>
      </w:r>
    </w:p>
    <w:p w14:paraId="6BB328C1" w14:textId="5A23CE2A" w:rsidR="00E32F9F" w:rsidRPr="00E32F9F" w:rsidRDefault="00E32F9F" w:rsidP="00A900D0">
      <w:pPr>
        <w:pStyle w:val="ListParagraph"/>
        <w:numPr>
          <w:ilvl w:val="0"/>
          <w:numId w:val="15"/>
        </w:numPr>
        <w:ind w:right="-2250"/>
        <w:rPr>
          <w:lang w:val="en-GB"/>
        </w:rPr>
      </w:pPr>
      <w:r w:rsidRPr="00E32F9F">
        <w:rPr>
          <w:lang w:val="en-GB"/>
        </w:rPr>
        <w:t>Gamble or play the lottery</w:t>
      </w:r>
    </w:p>
    <w:p w14:paraId="532F5658" w14:textId="62C5D25B" w:rsidR="00E32F9F" w:rsidRPr="00E32F9F" w:rsidRDefault="00E32F9F" w:rsidP="00A900D0">
      <w:pPr>
        <w:pStyle w:val="ListParagraph"/>
        <w:numPr>
          <w:ilvl w:val="0"/>
          <w:numId w:val="15"/>
        </w:numPr>
        <w:ind w:right="-2250"/>
        <w:rPr>
          <w:lang w:val="en-GB"/>
        </w:rPr>
      </w:pPr>
      <w:r w:rsidRPr="00E32F9F">
        <w:rPr>
          <w:lang w:val="en-GB"/>
        </w:rPr>
        <w:t>Pay rent, bills or household food</w:t>
      </w:r>
    </w:p>
    <w:p w14:paraId="5A104CE7" w14:textId="5653AAA1" w:rsidR="00E32F9F" w:rsidRPr="00E32F9F" w:rsidRDefault="00E32F9F" w:rsidP="00A900D0">
      <w:pPr>
        <w:pStyle w:val="ListParagraph"/>
        <w:numPr>
          <w:ilvl w:val="0"/>
          <w:numId w:val="15"/>
        </w:numPr>
        <w:ind w:right="-2250"/>
        <w:rPr>
          <w:lang w:val="en-GB"/>
        </w:rPr>
      </w:pPr>
      <w:r w:rsidRPr="00E32F9F">
        <w:rPr>
          <w:lang w:val="en-GB"/>
        </w:rPr>
        <w:t>Go on a holiday unless it’s agreed in your plan</w:t>
      </w:r>
    </w:p>
    <w:p w14:paraId="3E631914" w14:textId="37947B87" w:rsidR="00E32F9F" w:rsidRPr="00E32F9F" w:rsidRDefault="00E32F9F" w:rsidP="00A900D0">
      <w:pPr>
        <w:pStyle w:val="ListParagraph"/>
        <w:numPr>
          <w:ilvl w:val="0"/>
          <w:numId w:val="15"/>
        </w:numPr>
        <w:ind w:right="-2250"/>
        <w:rPr>
          <w:lang w:val="en-GB"/>
        </w:rPr>
      </w:pPr>
      <w:r w:rsidRPr="00E32F9F">
        <w:rPr>
          <w:lang w:val="en-GB"/>
        </w:rPr>
        <w:t>Pay for council-run day centres</w:t>
      </w:r>
    </w:p>
    <w:p w14:paraId="7AC5E1F7" w14:textId="3EB81899" w:rsidR="00E32F9F" w:rsidRPr="00E32F9F" w:rsidRDefault="00E32F9F" w:rsidP="00A900D0">
      <w:pPr>
        <w:pStyle w:val="ListParagraph"/>
        <w:numPr>
          <w:ilvl w:val="0"/>
          <w:numId w:val="15"/>
        </w:numPr>
        <w:ind w:right="-2250"/>
        <w:rPr>
          <w:lang w:val="en-GB"/>
        </w:rPr>
      </w:pPr>
      <w:r w:rsidRPr="00E32F9F">
        <w:rPr>
          <w:lang w:val="en-GB"/>
        </w:rPr>
        <w:t>Pay someone you live with or are related to (unless the council says it's OK in writing)</w:t>
      </w:r>
    </w:p>
    <w:p w14:paraId="7C0AE987" w14:textId="5AE92EDF" w:rsidR="00E32F9F" w:rsidRPr="00E32F9F" w:rsidRDefault="00E32F9F" w:rsidP="00E32F9F">
      <w:pPr>
        <w:ind w:left="540" w:right="-2250"/>
        <w:rPr>
          <w:lang w:val="en-GB"/>
        </w:rPr>
      </w:pPr>
    </w:p>
    <w:p w14:paraId="0ACC7EFD" w14:textId="77777777" w:rsidR="007446FB" w:rsidRPr="00C65E4B" w:rsidRDefault="007446FB" w:rsidP="007446FB">
      <w:pPr>
        <w:pStyle w:val="GreenHeading"/>
      </w:pPr>
      <w:r>
        <w:rPr>
          <w:noProof/>
        </w:rPr>
        <mc:AlternateContent>
          <mc:Choice Requires="wpg">
            <w:drawing>
              <wp:anchor distT="0" distB="0" distL="114300" distR="114300" simplePos="0" relativeHeight="251658249" behindDoc="1" locked="1" layoutInCell="1" allowOverlap="1" wp14:anchorId="23917633" wp14:editId="1E705939">
                <wp:simplePos x="0" y="0"/>
                <wp:positionH relativeFrom="column">
                  <wp:posOffset>-480060</wp:posOffset>
                </wp:positionH>
                <wp:positionV relativeFrom="paragraph">
                  <wp:posOffset>-598170</wp:posOffset>
                </wp:positionV>
                <wp:extent cx="512064" cy="10305288"/>
                <wp:effectExtent l="0" t="0" r="2540" b="1270"/>
                <wp:wrapNone/>
                <wp:docPr id="668423958" name="Group 6684239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238512465"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299462995"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BF13522" id="Group 668423958" o:spid="_x0000_s1026" alt="&quot;&quot;" style="position:absolute;margin-left:-37.8pt;margin-top:-47.1pt;width:40.3pt;height:811.45pt;z-index:-251658231;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03v+XwMAADEJAAAOAAAAZHJzL2Uyb0RvYy54bWy8Vm1P2zAQ/j5p/8Hy95EXktJGpKgqA01C&#10;gFYmPhvHaSI5tme7pOzX7+y8UGiFGJPoh9SO7853zz13l9OzbcPRI9OmliLH0VGIERNUFrVY5/jX&#10;3cW3KUbGElEQLgXL8RMz+Gz+9ctpqzIWy0rygmkERoTJWpXjylqVBYGhFWuIOZKKCTgspW6Iha1e&#10;B4UmLVhveBCH4SRopS6UlpQZA2/Pu0M89/bLklF7U5aGWcRzDL5Z/9T++eCewfyUZGtNVFXT3g3y&#10;AS8aUgu4dDR1TixBG13vmWpqqqWRpT2isglkWdaU+Rggmih8Fc2llhvlY1ln7VqNMAG0r3D6sFl6&#10;/Xip1UrdakCiVWvAwu9cLNtSN+4fvERbD9nTCBnbWkThZRrF4STBiMJRFB6HaTyddqDSCpDf06PV&#10;91EzmkaQkkHzOIUdOBEMFwcv3GkVEMQ8Y2D+D4NVRRTz0JoMMLjVqC4ggvh4ChElkxQjQRrg68pq&#10;Uq8ri5ZSCGCT1ChyXjp3QG8peuBMZgDDA6jFaZRMIMx96PrYkzBMZkn6InSSKW3sJZMNcosc81o4&#10;b0lGHq+M7VAaRNxrLlCb45MJlIQXM5LXxUXNuTv0xcSWXKNHAmVAKGXCJv2FO5KAPBeQABdbF41f&#10;2SfOujt+shJggqxH3SWuSF/b9eh4SyDt1ErwYlTsvXtLsZd3qswX8L8ojxr+ZinsqNzUQupDbtvt&#10;4HLZyQ8IdHE7CB5k8eTz7KEBFnb5/wQ6zmbJJJ7NRjreQAaRT11PwLFyh5QN1fOqbGcns+gEyAHU&#10;AVwPlGAa+XLcLcA9FjLOa2XeJOIOnd5PvI53JBPSUbZz4Z1MjA+ltGN4T9KKFKwjfhrCb6D9QEHf&#10;cLg4RNZ3sPyzycrtO8mKtOxmnVH0ooYeckWMvSUahhv0HRjY9gYeJZfQNmS/wqiS+s+h904e+i2c&#10;YtTCsMyx+b0hmmHEfwjoxLMoScCs9ZskPYlho3dPHnZPxKZZSmhEEXwaKOqXTt7yYVlq2dzDXF+4&#10;W+GICAp355haPWyWthvi8GVA2WLhxWCiKmKvxErRoUW5Hnm3vSda9Y3UAvev5dD99/ppJ+tqRMjF&#10;xsqy9s32uQn0zcH3AD+gYC57CvXfEG7w7+69/POXzvwvAAAA//8DAFBLAwQUAAYACAAAACEAdvGd&#10;XuEAAAAKAQAADwAAAGRycy9kb3ducmV2LnhtbEyPwUrDQBCG74LvsIzgrd0kmrbGbEop6qkItoJ4&#10;22anSWh2NmS3Sfr2jie9zTAf/3x/vp5sKwbsfeNIQTyPQCCVzjRUKfg8vM5WIHzQZHTrCBVc0cO6&#10;uL3JdWbcSB847EMlOIR8phXUIXSZlL6s0Wo/dx0S306utzrw2lfS9HrkcNvKJIoW0uqG+EOtO9zW&#10;WJ73F6vgbdTj5iF+GXbn0/b6fUjfv3YxKnV/N22eQQScwh8Mv/qsDgU7Hd2FjBetgtkyXTDKw9Nj&#10;AoKJlLsdGUyT1RJkkcv/FYofAAAA//8DAFBLAQItABQABgAIAAAAIQC2gziS/gAAAOEBAAATAAAA&#10;AAAAAAAAAAAAAAAAAABbQ29udGVudF9UeXBlc10ueG1sUEsBAi0AFAAGAAgAAAAhADj9If/WAAAA&#10;lAEAAAsAAAAAAAAAAAAAAAAALwEAAF9yZWxzLy5yZWxzUEsBAi0AFAAGAAgAAAAhAIfTe/5fAwAA&#10;MQkAAA4AAAAAAAAAAAAAAAAALgIAAGRycy9lMm9Eb2MueG1sUEsBAi0AFAAGAAgAAAAhAHbxnV7h&#10;AAAACgEAAA8AAAAAAAAAAAAAAAAAuQUAAGRycy9kb3ducmV2LnhtbFBLBQYAAAAABAAEAPMAAADH&#10;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3gyQAAAOMAAAAPAAAAZHJzL2Rvd25yZXYueG1sRE9fS8Mw&#10;EH8X/A7hBF/EpevWsdVlQwRxLzI79wHO5mxLm0to4trt0xtB2OP9/t96O5pOnKj3jWUF00kCgri0&#10;uuFKwfHz9XEJwgdkjZ1lUnAmD9vN7c0ac20HLuh0CJWIIexzVFCH4HIpfVmTQT+xjjhy37Y3GOLZ&#10;V1L3OMRw08k0SRbSYMOxoUZHLzWV7eHHKGi/sstH8eDCsGpX3f59zvLo3pS6vxufn0AEGsNV/O/e&#10;6Tg/nS2zaTpfZPD3UwRAbn4BAAD//wMAUEsBAi0AFAAGAAgAAAAhANvh9svuAAAAhQEAABMAAAAA&#10;AAAAAAAAAAAAAAAAAFtDb250ZW50X1R5cGVzXS54bWxQSwECLQAUAAYACAAAACEAWvQsW78AAAAV&#10;AQAACwAAAAAAAAAAAAAAAAAfAQAAX3JlbHMvLnJlbHNQSwECLQAUAAYACAAAACEAT0/t4MkAAADj&#10;AAAADwAAAAAAAAAAAAAAAAAHAgAAZHJzL2Rvd25yZXYueG1sUEsFBgAAAAADAAMAtwAAAP0CAAAA&#10;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7II/ygAAAOMAAAAPAAAAZHJzL2Rvd25yZXYueG1sRE/BasJA&#10;EL0X/IdlCt7qJjFKTd2IFAoeCkHTQ49DdpoEs7Mhu2ry925B8PJg5s17b952N5pOXGlwrWUF8SIC&#10;QVxZ3XKt4Kf8ensH4Tyyxs4yKZjIwS6fvWwx0/bGR7qefC2CCbsMFTTe95mUrmrIoFvYnjhwf3Yw&#10;6MM41FIPeAvmppNJFK2lwZZDQoM9fTZUnU8Xo2B1vNTlMm1NUlDK52Ky32X8q9T8ddx/gPA0+ufx&#10;Q33Q4f1ks0nXAVbw3yksQOZ3AAAA//8DAFBLAQItABQABgAIAAAAIQDb4fbL7gAAAIUBAAATAAAA&#10;AAAAAAAAAAAAAAAAAABbQ29udGVudF9UeXBlc10ueG1sUEsBAi0AFAAGAAgAAAAhAFr0LFu/AAAA&#10;FQEAAAsAAAAAAAAAAAAAAAAAHwEAAF9yZWxzLy5yZWxzUEsBAi0AFAAGAAgAAAAhANXsgj/KAAAA&#10;4wAAAA8AAAAAAAAAAAAAAAAABwIAAGRycy9kb3ducmV2LnhtbFBLBQYAAAAAAwADALcAAAD+AgAA&#10;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751CA1BD" w14:textId="77777777" w:rsidTr="00E92B64">
        <w:tc>
          <w:tcPr>
            <w:tcW w:w="9000" w:type="dxa"/>
          </w:tcPr>
          <w:p w14:paraId="62306196" w14:textId="620F30C4" w:rsidR="007446FB" w:rsidRDefault="00C16783" w:rsidP="00E92B64">
            <w:pPr>
              <w:pStyle w:val="Heading1"/>
            </w:pPr>
            <w:sdt>
              <w:sdtPr>
                <w:id w:val="-954021018"/>
                <w:placeholder>
                  <w:docPart w:val="FB53EB061B974AB0ACBE4204EEBA5A12"/>
                </w:placeholder>
                <w15:appearance w15:val="hidden"/>
              </w:sdtPr>
              <w:sdtEndPr/>
              <w:sdtContent>
                <w:r w:rsidR="007446FB" w:rsidRPr="007446FB">
                  <w:t>Your Responsibilities</w:t>
                </w:r>
              </w:sdtContent>
            </w:sdt>
            <w:r w:rsidR="007446FB">
              <w:t xml:space="preserve"> </w:t>
            </w:r>
          </w:p>
        </w:tc>
      </w:tr>
    </w:tbl>
    <w:p w14:paraId="5DD75444" w14:textId="6A43A88B" w:rsidR="00195D7D" w:rsidRPr="00195D7D" w:rsidRDefault="00195D7D" w:rsidP="00195D7D">
      <w:pPr>
        <w:ind w:left="540" w:right="-2250"/>
        <w:rPr>
          <w:lang w:val="en-GB"/>
        </w:rPr>
      </w:pPr>
      <w:r w:rsidRPr="00195D7D">
        <w:rPr>
          <w:lang w:val="en-GB"/>
        </w:rPr>
        <w:t xml:space="preserve">Having a Direct Payment gives you freedom — but it also means you </w:t>
      </w:r>
      <w:proofErr w:type="gramStart"/>
      <w:r w:rsidRPr="00195D7D">
        <w:rPr>
          <w:lang w:val="en-GB"/>
        </w:rPr>
        <w:t>have to</w:t>
      </w:r>
      <w:proofErr w:type="gramEnd"/>
      <w:r w:rsidRPr="00195D7D">
        <w:rPr>
          <w:lang w:val="en-GB"/>
        </w:rPr>
        <w:t xml:space="preserve"> use the money sensibly and fairly.</w:t>
      </w:r>
    </w:p>
    <w:p w14:paraId="28C88DB8" w14:textId="77777777" w:rsidR="00195D7D" w:rsidRPr="00195D7D" w:rsidRDefault="00195D7D" w:rsidP="00195D7D">
      <w:pPr>
        <w:ind w:left="540" w:right="-2250"/>
        <w:rPr>
          <w:lang w:val="en-GB"/>
        </w:rPr>
      </w:pPr>
      <w:r w:rsidRPr="00195D7D">
        <w:rPr>
          <w:lang w:val="en-GB"/>
        </w:rPr>
        <w:t>Don’t worry, you won’t be left on your own. You can get help to manage it.</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32109FD8" w14:textId="77777777" w:rsidTr="00E92B64">
        <w:tc>
          <w:tcPr>
            <w:tcW w:w="9000" w:type="dxa"/>
          </w:tcPr>
          <w:p w14:paraId="76DA5C37" w14:textId="231C55A9" w:rsidR="007446FB" w:rsidRDefault="00C16783" w:rsidP="00E92B64">
            <w:pPr>
              <w:pStyle w:val="Heading2"/>
            </w:pPr>
            <w:sdt>
              <w:sdtPr>
                <w:id w:val="-558637584"/>
                <w:placeholder>
                  <w:docPart w:val="D06019A1C4D649A58E6C606F12D57930"/>
                </w:placeholder>
                <w15:appearance w15:val="hidden"/>
              </w:sdtPr>
              <w:sdtEndPr/>
              <w:sdtContent>
                <w:r w:rsidR="00195D7D" w:rsidRPr="00195D7D">
                  <w:t>What You’re Responsible For:</w:t>
                </w:r>
              </w:sdtContent>
            </w:sdt>
            <w:r w:rsidR="007446FB">
              <w:t xml:space="preserve"> </w:t>
            </w:r>
          </w:p>
        </w:tc>
      </w:tr>
    </w:tbl>
    <w:p w14:paraId="3BF8DDB4" w14:textId="6A28E0DA" w:rsidR="00195D7D" w:rsidRPr="00195D7D" w:rsidRDefault="00195D7D" w:rsidP="00A900D0">
      <w:pPr>
        <w:pStyle w:val="ListParagraph"/>
        <w:numPr>
          <w:ilvl w:val="0"/>
          <w:numId w:val="16"/>
        </w:numPr>
        <w:ind w:right="-2250"/>
        <w:rPr>
          <w:lang w:val="en-GB"/>
        </w:rPr>
      </w:pPr>
      <w:r w:rsidRPr="00195D7D">
        <w:rPr>
          <w:lang w:val="en-GB"/>
        </w:rPr>
        <w:t>Spending the money only on the care in your plan</w:t>
      </w:r>
    </w:p>
    <w:p w14:paraId="555E0CDE" w14:textId="758F1189" w:rsidR="00195D7D" w:rsidRPr="00195D7D" w:rsidRDefault="00195D7D" w:rsidP="00A900D0">
      <w:pPr>
        <w:pStyle w:val="ListParagraph"/>
        <w:numPr>
          <w:ilvl w:val="0"/>
          <w:numId w:val="16"/>
        </w:numPr>
        <w:ind w:right="-2250"/>
        <w:rPr>
          <w:lang w:val="en-GB"/>
        </w:rPr>
      </w:pPr>
      <w:r w:rsidRPr="00195D7D">
        <w:rPr>
          <w:lang w:val="en-GB"/>
        </w:rPr>
        <w:t>Keeping receipts, invoices and records of what you spend</w:t>
      </w:r>
    </w:p>
    <w:p w14:paraId="14208F9F" w14:textId="093F8E0C" w:rsidR="00195D7D" w:rsidRPr="00195D7D" w:rsidRDefault="00195D7D" w:rsidP="00A900D0">
      <w:pPr>
        <w:pStyle w:val="ListParagraph"/>
        <w:numPr>
          <w:ilvl w:val="0"/>
          <w:numId w:val="16"/>
        </w:numPr>
        <w:ind w:right="-2250"/>
        <w:rPr>
          <w:lang w:val="en-GB"/>
        </w:rPr>
      </w:pPr>
      <w:r w:rsidRPr="00195D7D">
        <w:rPr>
          <w:lang w:val="en-GB"/>
        </w:rPr>
        <w:t>Paying your contribution if the council says you need to (this is your bit of the cost)</w:t>
      </w:r>
    </w:p>
    <w:p w14:paraId="40327A9D" w14:textId="53B1BB7F" w:rsidR="00195D7D" w:rsidRPr="00195D7D" w:rsidRDefault="00195D7D" w:rsidP="00A900D0">
      <w:pPr>
        <w:pStyle w:val="ListParagraph"/>
        <w:numPr>
          <w:ilvl w:val="0"/>
          <w:numId w:val="16"/>
        </w:numPr>
        <w:ind w:right="-2250"/>
        <w:rPr>
          <w:lang w:val="en-GB"/>
        </w:rPr>
      </w:pPr>
      <w:r w:rsidRPr="00195D7D">
        <w:rPr>
          <w:lang w:val="en-GB"/>
        </w:rPr>
        <w:t>Letting the council know if your needs change</w:t>
      </w:r>
    </w:p>
    <w:p w14:paraId="6B96A72F" w14:textId="059D8818" w:rsidR="00195D7D" w:rsidRPr="00195D7D" w:rsidRDefault="00195D7D" w:rsidP="00A900D0">
      <w:pPr>
        <w:pStyle w:val="ListParagraph"/>
        <w:numPr>
          <w:ilvl w:val="0"/>
          <w:numId w:val="16"/>
        </w:numPr>
        <w:ind w:right="-2250"/>
        <w:rPr>
          <w:lang w:val="en-GB"/>
        </w:rPr>
      </w:pPr>
      <w:r w:rsidRPr="00195D7D">
        <w:rPr>
          <w:lang w:val="en-GB"/>
        </w:rPr>
        <w:t>Using your card safely and not sharing your PIN</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195D7D" w14:paraId="5019ED83" w14:textId="77777777" w:rsidTr="00E92B64">
        <w:tc>
          <w:tcPr>
            <w:tcW w:w="9000" w:type="dxa"/>
          </w:tcPr>
          <w:p w14:paraId="328C6C0D" w14:textId="417B191B" w:rsidR="00195D7D" w:rsidRDefault="00195D7D" w:rsidP="00E92B64">
            <w:pPr>
              <w:pStyle w:val="Heading2"/>
            </w:pPr>
            <w:r w:rsidRPr="00195D7D">
              <w:t>If You Employ Someone (like a Personal Assistant):</w:t>
            </w:r>
          </w:p>
        </w:tc>
      </w:tr>
    </w:tbl>
    <w:p w14:paraId="308899D9" w14:textId="299BFABD" w:rsidR="00195D7D" w:rsidRPr="00195D7D" w:rsidRDefault="00195D7D" w:rsidP="00195D7D">
      <w:pPr>
        <w:ind w:left="540" w:right="-2250"/>
        <w:rPr>
          <w:lang w:val="en-GB"/>
        </w:rPr>
      </w:pPr>
      <w:r w:rsidRPr="00195D7D">
        <w:rPr>
          <w:lang w:val="en-GB"/>
        </w:rPr>
        <w:t>You need to:</w:t>
      </w:r>
    </w:p>
    <w:p w14:paraId="0382DD92" w14:textId="77777777" w:rsidR="00195D7D" w:rsidRPr="00195D7D" w:rsidRDefault="00195D7D" w:rsidP="00A900D0">
      <w:pPr>
        <w:pStyle w:val="ListParagraph"/>
        <w:numPr>
          <w:ilvl w:val="0"/>
          <w:numId w:val="17"/>
        </w:numPr>
        <w:ind w:right="-2250"/>
        <w:rPr>
          <w:lang w:val="en-GB"/>
        </w:rPr>
      </w:pPr>
      <w:r w:rsidRPr="00195D7D">
        <w:rPr>
          <w:lang w:val="en-GB"/>
        </w:rPr>
        <w:t>Be a proper employer</w:t>
      </w:r>
    </w:p>
    <w:p w14:paraId="4E7AE54F" w14:textId="77777777" w:rsidR="00195D7D" w:rsidRPr="00195D7D" w:rsidRDefault="00195D7D" w:rsidP="00A900D0">
      <w:pPr>
        <w:pStyle w:val="ListParagraph"/>
        <w:numPr>
          <w:ilvl w:val="0"/>
          <w:numId w:val="17"/>
        </w:numPr>
        <w:ind w:right="-2250"/>
        <w:rPr>
          <w:lang w:val="en-GB"/>
        </w:rPr>
      </w:pPr>
      <w:r w:rsidRPr="00195D7D">
        <w:rPr>
          <w:lang w:val="en-GB"/>
        </w:rPr>
        <w:t>Pay them the minimum wage or more</w:t>
      </w:r>
    </w:p>
    <w:p w14:paraId="5BBBD52C" w14:textId="77777777" w:rsidR="00195D7D" w:rsidRPr="00195D7D" w:rsidRDefault="00195D7D" w:rsidP="00A900D0">
      <w:pPr>
        <w:pStyle w:val="ListParagraph"/>
        <w:numPr>
          <w:ilvl w:val="0"/>
          <w:numId w:val="17"/>
        </w:numPr>
        <w:ind w:right="-2250"/>
        <w:rPr>
          <w:lang w:val="en-GB"/>
        </w:rPr>
      </w:pPr>
      <w:r w:rsidRPr="00195D7D">
        <w:rPr>
          <w:lang w:val="en-GB"/>
        </w:rPr>
        <w:t>Register with HMRC for tax and National Insurance</w:t>
      </w:r>
    </w:p>
    <w:p w14:paraId="4FEDF225" w14:textId="77777777" w:rsidR="00195D7D" w:rsidRPr="00195D7D" w:rsidRDefault="00195D7D" w:rsidP="00A900D0">
      <w:pPr>
        <w:pStyle w:val="ListParagraph"/>
        <w:numPr>
          <w:ilvl w:val="0"/>
          <w:numId w:val="17"/>
        </w:numPr>
        <w:ind w:right="-2250"/>
        <w:rPr>
          <w:lang w:val="en-GB"/>
        </w:rPr>
      </w:pPr>
      <w:r w:rsidRPr="00195D7D">
        <w:rPr>
          <w:lang w:val="en-GB"/>
        </w:rPr>
        <w:t>Have employer’s liability insurance</w:t>
      </w:r>
    </w:p>
    <w:p w14:paraId="766F4443" w14:textId="77777777" w:rsidR="00195D7D" w:rsidRPr="00195D7D" w:rsidRDefault="00195D7D" w:rsidP="00A900D0">
      <w:pPr>
        <w:pStyle w:val="ListParagraph"/>
        <w:numPr>
          <w:ilvl w:val="0"/>
          <w:numId w:val="17"/>
        </w:numPr>
        <w:ind w:right="-2250"/>
        <w:rPr>
          <w:lang w:val="en-GB"/>
        </w:rPr>
      </w:pPr>
      <w:r w:rsidRPr="00195D7D">
        <w:rPr>
          <w:lang w:val="en-GB"/>
        </w:rPr>
        <w:t>Do a DBS check (to make sure they’re safe to work with you)</w:t>
      </w:r>
    </w:p>
    <w:p w14:paraId="259AC1D7" w14:textId="13E017C9" w:rsidR="00195D7D" w:rsidRPr="00195D7D" w:rsidRDefault="00195D7D" w:rsidP="00195D7D">
      <w:pPr>
        <w:ind w:left="540" w:right="-2250"/>
        <w:rPr>
          <w:lang w:val="en-GB"/>
        </w:rPr>
      </w:pPr>
      <w:r w:rsidRPr="00195D7D">
        <w:rPr>
          <w:lang w:val="en-GB"/>
        </w:rPr>
        <w:t>If that sounds like a lot – you can get help with payroll, contracts, and more.</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195D7D" w14:paraId="6C00FC4F" w14:textId="77777777" w:rsidTr="00E92B64">
        <w:tc>
          <w:tcPr>
            <w:tcW w:w="9000" w:type="dxa"/>
          </w:tcPr>
          <w:p w14:paraId="6B9C7352" w14:textId="065B1E2A" w:rsidR="00195D7D" w:rsidRDefault="00195D7D" w:rsidP="00E92B64">
            <w:pPr>
              <w:pStyle w:val="Heading2"/>
            </w:pPr>
            <w:r w:rsidRPr="00195D7D">
              <w:t>If You Don’t Follow the Rules:</w:t>
            </w:r>
          </w:p>
        </w:tc>
      </w:tr>
    </w:tbl>
    <w:p w14:paraId="28C2D9DD" w14:textId="4422FF17" w:rsidR="001669AE" w:rsidRPr="001669AE" w:rsidRDefault="001669AE" w:rsidP="00A900D0">
      <w:pPr>
        <w:pStyle w:val="ListParagraph"/>
        <w:numPr>
          <w:ilvl w:val="0"/>
          <w:numId w:val="18"/>
        </w:numPr>
        <w:ind w:right="-2250"/>
        <w:rPr>
          <w:lang w:val="en-GB"/>
        </w:rPr>
      </w:pPr>
      <w:r w:rsidRPr="001669AE">
        <w:rPr>
          <w:lang w:val="en-GB"/>
        </w:rPr>
        <w:t>You might have to give the money back</w:t>
      </w:r>
    </w:p>
    <w:p w14:paraId="0D703133" w14:textId="77777777" w:rsidR="001669AE" w:rsidRPr="001669AE" w:rsidRDefault="001669AE" w:rsidP="00A900D0">
      <w:pPr>
        <w:pStyle w:val="ListParagraph"/>
        <w:numPr>
          <w:ilvl w:val="0"/>
          <w:numId w:val="18"/>
        </w:numPr>
        <w:ind w:right="-2250"/>
        <w:rPr>
          <w:lang w:val="en-GB"/>
        </w:rPr>
      </w:pPr>
      <w:r w:rsidRPr="001669AE">
        <w:rPr>
          <w:lang w:val="en-GB"/>
        </w:rPr>
        <w:t>The council might stop your Direct Payments</w:t>
      </w:r>
    </w:p>
    <w:p w14:paraId="241C31BE" w14:textId="77777777" w:rsidR="001669AE" w:rsidRPr="001669AE" w:rsidRDefault="001669AE" w:rsidP="001669AE">
      <w:pPr>
        <w:ind w:left="540" w:right="-2250"/>
        <w:rPr>
          <w:lang w:val="en-GB"/>
        </w:rPr>
      </w:pPr>
    </w:p>
    <w:p w14:paraId="7CDC55B6" w14:textId="68AD130C" w:rsidR="00195D7D" w:rsidRPr="00195D7D" w:rsidRDefault="001669AE" w:rsidP="001669AE">
      <w:pPr>
        <w:ind w:left="540" w:right="-2250"/>
        <w:rPr>
          <w:lang w:val="en-GB"/>
        </w:rPr>
      </w:pPr>
      <w:r w:rsidRPr="001669AE">
        <w:rPr>
          <w:lang w:val="en-GB"/>
        </w:rPr>
        <w:t>But don’t panic — if you’re stuck, just ask for help. That’s what the Direct Payments Team is there for.</w:t>
      </w:r>
    </w:p>
    <w:p w14:paraId="6A8D416D" w14:textId="0DA0F03F" w:rsidR="007446FB" w:rsidRPr="00C65E4B" w:rsidRDefault="007446FB" w:rsidP="007446FB">
      <w:pPr>
        <w:pStyle w:val="GreenHeading"/>
      </w:pPr>
      <w:r>
        <w:rPr>
          <w:noProof/>
        </w:rPr>
        <mc:AlternateContent>
          <mc:Choice Requires="wpg">
            <w:drawing>
              <wp:anchor distT="0" distB="0" distL="114300" distR="114300" simplePos="0" relativeHeight="251658250" behindDoc="1" locked="1" layoutInCell="1" allowOverlap="1" wp14:anchorId="79945AA7" wp14:editId="4B66C3F6">
                <wp:simplePos x="0" y="0"/>
                <wp:positionH relativeFrom="column">
                  <wp:posOffset>-480060</wp:posOffset>
                </wp:positionH>
                <wp:positionV relativeFrom="paragraph">
                  <wp:posOffset>-598170</wp:posOffset>
                </wp:positionV>
                <wp:extent cx="512064" cy="10305288"/>
                <wp:effectExtent l="0" t="0" r="2540" b="1270"/>
                <wp:wrapNone/>
                <wp:docPr id="477377322" name="Group 47737732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307533230"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857596015"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AFF889C" id="Group 477377322" o:spid="_x0000_s1026" alt="&quot;&quot;" style="position:absolute;margin-left:-37.8pt;margin-top:-47.1pt;width:40.3pt;height:811.45pt;z-index:-251658230;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nm7RYQMAADAJAAAOAAAAZHJzL2Uyb0RvYy54bWy8Vm1P2zAQ/j5p/8Hy95GkTfoSERAqA01C&#10;gFYmPhvHaSI5tme7pOzX7+y8UNoKdUxbP6R2fHe+e+65u5yeb2qOnpk2lRQZjk5CjJigMq/EKsM/&#10;Hq6+zDAyloiccClYhl+Ywednnz+dNiplI1lKnjONwIgwaaMyXFqr0iAwtGQ1MSdSMQGHhdQ1sbDV&#10;qyDXpAHrNQ9GYTgJGqlzpSVlxsDby/YQn3n7RcGovSsKwyziGQbfrH9q/3xyz+DslKQrTVRZ0c4N&#10;8gEvalIJuHQwdUksQWtd7ZmqK6qlkYU9obIOZFFUlPkYIJoo3InmWsu18rGs0malBpgA2h2cPmyW&#10;3j5fa7VU9xqQaNQKsPA7F8um0LX7By/RxkP2MkDGNhZReJlEo3ASY0ThKArHYTKazVpQaQnI7+nR&#10;8uugGc0iSEmvOU5gB04E/cXBG3caBQQxrxiYv8NgWRLFPLQmBQzuNapyiGAcTpPxeDQGvwSpga9L&#10;q0m1Ki1aSCGATVKjyHnp3AG9heiAM6kBDA+gNkqieALm9qHrYo/DMJ7HyZvQSaq0sddM1sgtMswr&#10;4bwlKXm+MbZFqRdxr7lATYanEygJL2Ykr/KrinN36IuJLbhGzwTKgFDKhI27C7ckAXkuIAEutjYa&#10;v7IvnLV3fGcFwARZj9pLXJHu2vXoeEsg7dQK8GJQ7Lx7T7GTd6rMF/CfKA8a/mYp7KBcV0LqQ27b&#10;Te9y0cr3CLRxOwieZP7i8+yhARa2+f/ndJwl02Q+CaOkZ+MdJBD5zHX8Gwq3z1hfPDtVO5/Ooylw&#10;A5gDsB6owCTy1bhdf3skZJxXyrzLwy02Hc+7lnYkFdIxtnXhSCKODmW0JXjH0ZLkrOV9EsKvZ33P&#10;QN9vuDjE1SNI/r+5yu2RXEVatqPOKHpVQQu5IcbeEw2zDdoOzGt7B4+CS+gaslthVEr969B7Jw/t&#10;Fk4xamBWZtj8XBPNMOLfBDTieRTHYNb6TZxMR7DR2ydP2ydiXS8k9KEIvgwU9Usnb3m/LLSsH2Gs&#10;X7hb4YgICndnmFrdbxa2neHwYUDZxYUXg4GqiL0RS0X7DuVa5MPmkWjV9VEL3L+VffPfa6etrKsR&#10;IS/WVhaV77WvPaDrDb4F+PkEY9lTqPuEcHN/e+/lXz90zn4DAAD//wMAUEsDBBQABgAIAAAAIQB2&#10;8Z1e4QAAAAoBAAAPAAAAZHJzL2Rvd25yZXYueG1sTI/BSsNAEIbvgu+wjOCt3SSatsZsSinqqQi2&#10;gnjbZqdJaHY2ZLdJ+vaOJ73NMB//fH++nmwrBux940hBPI9AIJXONFQp+Dy8zlYgfNBkdOsIFVzR&#10;w7q4vcl1ZtxIHzjsQyU4hHymFdQhdJmUvqzRaj93HRLfTq63OvDaV9L0euRw28okihbS6ob4Q607&#10;3NZYnvcXq+Bt1OPmIX4ZdufT9vp9SN+/djEqdX83bZ5BBJzCHwy/+qwOBTsd3YWMF62C2TJdMMrD&#10;02MCgomUux0ZTJPVEmSRy/8Vih8AAAD//wMAUEsBAi0AFAAGAAgAAAAhALaDOJL+AAAA4QEAABMA&#10;AAAAAAAAAAAAAAAAAAAAAFtDb250ZW50X1R5cGVzXS54bWxQSwECLQAUAAYACAAAACEAOP0h/9YA&#10;AACUAQAACwAAAAAAAAAAAAAAAAAvAQAAX3JlbHMvLnJlbHNQSwECLQAUAAYACAAAACEAVp5u0WED&#10;AAAwCQAADgAAAAAAAAAAAAAAAAAuAgAAZHJzL2Uyb0RvYy54bWxQSwECLQAUAAYACAAAACEAdvGd&#10;XuEAAAAKAQAADwAAAAAAAAAAAAAAAAC7BQAAZHJzL2Rvd25yZXYueG1sUEsFBgAAAAAEAAQA8wAA&#10;AMkGA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J7aTzAAAAOMAAAAPAAAAZHJzL2Rvd25yZXYueG1sRI9BT8Mw&#10;DIXvSPsPkZG4IJZuZcDKsgkhIbhMY2M/wDSmrdo4URPWwq/HB6QdbT+/977VZnSdOlEfG88GZtMM&#10;FHHpbcOVgePHy80DqJiQLXaeycAPRdisJxcrLKwfeE+nQ6qUmHAs0ECdUii0jmVNDuPUB2K5ffne&#10;YZKxr7TtcRBz1+l5lt1phw1LQo2Bnmsq28O3M9B+Ln7f99chDct22e22t6yP4dWYq8vx6RFUojGd&#10;xf/fb1bq59n9Is/nuVAIkyxAr/8AAAD//wMAUEsBAi0AFAAGAAgAAAAhANvh9svuAAAAhQEAABMA&#10;AAAAAAAAAAAAAAAAAAAAAFtDb250ZW50X1R5cGVzXS54bWxQSwECLQAUAAYACAAAACEAWvQsW78A&#10;AAAVAQAACwAAAAAAAAAAAAAAAAAfAQAAX3JlbHMvLnJlbHNQSwECLQAUAAYACAAAACEA9ie2k8wA&#10;AADjAAAADwAAAAAAAAAAAAAAAAAHAgAAZHJzL2Rvd25yZXYueG1sUEsFBgAAAAADAAMAtwAAAAAD&#10;A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0kv8yQAAAOIAAAAPAAAAZHJzL2Rvd25yZXYueG1sRI9Bi8Iw&#10;FITvgv8hvAVvmlat63aNIoLgQZBaD3t8NG/bYvNSmqj13xthYY/DzHzDrDa9acSdOldbVhBPIhDE&#10;hdU1lwou+X68BOE8ssbGMil4koPNejhYYartgzO6n30pAoRdigoq79tUSldUZNBNbEscvF/bGfRB&#10;dqXUHT4C3DRyGkULabDmsFBhS7uKiuv5ZhQk2a3MZ/PaTE805+vpaY95/KPU6KPffoPw1Pv/8F/7&#10;oBUsk8/kaxHFCbwvhTsg1y8AAAD//wMAUEsBAi0AFAAGAAgAAAAhANvh9svuAAAAhQEAABMAAAAA&#10;AAAAAAAAAAAAAAAAAFtDb250ZW50X1R5cGVzXS54bWxQSwECLQAUAAYACAAAACEAWvQsW78AAAAV&#10;AQAACwAAAAAAAAAAAAAAAAAfAQAAX3JlbHMvLnJlbHNQSwECLQAUAAYACAAAACEAzdJL/MkAAADi&#10;AAAADwAAAAAAAAAAAAAAAAAHAgAAZHJzL2Rvd25yZXYueG1sUEsFBgAAAAADAAMAtwAAAP0CAAAA&#10;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3B5FED4F" w14:textId="77777777" w:rsidTr="00E92B64">
        <w:tc>
          <w:tcPr>
            <w:tcW w:w="9000" w:type="dxa"/>
          </w:tcPr>
          <w:p w14:paraId="4813D1AE" w14:textId="3406B82D" w:rsidR="007446FB" w:rsidRDefault="00C16783" w:rsidP="00E92B64">
            <w:pPr>
              <w:pStyle w:val="Heading1"/>
            </w:pPr>
            <w:sdt>
              <w:sdtPr>
                <w:id w:val="-1517687329"/>
                <w:placeholder>
                  <w:docPart w:val="375E7B73776A4B1FABA694E76904D130"/>
                </w:placeholder>
                <w15:appearance w15:val="hidden"/>
              </w:sdtPr>
              <w:sdtEndPr/>
              <w:sdtContent>
                <w:r w:rsidR="007446FB" w:rsidRPr="007446FB">
                  <w:t>How We Check Your Payments</w:t>
                </w:r>
              </w:sdtContent>
            </w:sdt>
            <w:r w:rsidR="007446FB">
              <w:t xml:space="preserve"> </w:t>
            </w:r>
          </w:p>
        </w:tc>
      </w:tr>
    </w:tbl>
    <w:p w14:paraId="7CA0764E" w14:textId="13E1563D" w:rsidR="001669AE" w:rsidRPr="001669AE" w:rsidRDefault="001669AE" w:rsidP="001669AE">
      <w:pPr>
        <w:ind w:left="540" w:right="-2250"/>
        <w:rPr>
          <w:lang w:val="en-GB"/>
        </w:rPr>
      </w:pPr>
      <w:r w:rsidRPr="001669AE">
        <w:rPr>
          <w:lang w:val="en-GB"/>
        </w:rPr>
        <w:t>Lewisham Council will check your Direct Payments now and then — just to make sure everything is going smoothly.</w:t>
      </w:r>
      <w:r w:rsidRPr="001669AE">
        <w:rPr>
          <w:lang w:val="en-GB"/>
        </w:rPr>
        <w:br/>
        <w:t>This isn’t to catch you out. It’s to keep things safe and fair.</w:t>
      </w:r>
    </w:p>
    <w:p w14:paraId="7C1590A4" w14:textId="77777777" w:rsidR="007446FB"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50326BD2" w14:textId="77777777" w:rsidTr="00E92B64">
        <w:tc>
          <w:tcPr>
            <w:tcW w:w="9000" w:type="dxa"/>
          </w:tcPr>
          <w:p w14:paraId="625ACB34" w14:textId="4505DBF7" w:rsidR="007446FB" w:rsidRDefault="00C16783" w:rsidP="00E92B64">
            <w:pPr>
              <w:pStyle w:val="Heading2"/>
            </w:pPr>
            <w:sdt>
              <w:sdtPr>
                <w:id w:val="-41686822"/>
                <w:placeholder>
                  <w:docPart w:val="45A543D3D356489587A0D238125485F6"/>
                </w:placeholder>
                <w15:appearance w15:val="hidden"/>
              </w:sdtPr>
              <w:sdtEndPr/>
              <w:sdtContent>
                <w:r w:rsidR="0080091C" w:rsidRPr="0080091C">
                  <w:t>What We Check:</w:t>
                </w:r>
              </w:sdtContent>
            </w:sdt>
            <w:r w:rsidR="007446FB">
              <w:t xml:space="preserve"> </w:t>
            </w:r>
          </w:p>
        </w:tc>
      </w:tr>
    </w:tbl>
    <w:p w14:paraId="440BA3FF" w14:textId="2DD8ACE3" w:rsidR="0080091C" w:rsidRPr="0080091C" w:rsidRDefault="0080091C" w:rsidP="00A900D0">
      <w:pPr>
        <w:pStyle w:val="ListParagraph"/>
        <w:numPr>
          <w:ilvl w:val="0"/>
          <w:numId w:val="19"/>
        </w:numPr>
        <w:ind w:right="-2250"/>
        <w:rPr>
          <w:lang w:val="en-GB"/>
        </w:rPr>
      </w:pPr>
      <w:r w:rsidRPr="0080091C">
        <w:rPr>
          <w:lang w:val="en-GB"/>
        </w:rPr>
        <w:t>That you’re spending the money on your care, just like your plan says</w:t>
      </w:r>
    </w:p>
    <w:p w14:paraId="0D9F4083" w14:textId="2186F1C5" w:rsidR="0080091C" w:rsidRPr="0080091C" w:rsidRDefault="0080091C" w:rsidP="00A900D0">
      <w:pPr>
        <w:pStyle w:val="ListParagraph"/>
        <w:numPr>
          <w:ilvl w:val="0"/>
          <w:numId w:val="19"/>
        </w:numPr>
        <w:ind w:right="-2250"/>
        <w:rPr>
          <w:lang w:val="en-GB"/>
        </w:rPr>
      </w:pPr>
      <w:r w:rsidRPr="0080091C">
        <w:rPr>
          <w:lang w:val="en-GB"/>
        </w:rPr>
        <w:t>That you’re paying your share if you were asked to</w:t>
      </w:r>
    </w:p>
    <w:p w14:paraId="317A9105" w14:textId="52DAD330" w:rsidR="0080091C" w:rsidRPr="0080091C" w:rsidRDefault="0080091C" w:rsidP="00A900D0">
      <w:pPr>
        <w:pStyle w:val="ListParagraph"/>
        <w:numPr>
          <w:ilvl w:val="0"/>
          <w:numId w:val="19"/>
        </w:numPr>
        <w:ind w:right="-2250"/>
        <w:rPr>
          <w:lang w:val="en-GB"/>
        </w:rPr>
      </w:pPr>
      <w:r w:rsidRPr="0080091C">
        <w:rPr>
          <w:lang w:val="en-GB"/>
        </w:rPr>
        <w:t>That you’re keeping receipts and records</w:t>
      </w:r>
    </w:p>
    <w:p w14:paraId="395F40A4" w14:textId="2204738D" w:rsidR="007446FB" w:rsidRDefault="007446FB" w:rsidP="007446FB">
      <w:pPr>
        <w:ind w:left="540" w:right="-2250"/>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80091C" w14:paraId="62449D6B" w14:textId="77777777" w:rsidTr="00E92B64">
        <w:tc>
          <w:tcPr>
            <w:tcW w:w="9000" w:type="dxa"/>
          </w:tcPr>
          <w:p w14:paraId="0CBDA3E1" w14:textId="0A7891F8" w:rsidR="0080091C" w:rsidRDefault="0080091C" w:rsidP="00E92B64">
            <w:pPr>
              <w:pStyle w:val="Heading2"/>
            </w:pPr>
            <w:r w:rsidRPr="0080091C">
              <w:t>When We Check:</w:t>
            </w:r>
          </w:p>
        </w:tc>
      </w:tr>
    </w:tbl>
    <w:p w14:paraId="071C814A" w14:textId="285ECFCD" w:rsidR="00122939" w:rsidRPr="0080091C" w:rsidRDefault="00122939" w:rsidP="00A900D0">
      <w:pPr>
        <w:pStyle w:val="ListParagraph"/>
        <w:numPr>
          <w:ilvl w:val="0"/>
          <w:numId w:val="20"/>
        </w:numPr>
        <w:ind w:right="-2250"/>
        <w:rPr>
          <w:lang w:val="en-GB"/>
        </w:rPr>
      </w:pPr>
      <w:r>
        <w:rPr>
          <w:lang w:val="en-GB"/>
        </w:rPr>
        <w:t>W</w:t>
      </w:r>
      <w:r w:rsidRPr="00122939">
        <w:rPr>
          <w:lang w:val="en-GB"/>
        </w:rPr>
        <w:t>e will contact you to complete a review of your Direct Payment around 8 weeks after your Direct Payment starts. Lewisham will also check your prepaid card spend to ensure this matches what's expected in the care plan. They may contact you to provide receipts and records of spend if these are not uploaded to the prepaid card site.</w:t>
      </w:r>
    </w:p>
    <w:p w14:paraId="164007C8" w14:textId="77777777" w:rsidR="0080091C" w:rsidRDefault="0080091C">
      <w:pPr>
        <w:spacing w:before="120" w:after="0" w:line="264" w:lineRule="auto"/>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80091C" w14:paraId="1B8D6059" w14:textId="77777777" w:rsidTr="00E92B64">
        <w:tc>
          <w:tcPr>
            <w:tcW w:w="9000" w:type="dxa"/>
          </w:tcPr>
          <w:p w14:paraId="466B4045" w14:textId="4CECA314" w:rsidR="0080091C" w:rsidRDefault="0080091C" w:rsidP="00E92B64">
            <w:pPr>
              <w:pStyle w:val="Heading2"/>
            </w:pPr>
            <w:r w:rsidRPr="0080091C">
              <w:t>How Much Money You Can Keep:</w:t>
            </w:r>
          </w:p>
        </w:tc>
      </w:tr>
    </w:tbl>
    <w:p w14:paraId="0A66FAB0" w14:textId="5AFE349D" w:rsidR="0080091C" w:rsidRPr="0080091C" w:rsidRDefault="0080091C" w:rsidP="0080091C">
      <w:pPr>
        <w:ind w:left="540" w:right="-2250"/>
        <w:rPr>
          <w:lang w:val="en-GB"/>
        </w:rPr>
      </w:pPr>
      <w:r w:rsidRPr="0080091C">
        <w:rPr>
          <w:lang w:val="en-GB"/>
        </w:rPr>
        <w:t>You’re allowed to keep:</w:t>
      </w:r>
    </w:p>
    <w:p w14:paraId="2BABEC9C" w14:textId="77777777" w:rsidR="0080091C" w:rsidRPr="0080091C" w:rsidRDefault="0080091C" w:rsidP="00A900D0">
      <w:pPr>
        <w:pStyle w:val="ListParagraph"/>
        <w:numPr>
          <w:ilvl w:val="0"/>
          <w:numId w:val="21"/>
        </w:numPr>
        <w:ind w:right="-2250"/>
        <w:rPr>
          <w:lang w:val="en-GB"/>
        </w:rPr>
      </w:pPr>
      <w:r w:rsidRPr="0080091C">
        <w:rPr>
          <w:lang w:val="en-GB"/>
        </w:rPr>
        <w:t>Up to 8 weeks of care money in your account</w:t>
      </w:r>
    </w:p>
    <w:p w14:paraId="7DA0D8C3" w14:textId="77777777" w:rsidR="0080091C" w:rsidRPr="0080091C" w:rsidRDefault="0080091C" w:rsidP="00A900D0">
      <w:pPr>
        <w:pStyle w:val="ListParagraph"/>
        <w:numPr>
          <w:ilvl w:val="0"/>
          <w:numId w:val="21"/>
        </w:numPr>
        <w:ind w:right="-2250"/>
        <w:rPr>
          <w:lang w:val="en-GB"/>
        </w:rPr>
      </w:pPr>
      <w:r w:rsidRPr="0080091C">
        <w:rPr>
          <w:lang w:val="en-GB"/>
        </w:rPr>
        <w:t>Extra money for holiday pay, insurance, and unpaid invoices</w:t>
      </w:r>
    </w:p>
    <w:p w14:paraId="1EA8A49B" w14:textId="77777777" w:rsidR="0080091C" w:rsidRPr="0080091C" w:rsidRDefault="0080091C" w:rsidP="0080091C">
      <w:pPr>
        <w:ind w:left="540" w:right="-2250"/>
        <w:rPr>
          <w:lang w:val="en-GB"/>
        </w:rPr>
      </w:pPr>
      <w:r w:rsidRPr="0080091C">
        <w:rPr>
          <w:lang w:val="en-GB"/>
        </w:rPr>
        <w:t>If there’s too much money left sitting on your card and you're not using it, we might ask to take some of it back — but we’ll always talk to you first.</w:t>
      </w:r>
    </w:p>
    <w:p w14:paraId="2218910C" w14:textId="77777777" w:rsidR="0080091C" w:rsidRDefault="0080091C" w:rsidP="0080091C">
      <w:pPr>
        <w:ind w:left="540" w:right="-2250"/>
      </w:pPr>
    </w:p>
    <w:p w14:paraId="19B60289" w14:textId="34BF186B" w:rsidR="0080091C" w:rsidRDefault="0080091C" w:rsidP="0080091C">
      <w:pPr>
        <w:ind w:left="540" w:right="-2250"/>
      </w:pPr>
      <w:r w:rsidRPr="0080091C">
        <w:t>Keeping your spending clear and tidy means fewer questions and more independence.</w:t>
      </w:r>
    </w:p>
    <w:p w14:paraId="4E60A028" w14:textId="1AE9CBE6" w:rsidR="001669AE" w:rsidRDefault="001669AE">
      <w:pPr>
        <w:spacing w:before="120" w:after="0" w:line="264" w:lineRule="auto"/>
      </w:pPr>
      <w:r>
        <w:br w:type="page"/>
      </w:r>
    </w:p>
    <w:p w14:paraId="32E943B9" w14:textId="77777777" w:rsidR="007446FB" w:rsidRPr="00C65E4B" w:rsidRDefault="007446FB" w:rsidP="007446FB">
      <w:pPr>
        <w:pStyle w:val="GreenHeading"/>
      </w:pPr>
      <w:r>
        <w:rPr>
          <w:noProof/>
        </w:rPr>
        <mc:AlternateContent>
          <mc:Choice Requires="wpg">
            <w:drawing>
              <wp:anchor distT="0" distB="0" distL="114300" distR="114300" simplePos="0" relativeHeight="251658251" behindDoc="1" locked="1" layoutInCell="1" allowOverlap="1" wp14:anchorId="6D773409" wp14:editId="111424F9">
                <wp:simplePos x="0" y="0"/>
                <wp:positionH relativeFrom="column">
                  <wp:posOffset>-480060</wp:posOffset>
                </wp:positionH>
                <wp:positionV relativeFrom="paragraph">
                  <wp:posOffset>-598170</wp:posOffset>
                </wp:positionV>
                <wp:extent cx="512064" cy="10305288"/>
                <wp:effectExtent l="0" t="0" r="2540" b="1270"/>
                <wp:wrapNone/>
                <wp:docPr id="2110806804" name="Group 211080680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168261700"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267293566"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23F2E60" id="Group 2110806804" o:spid="_x0000_s1026" alt="&quot;&quot;" style="position:absolute;margin-left:-37.8pt;margin-top:-47.1pt;width:40.3pt;height:811.45pt;z-index:-251658229;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8q/aXwMAADEJAAAOAAAAZHJzL2Uyb0RvYy54bWy8Vt9P2zAQfp+0/8Hy+8gPkrSNCKgqA01C&#10;gAYTz8ZxmkiO7dluU/bX7+wkpdAKMaatD6kd353vvvvuLidnm5ajNdOmkaLA0VGIERNUlo1YFvjH&#10;/cWXKUbGElESLgUr8BMz+Oz086eTTuUslrXkJdMIjAiTd6rAtbUqDwJDa9YScyQVE3BYSd0SC1u9&#10;DEpNOrDe8iAOwyzopC6VlpQZA2/P+0N86u1XFaP2pqoMs4gXGHyz/qn989E9g9MTki81UXVDBzfI&#10;B7xoSSPg0q2pc2IJWulmz1TbUC2NrOwRlW0gq6qhzMcA0UThq2gutVwpH8sy75ZqCxNA+wqnD5ul&#10;1+tLre7UrQYkOrUELPzOxbKpdOv+wUu08ZA9bSFjG4sovEyjOMwSjCgcReFxmMbTaQ8qrQH5PT1a&#10;f91qRtMIUjJqHqewAyeC8eLghTudAoKYZwzM32FwVxPFPLQmBwxuNWpKiCDKpnEWTULwS5AW+Hpn&#10;NWmWtUULKQSwSWoUOS+dO6C3EANwJjeA4QHU4jRKMjC3D90QexKGySxJX4ROcqWNvWSyRW5RYN4I&#10;5y3JyfrK2B6lUcS95gJ1BZ5kUBJezEjelBcN5+7QFxNbcI3WBMqAUMqETYYLdyQBeS4gAS62Phq/&#10;sk+c9Xd8ZxXABFmP+ktckb6269HxlkDaqVXgxVZx8O4txUHeqTJfwH+ivNXwN0tht8ptI6Q+5Lbd&#10;jC5XvfyIQB+3g+BRlk8+zx4aYGGf/39PxzibxLPjNMtGOt5ABpFP3UDAbeWOKRur51XZziYzT2ug&#10;DuB6oATTyJfjbgHusZBx3ijzJhF36PR+4vW8I7mQjrK9C+9kYnwopT3DB5LWpGQ98dMQfiPtRwr6&#10;hsPFIbK+g+X/m6zcvpOsSMt+1hlFLxroIVfE2FuiYbhB34GBbW/gUXEJbUMOK4xqqX8deu/kod/C&#10;KUYdDMsCm58rohlG/JuATjyLkgTMWr9J0kkMG7178rh7IlbtQkIjiuDTQFG/dPKWj8tKy/YB5vrc&#10;3QpHRFC4u8DU6nGzsP0Qhy8DyuZzLwYTVRF7Je4UHVuU65H3mwei1dBILXD/Wo7df6+f9rKuRoSc&#10;r6ysGt9sn5vA0Bx8D/ADCuayp9DwDeEG/+7eyz9/6Zz+BgAA//8DAFBLAwQUAAYACAAAACEAdvGd&#10;XuEAAAAKAQAADwAAAGRycy9kb3ducmV2LnhtbEyPwUrDQBCG74LvsIzgrd0kmrbGbEop6qkItoJ4&#10;22anSWh2NmS3Sfr2jie9zTAf/3x/vp5sKwbsfeNIQTyPQCCVzjRUKfg8vM5WIHzQZHTrCBVc0cO6&#10;uL3JdWbcSB847EMlOIR8phXUIXSZlL6s0Wo/dx0S306utzrw2lfS9HrkcNvKJIoW0uqG+EOtO9zW&#10;WJ73F6vgbdTj5iF+GXbn0/b6fUjfv3YxKnV/N22eQQScwh8Mv/qsDgU7Hd2FjBetgtkyXTDKw9Nj&#10;AoKJlLsdGUyT1RJkkcv/FYofAAAA//8DAFBLAQItABQABgAIAAAAIQC2gziS/gAAAOEBAAATAAAA&#10;AAAAAAAAAAAAAAAAAABbQ29udGVudF9UeXBlc10ueG1sUEsBAi0AFAAGAAgAAAAhADj9If/WAAAA&#10;lAEAAAsAAAAAAAAAAAAAAAAALwEAAF9yZWxzLy5yZWxzUEsBAi0AFAAGAAgAAAAhAETyr9pfAwAA&#10;MQkAAA4AAAAAAAAAAAAAAAAALgIAAGRycy9lMm9Eb2MueG1sUEsBAi0AFAAGAAgAAAAhAHbxnV7h&#10;AAAACgEAAA8AAAAAAAAAAAAAAAAAuQUAAGRycy9kb3ducmV2LnhtbFBLBQYAAAAABAAEAPMAAADH&#10;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7P/5zAAAAOMAAAAPAAAAZHJzL2Rvd25yZXYueG1sRI9BT8Mw&#10;DIXvSPyHyEhcEEs7QdnKsgkhIbigsbEf4DVeW7VxoiashV+PD0gcbT+/977VZnK9OtMQW88G8lkG&#10;irjytuXawOHz5XYBKiZki71nMvBNETbry4sVltaPvKPzPtVKTDiWaKBJKZRax6ohh3HmA7HcTn5w&#10;mGQcam0HHMXc9XqeZYV22LIkNBjouaGq2385A93x/udjdxPSuOyW/fb9jvUhvBpzfTU9PYJKNKV/&#10;8d/3m5X6ebGYF/lDJhTCJAvQ618AAAD//wMAUEsBAi0AFAAGAAgAAAAhANvh9svuAAAAhQEAABMA&#10;AAAAAAAAAAAAAAAAAAAAAFtDb250ZW50X1R5cGVzXS54bWxQSwECLQAUAAYACAAAACEAWvQsW78A&#10;AAAVAQAACwAAAAAAAAAAAAAAAAAfAQAAX3JlbHMvLnJlbHNQSwECLQAUAAYACAAAACEAbuz/+cwA&#10;AADjAAAADwAAAAAAAAAAAAAAAAAHAgAAZHJzL2Rvd25yZXYueG1sUEsFBgAAAAADAAMAtwAAAAAD&#10;A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9Q6PxgAAAOMAAAAPAAAAZHJzL2Rvd25yZXYueG1sRE/NisIw&#10;EL4LvkMYwZumVq3aNcqyIHhYEK0Hj0Mz2xabSWmi1rc3C4LH+f5nve1MLe7Uusqygsk4AkGcW11x&#10;oeCc7UZLEM4ja6wtk4InOdhu+r01pto++Ej3ky9ECGGXooLS+yaV0uUlGXRj2xAH7s+2Bn0420Lq&#10;Fh8h3NQyjqJEGqw4NJTY0E9J+fV0Mwrmx1uRTWeViQ804+vhaX+zyUWp4aD7/gLhqfMf8du912F+&#10;nCzi1XSeJPD/UwBAbl4AAAD//wMAUEsBAi0AFAAGAAgAAAAhANvh9svuAAAAhQEAABMAAAAAAAAA&#10;AAAAAAAAAAAAAFtDb250ZW50X1R5cGVzXS54bWxQSwECLQAUAAYACAAAACEAWvQsW78AAAAVAQAA&#10;CwAAAAAAAAAAAAAAAAAfAQAAX3JlbHMvLnJlbHNQSwECLQAUAAYACAAAACEAoPUOj8YAAADjAAAA&#10;DwAAAAAAAAAAAAAAAAAHAgAAZHJzL2Rvd25yZXYueG1sUEsFBgAAAAADAAMAtwAAAPoCA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2991332C" w14:textId="77777777" w:rsidTr="00E92B64">
        <w:tc>
          <w:tcPr>
            <w:tcW w:w="9000" w:type="dxa"/>
          </w:tcPr>
          <w:p w14:paraId="39D7DEF5" w14:textId="2FDF659D" w:rsidR="007446FB" w:rsidRDefault="00C16783" w:rsidP="00E92B64">
            <w:pPr>
              <w:pStyle w:val="Heading1"/>
            </w:pPr>
            <w:sdt>
              <w:sdtPr>
                <w:id w:val="889308875"/>
                <w:placeholder>
                  <w:docPart w:val="A4FD4EB595B8414C832552A9671C3163"/>
                </w:placeholder>
                <w15:appearance w15:val="hidden"/>
              </w:sdtPr>
              <w:sdtEndPr/>
              <w:sdtContent>
                <w:r w:rsidR="007446FB" w:rsidRPr="007446FB">
                  <w:t>If You Go Away or into Hospital</w:t>
                </w:r>
              </w:sdtContent>
            </w:sdt>
            <w:r w:rsidR="007446FB">
              <w:t xml:space="preserve"> </w:t>
            </w:r>
          </w:p>
        </w:tc>
      </w:tr>
    </w:tbl>
    <w:p w14:paraId="4264F47A" w14:textId="1BB63F1C" w:rsidR="007446FB" w:rsidRPr="0080091C" w:rsidRDefault="0080091C" w:rsidP="007446FB">
      <w:pPr>
        <w:ind w:left="540" w:right="-2250"/>
      </w:pPr>
      <w:r w:rsidRPr="0080091C">
        <w:t>Sometimes life happens — maybe you go on holiday, visit family, or need to stay in hospital.</w:t>
      </w:r>
      <w:r w:rsidRPr="0080091C">
        <w:br/>
        <w:t>That’s totally fine! But you need to let the Direct Payments Team know.</w:t>
      </w:r>
    </w:p>
    <w:p w14:paraId="3603CFD3" w14:textId="77777777" w:rsidR="007446FB" w:rsidRPr="001278E7"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37ADC821" w14:textId="77777777" w:rsidTr="00E92B64">
        <w:tc>
          <w:tcPr>
            <w:tcW w:w="9000" w:type="dxa"/>
          </w:tcPr>
          <w:p w14:paraId="6ACC38D9" w14:textId="35E03322" w:rsidR="007446FB" w:rsidRDefault="00C16783" w:rsidP="00E92B64">
            <w:pPr>
              <w:pStyle w:val="Heading2"/>
            </w:pPr>
            <w:sdt>
              <w:sdtPr>
                <w:id w:val="-1046610080"/>
                <w:placeholder>
                  <w:docPart w:val="DB10AC9398364BE8AF233F3A5CBB98AF"/>
                </w:placeholder>
                <w15:appearance w15:val="hidden"/>
              </w:sdtPr>
              <w:sdtEndPr/>
              <w:sdtContent>
                <w:r w:rsidR="0080091C" w:rsidRPr="0080091C">
                  <w:t>If You Go Away (Out of Lewisham or Abroad)</w:t>
                </w:r>
              </w:sdtContent>
            </w:sdt>
            <w:r w:rsidR="007446FB">
              <w:t xml:space="preserve"> </w:t>
            </w:r>
          </w:p>
        </w:tc>
      </w:tr>
    </w:tbl>
    <w:p w14:paraId="61536CED" w14:textId="2E0A0604" w:rsidR="0080091C" w:rsidRPr="0080091C" w:rsidRDefault="0080091C" w:rsidP="00A900D0">
      <w:pPr>
        <w:pStyle w:val="ListParagraph"/>
        <w:numPr>
          <w:ilvl w:val="0"/>
          <w:numId w:val="22"/>
        </w:numPr>
        <w:ind w:right="-2250"/>
        <w:rPr>
          <w:lang w:val="en-GB"/>
        </w:rPr>
      </w:pPr>
      <w:r w:rsidRPr="0080091C">
        <w:rPr>
          <w:lang w:val="en-GB"/>
        </w:rPr>
        <w:t>If you’re away for less than 4 weeks – tell the team in advance, and say how you’ll manage your care while you’re gone</w:t>
      </w:r>
    </w:p>
    <w:p w14:paraId="5886BB5B" w14:textId="77777777" w:rsidR="0080091C" w:rsidRPr="0080091C" w:rsidRDefault="0080091C" w:rsidP="00A900D0">
      <w:pPr>
        <w:pStyle w:val="ListParagraph"/>
        <w:numPr>
          <w:ilvl w:val="0"/>
          <w:numId w:val="22"/>
        </w:numPr>
        <w:ind w:right="-2250"/>
        <w:rPr>
          <w:lang w:val="en-GB"/>
        </w:rPr>
      </w:pPr>
      <w:r w:rsidRPr="0080091C">
        <w:rPr>
          <w:lang w:val="en-GB"/>
        </w:rPr>
        <w:t>If you’re away for more than 4 weeks – your Direct Payments will usually stop until you’re back</w:t>
      </w:r>
    </w:p>
    <w:p w14:paraId="43CE642E" w14:textId="77777777" w:rsidR="0080091C" w:rsidRDefault="0080091C" w:rsidP="00A900D0">
      <w:pPr>
        <w:pStyle w:val="ListParagraph"/>
        <w:numPr>
          <w:ilvl w:val="0"/>
          <w:numId w:val="22"/>
        </w:numPr>
        <w:ind w:right="-2250"/>
        <w:rPr>
          <w:lang w:val="en-GB"/>
        </w:rPr>
      </w:pPr>
      <w:r w:rsidRPr="0080091C">
        <w:rPr>
          <w:lang w:val="en-GB"/>
        </w:rPr>
        <w:t>If you employ someone (like a PA) while away, make sure you follow the employment rules of the country you’re visiting</w:t>
      </w:r>
    </w:p>
    <w:p w14:paraId="2B85F97E" w14:textId="3E687DC7" w:rsidR="00850A78" w:rsidRPr="00850A78" w:rsidRDefault="00850A78" w:rsidP="00850A78">
      <w:pPr>
        <w:ind w:left="540" w:right="-2250"/>
        <w:rPr>
          <w:lang w:val="en-GB"/>
        </w:rPr>
      </w:pPr>
      <w:r w:rsidRPr="00850A78">
        <w:rPr>
          <w:lang w:val="en-GB"/>
        </w:rPr>
        <w:t>Please speak to the Direct Payment Team in advance of making such</w:t>
      </w:r>
      <w:r>
        <w:rPr>
          <w:lang w:val="en-GB"/>
        </w:rPr>
        <w:t xml:space="preserve"> </w:t>
      </w:r>
      <w:r w:rsidRPr="00850A78">
        <w:rPr>
          <w:lang w:val="en-GB"/>
        </w:rPr>
        <w:t>arrangements</w:t>
      </w:r>
    </w:p>
    <w:p w14:paraId="1E8AC2E3" w14:textId="10D04F3E" w:rsidR="00850A78" w:rsidRPr="0080091C" w:rsidRDefault="0080091C" w:rsidP="00850A78">
      <w:pPr>
        <w:ind w:left="540" w:right="-2250"/>
        <w:rPr>
          <w:lang w:val="en-GB"/>
        </w:rPr>
      </w:pPr>
      <w:r w:rsidRPr="0080091C">
        <w:rPr>
          <w:lang w:val="en-GB"/>
        </w:rPr>
        <w:t>Always keep receipts and records if you spend care money while away.</w:t>
      </w:r>
    </w:p>
    <w:p w14:paraId="0DC22E4F" w14:textId="22024A02" w:rsidR="0080091C" w:rsidRDefault="0080091C"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80091C" w14:paraId="1B344346" w14:textId="77777777" w:rsidTr="00E92B64">
        <w:tc>
          <w:tcPr>
            <w:tcW w:w="9000" w:type="dxa"/>
          </w:tcPr>
          <w:p w14:paraId="48450742" w14:textId="78227257" w:rsidR="0080091C" w:rsidRDefault="0080091C" w:rsidP="00E92B64">
            <w:pPr>
              <w:pStyle w:val="Heading2"/>
            </w:pPr>
            <w:r w:rsidRPr="0080091C">
              <w:t>If You Go Into Hospital</w:t>
            </w:r>
          </w:p>
        </w:tc>
      </w:tr>
    </w:tbl>
    <w:p w14:paraId="0B49B142" w14:textId="0460327E" w:rsidR="0080091C" w:rsidRDefault="0080091C" w:rsidP="00A900D0">
      <w:pPr>
        <w:pStyle w:val="ListParagraph"/>
        <w:numPr>
          <w:ilvl w:val="0"/>
          <w:numId w:val="23"/>
        </w:numPr>
        <w:ind w:right="-2250"/>
        <w:rPr>
          <w:lang w:val="en-GB"/>
        </w:rPr>
      </w:pPr>
      <w:r w:rsidRPr="0080091C">
        <w:rPr>
          <w:lang w:val="en-GB"/>
        </w:rPr>
        <w:t>You can’t use your Direct Payment to pay for healthcare, but you might still use it for other support like keeping your PA job safe</w:t>
      </w:r>
      <w:r w:rsidR="00493C8C">
        <w:rPr>
          <w:lang w:val="en-GB"/>
        </w:rPr>
        <w:t>.</w:t>
      </w:r>
    </w:p>
    <w:p w14:paraId="6AC24D87" w14:textId="1CEA8792" w:rsidR="00493C8C" w:rsidRPr="0080091C" w:rsidRDefault="00493C8C" w:rsidP="00A900D0">
      <w:pPr>
        <w:pStyle w:val="ListParagraph"/>
        <w:numPr>
          <w:ilvl w:val="0"/>
          <w:numId w:val="23"/>
        </w:numPr>
        <w:ind w:right="-2250"/>
        <w:rPr>
          <w:lang w:val="en-GB"/>
        </w:rPr>
      </w:pPr>
      <w:r w:rsidRPr="00493C8C">
        <w:rPr>
          <w:lang w:val="en-GB"/>
        </w:rPr>
        <w:t>You must tell the Direct Payment team if planning to pay PA's while in hospital, as this is not generally considered appropriate while the NHS is looking after you.</w:t>
      </w:r>
    </w:p>
    <w:p w14:paraId="2521DBD6" w14:textId="4E60D165" w:rsidR="0080091C" w:rsidRPr="0080091C" w:rsidRDefault="0080091C" w:rsidP="00A900D0">
      <w:pPr>
        <w:pStyle w:val="ListParagraph"/>
        <w:numPr>
          <w:ilvl w:val="0"/>
          <w:numId w:val="23"/>
        </w:numPr>
        <w:ind w:right="-2250"/>
        <w:rPr>
          <w:lang w:val="en-GB"/>
        </w:rPr>
      </w:pPr>
      <w:r w:rsidRPr="0080091C">
        <w:rPr>
          <w:lang w:val="en-GB"/>
        </w:rPr>
        <w:t>If you’re in hospital for more than 4 weeks, your Direct Payment will usually stop</w:t>
      </w:r>
    </w:p>
    <w:p w14:paraId="1EFB76B0" w14:textId="6F234500" w:rsidR="0080091C" w:rsidRPr="0080091C" w:rsidRDefault="0080091C" w:rsidP="00A900D0">
      <w:pPr>
        <w:pStyle w:val="ListParagraph"/>
        <w:numPr>
          <w:ilvl w:val="0"/>
          <w:numId w:val="23"/>
        </w:numPr>
        <w:ind w:right="-2250"/>
        <w:rPr>
          <w:lang w:val="en-GB"/>
        </w:rPr>
      </w:pPr>
      <w:r w:rsidRPr="0080091C">
        <w:rPr>
          <w:lang w:val="en-GB"/>
        </w:rPr>
        <w:t>A review will happen to see if your care plan needs to change</w:t>
      </w:r>
    </w:p>
    <w:p w14:paraId="3579AD4F" w14:textId="77777777" w:rsidR="0080091C" w:rsidRDefault="0080091C" w:rsidP="0080091C">
      <w:pPr>
        <w:ind w:left="540" w:right="-2250"/>
      </w:pPr>
    </w:p>
    <w:p w14:paraId="3F05952B" w14:textId="435881D5" w:rsidR="0080091C" w:rsidRPr="00774893" w:rsidRDefault="0080091C" w:rsidP="0080091C">
      <w:pPr>
        <w:ind w:left="540" w:right="-2250"/>
      </w:pPr>
      <w:r w:rsidRPr="00774893">
        <w:t>The main thing? Keep us in the loop. That way, we can make sure your care and payments don’t go off track.</w: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24482157" w14:textId="77777777" w:rsidTr="00E92B64">
        <w:tc>
          <w:tcPr>
            <w:tcW w:w="9000" w:type="dxa"/>
          </w:tcPr>
          <w:p w14:paraId="4BF22A28" w14:textId="07744BD1" w:rsidR="007446FB" w:rsidRDefault="007446FB" w:rsidP="00E92B64">
            <w:pPr>
              <w:pStyle w:val="Heading1"/>
            </w:pPr>
            <w:r>
              <w:rPr>
                <w:noProof/>
              </w:rPr>
              <mc:AlternateContent>
                <mc:Choice Requires="wpg">
                  <w:drawing>
                    <wp:anchor distT="0" distB="0" distL="114300" distR="114300" simplePos="0" relativeHeight="251658252" behindDoc="1" locked="1" layoutInCell="1" allowOverlap="1" wp14:anchorId="228C2B29" wp14:editId="08992F96">
                      <wp:simplePos x="0" y="0"/>
                      <wp:positionH relativeFrom="column">
                        <wp:posOffset>-878840</wp:posOffset>
                      </wp:positionH>
                      <wp:positionV relativeFrom="paragraph">
                        <wp:posOffset>-570865</wp:posOffset>
                      </wp:positionV>
                      <wp:extent cx="511810" cy="10304780"/>
                      <wp:effectExtent l="0" t="0" r="2540" b="1270"/>
                      <wp:wrapNone/>
                      <wp:docPr id="85843786" name="Group 8584378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1810" cy="10304780"/>
                                <a:chOff x="0" y="0"/>
                                <a:chExt cx="511810" cy="10303510"/>
                              </a:xfrm>
                            </wpg:grpSpPr>
                            <wps:wsp>
                              <wps:cNvPr id="727937554"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645577830"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C9EBEF9" id="Group 85843786" o:spid="_x0000_s1026" alt="&quot;&quot;" style="position:absolute;margin-left:-69.2pt;margin-top:-44.95pt;width:40.3pt;height:811.4pt;z-index:-251658228;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SMNFWgMAADAJAAAOAAAAZHJzL2Uyb0RvYy54bWy8VlFv2yAQfp+0/4B4X20ndtxYdaooXatJ&#10;1VqtnfpMMY4tYWBA4mS/fge207TJqq7TlgcC5u64+/jujrPzTcPRmmlTS5Hj6CTEiAkqi1osc/z9&#10;/vLTKUbGElEQLgXL8ZYZfD77+OGsVRkbyUrygmkERoTJWpXjylqVBYGhFWuIOZGKCdgspW6IhaVe&#10;BoUmLVhveDAKw0nQSl0oLSkzBr5edJt45u2XJaP2piwNs4jnGHyzftR+fHRjMDsj2VITVdW0d4O8&#10;w4uG1AIO3Zm6IJagla4PTDU11dLI0p5Q2QSyLGvKfAwQTRS+iOZKy5XysSyzdql2MAG0L3B6t1n6&#10;dX2l1Z261YBEq5aAhV+5WDalbtw/eIk2HrLtDjK2sYjCxySKTiMAlsJWFI7DOD3tQaUVIH+gR6vP&#10;v9EcJ2AHnAiGg4Nn7rQKCGKeMDB/h8FdRRTz0JoMMLjVqC5ynI7S6ThNkhgjQRqg653VpF5WFi2k&#10;EEAmqVHknHTegNpC9LiZzACER0AbJVE8AXwOketBi8MwnsbJs8hJprSxV0w2yE1yzGvhnCUZWV8b&#10;24E0iLjPXKAWvJ9ARngxI3ldXNacu02fS2zBNVoTyAJCKRM27g/ckwTguQD8XWxdNH5mt5x1Z3xj&#10;JaAElx51h7gcfWnXo+MtgbRTK8GLnWLv3WuKvbxTZT5//0R5p+FPlsLulJtaSH3MbbsZXC47+QGB&#10;Lm4HwaMstv6ePTRAwu7+/zkbo0mcJGl6OgaqdHS8gRtE/up6Au4Sd7iyIXleZO00nUYpkAOoA7ge&#10;ycA+j/fz74CFjPNamVeJuEentxOv4x3JhHSU7Vx4IxNHx660Y3hP0ooUrCN+EsJvoP1AQV9vuDhG&#10;1jew/H+Tlds3khVp2bU6o+hlDTXkmhh7SzT0NiAT9Gt7A0PJJZQN2c8wqqT+eey7k4dyC7sYtdAr&#10;c2x+rIhmGPEvAgrxNIpjMGv9Ik7SESz0/s7j/o5YNQsJhSiCl4GifurkLR+mpZbNA7T1uTsVtoig&#10;cHaOqdXDYmG7Hg4PA8rmcy8GDVURey3uFB1KlKuR95sHolVfSC1w/6sciv9BPe1kXY4IOV9ZWda+&#10;2D4Vgb44+Brg+xO0ZU+h/gnh+v7+2ss/PXRmvwAAAP//AwBQSwMEFAAGAAgAAAAhAPi8dKrjAAAA&#10;DQEAAA8AAABkcnMvZG93bnJldi54bWxMj8FOg0AQhu8mvsNmTLzRhSIKlKVpGvXUmNiamN627BRI&#10;2V3CboG+veNJbzOZL/98f7GedcdGHFxrjYBoEQJDU1nVmlrA1+EtSIE5L42SnTUo4IYO1uX9XSFz&#10;ZSfziePe14xCjMulgMb7PufcVQ1q6Ra2R0O3sx209LQONVeDnChcd3wZhs9cy9bQh0b2uG2wuuyv&#10;WsD7JKdNHL2Ou8t5ezseko/vXYRCPD7MmxUwj7P/g+FXn9ShJKeTvRrlWCcgiOL0iVia0iwDRkiQ&#10;vFCbE7FJvMyAlwX/36L8AQAA//8DAFBLAQItABQABgAIAAAAIQC2gziS/gAAAOEBAAATAAAAAAAA&#10;AAAAAAAAAAAAAABbQ29udGVudF9UeXBlc10ueG1sUEsBAi0AFAAGAAgAAAAhADj9If/WAAAAlAEA&#10;AAsAAAAAAAAAAAAAAAAALwEAAF9yZWxzLy5yZWxzUEsBAi0AFAAGAAgAAAAhANNIw0VaAwAAMAkA&#10;AA4AAAAAAAAAAAAAAAAALgIAAGRycy9lMm9Eb2MueG1sUEsBAi0AFAAGAAgAAAAhAPi8dKrjAAAA&#10;DQEAAA8AAAAAAAAAAAAAAAAAtAUAAGRycy9kb3ducmV2LnhtbFBLBQYAAAAABAAEAPMAAADEBgAA&#10;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rtXywAAAOIAAAAPAAAAZHJzL2Rvd25yZXYueG1sRI/dSsNA&#10;FITvBd9hOYI30m5aG2Nit6UIojel9ucBjtljEpI9u2TXJvr0riD0cpiZb5jlejSdOFPvG8sKZtME&#10;BHFpdcOVgtPxZfIIwgdkjZ1lUvBNHtar66slFtoOvKfzIVQiQtgXqKAOwRVS+rImg35qHXH0Pm1v&#10;METZV1L3OES46eQ8SR6kwYbjQo2Onmsq28OXUdB+pD/v+zsXhrzNu912wfLkXpW6vRk3TyACjeES&#10;/m+/aQXZPMvvszRdwN+leAfk6hcAAP//AwBQSwECLQAUAAYACAAAACEA2+H2y+4AAACFAQAAEwAA&#10;AAAAAAAAAAAAAAAAAAAAW0NvbnRlbnRfVHlwZXNdLnhtbFBLAQItABQABgAIAAAAIQBa9CxbvwAA&#10;ABUBAAALAAAAAAAAAAAAAAAAAB8BAABfcmVscy8ucmVsc1BLAQItABQABgAIAAAAIQBCXrtXywAA&#10;AOIAAAAPAAAAAAAAAAAAAAAAAAcCAABkcnMvZG93bnJldi54bWxQSwUGAAAAAAMAAwC3AAAA/wIA&#10;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gd/ygAAAOMAAAAPAAAAZHJzL2Rvd25yZXYueG1sRI9Ba8JA&#10;EIXvhf6HZQRvdaMmKtFVSqHgoSAaDz0O2WkSzM6G7Krx33cOgseZefPe+za7wbXqRn1oPBuYThJQ&#10;xKW3DVcGzsX3xwpUiMgWW89k4EEBdtv3tw3m1t/5SLdTrJSYcMjRQB1jl2sdypochonviOX253uH&#10;Uca+0rbHu5i7Vs+SZKEdNiwJNXb0VVN5OV2dgex4rYp52rjZgVK+HB7+p5j+GjMeDZ9rUJGG+BI/&#10;v/dW6i/SLFsuV3OhECZZgN7+AwAA//8DAFBLAQItABQABgAIAAAAIQDb4fbL7gAAAIUBAAATAAAA&#10;AAAAAAAAAAAAAAAAAABbQ29udGVudF9UeXBlc10ueG1sUEsBAi0AFAAGAAgAAAAhAFr0LFu/AAAA&#10;FQEAAAsAAAAAAAAAAAAAAAAAHwEAAF9yZWxzLy5yZWxzUEsBAi0AFAAGAAgAAAAhAKD6B3/KAAAA&#10;4wAAAA8AAAAAAAAAAAAAAAAABwIAAGRycy9kb3ducmV2LnhtbFBLBQYAAAAAAwADALcAAAD+AgAA&#10;AAA=&#10;" fillcolor="#5d7879 [3207]" stroked="f" strokeweight="1pt">
                        <v:stroke joinstyle="miter"/>
                      </v:oval>
                      <w10:anchorlock/>
                    </v:group>
                  </w:pict>
                </mc:Fallback>
              </mc:AlternateContent>
            </w:r>
            <w:sdt>
              <w:sdtPr>
                <w:id w:val="-285660048"/>
                <w:placeholder>
                  <w:docPart w:val="EC57F6BEE2924D938C5D13D052CD8FA4"/>
                </w:placeholder>
                <w15:appearance w15:val="hidden"/>
              </w:sdtPr>
              <w:sdtEndPr/>
              <w:sdtContent>
                <w:r w:rsidRPr="007446FB">
                  <w:t>Ending Direct Payments</w:t>
                </w:r>
              </w:sdtContent>
            </w:sdt>
            <w:r>
              <w:t xml:space="preserve"> </w:t>
            </w:r>
          </w:p>
        </w:tc>
      </w:tr>
    </w:tbl>
    <w:p w14:paraId="7E33D427" w14:textId="3710880A" w:rsidR="007446FB" w:rsidRPr="00122300" w:rsidRDefault="00466C43" w:rsidP="007446FB">
      <w:pPr>
        <w:ind w:left="540" w:right="-2250"/>
      </w:pPr>
      <w:r w:rsidRPr="00466C43">
        <w:t>Sometimes, Direct Payments need to stop. That’s OK — there are always other options to get support.</w:t>
      </w:r>
    </w:p>
    <w:p w14:paraId="2C368342" w14:textId="77777777" w:rsidR="007446FB"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02B3621D" w14:textId="77777777" w:rsidTr="00E92B64">
        <w:tc>
          <w:tcPr>
            <w:tcW w:w="9000" w:type="dxa"/>
          </w:tcPr>
          <w:p w14:paraId="42564575" w14:textId="25AF838F" w:rsidR="007446FB" w:rsidRDefault="00C16783" w:rsidP="00E92B64">
            <w:pPr>
              <w:pStyle w:val="Heading2"/>
            </w:pPr>
            <w:sdt>
              <w:sdtPr>
                <w:id w:val="-1306699007"/>
                <w:placeholder>
                  <w:docPart w:val="17D57AAFBDE046B3A3AC058EF20ABD7D"/>
                </w:placeholder>
                <w15:appearance w15:val="hidden"/>
              </w:sdtPr>
              <w:sdtEndPr/>
              <w:sdtContent>
                <w:r w:rsidR="00466C43" w:rsidRPr="00466C43">
                  <w:t xml:space="preserve">You might stop getting Direct </w:t>
                </w:r>
                <w:r w:rsidR="00466C43">
                  <w:t>p</w:t>
                </w:r>
                <w:r w:rsidR="00466C43" w:rsidRPr="00466C43">
                  <w:t>ayments if:</w:t>
                </w:r>
              </w:sdtContent>
            </w:sdt>
            <w:r w:rsidR="007446FB">
              <w:t xml:space="preserve"> </w:t>
            </w:r>
          </w:p>
        </w:tc>
      </w:tr>
    </w:tbl>
    <w:p w14:paraId="5FCF36BD" w14:textId="6CF6331D" w:rsidR="00466C43" w:rsidRPr="00466C43" w:rsidRDefault="00466C43" w:rsidP="00A900D0">
      <w:pPr>
        <w:pStyle w:val="ListParagraph"/>
        <w:numPr>
          <w:ilvl w:val="0"/>
          <w:numId w:val="24"/>
        </w:numPr>
        <w:ind w:right="-2250"/>
        <w:rPr>
          <w:lang w:val="en-GB"/>
        </w:rPr>
      </w:pPr>
      <w:r w:rsidRPr="00466C43">
        <w:rPr>
          <w:lang w:val="en-GB"/>
        </w:rPr>
        <w:t>You don’t want them anymore – just let the council know</w:t>
      </w:r>
    </w:p>
    <w:p w14:paraId="2B73E46D" w14:textId="77777777" w:rsidR="00466C43" w:rsidRPr="00466C43" w:rsidRDefault="00466C43" w:rsidP="00A900D0">
      <w:pPr>
        <w:pStyle w:val="ListParagraph"/>
        <w:numPr>
          <w:ilvl w:val="0"/>
          <w:numId w:val="24"/>
        </w:numPr>
        <w:ind w:right="-2250"/>
        <w:rPr>
          <w:lang w:val="en-GB"/>
        </w:rPr>
      </w:pPr>
      <w:r w:rsidRPr="00466C43">
        <w:rPr>
          <w:lang w:val="en-GB"/>
        </w:rPr>
        <w:t>You’re not using the money properly</w:t>
      </w:r>
    </w:p>
    <w:p w14:paraId="180EF56E" w14:textId="77777777" w:rsidR="00466C43" w:rsidRPr="00466C43" w:rsidRDefault="00466C43" w:rsidP="00A900D0">
      <w:pPr>
        <w:pStyle w:val="ListParagraph"/>
        <w:numPr>
          <w:ilvl w:val="0"/>
          <w:numId w:val="24"/>
        </w:numPr>
        <w:ind w:right="-2250"/>
        <w:rPr>
          <w:lang w:val="en-GB"/>
        </w:rPr>
      </w:pPr>
      <w:r w:rsidRPr="00466C43">
        <w:rPr>
          <w:lang w:val="en-GB"/>
        </w:rPr>
        <w:t>You’re not keeping records or not paying your contribution</w:t>
      </w:r>
    </w:p>
    <w:p w14:paraId="10EA298C" w14:textId="77777777" w:rsidR="00466C43" w:rsidRPr="00466C43" w:rsidRDefault="00466C43" w:rsidP="00A900D0">
      <w:pPr>
        <w:pStyle w:val="ListParagraph"/>
        <w:numPr>
          <w:ilvl w:val="0"/>
          <w:numId w:val="24"/>
        </w:numPr>
        <w:ind w:right="-2250"/>
        <w:rPr>
          <w:lang w:val="en-GB"/>
        </w:rPr>
      </w:pPr>
      <w:r w:rsidRPr="00466C43">
        <w:rPr>
          <w:lang w:val="en-GB"/>
        </w:rPr>
        <w:t xml:space="preserve">Your care needs have </w:t>
      </w:r>
      <w:proofErr w:type="gramStart"/>
      <w:r w:rsidRPr="00466C43">
        <w:rPr>
          <w:lang w:val="en-GB"/>
        </w:rPr>
        <w:t>changed</w:t>
      </w:r>
      <w:proofErr w:type="gramEnd"/>
      <w:r w:rsidRPr="00466C43">
        <w:rPr>
          <w:lang w:val="en-GB"/>
        </w:rPr>
        <w:t xml:space="preserve"> and Direct Payments are no longer the best option</w:t>
      </w:r>
    </w:p>
    <w:p w14:paraId="02489643" w14:textId="77777777" w:rsidR="00466C43" w:rsidRPr="00466C43" w:rsidRDefault="00466C43" w:rsidP="00A900D0">
      <w:pPr>
        <w:pStyle w:val="ListParagraph"/>
        <w:numPr>
          <w:ilvl w:val="0"/>
          <w:numId w:val="24"/>
        </w:numPr>
        <w:ind w:right="-2250"/>
        <w:rPr>
          <w:lang w:val="en-GB"/>
        </w:rPr>
      </w:pPr>
      <w:r w:rsidRPr="00466C43">
        <w:rPr>
          <w:lang w:val="en-GB"/>
        </w:rPr>
        <w:t>You’re no longer able to manage the money (and there’s no one else to help)</w:t>
      </w:r>
    </w:p>
    <w:p w14:paraId="35B936DF" w14:textId="77777777" w:rsidR="00466C43" w:rsidRDefault="00466C43" w:rsidP="00466C43">
      <w:pPr>
        <w:ind w:left="540" w:right="-2250"/>
        <w:rPr>
          <w:lang w:val="en-GB"/>
        </w:rPr>
      </w:pPr>
      <w:r w:rsidRPr="00466C43">
        <w:rPr>
          <w:lang w:val="en-GB"/>
        </w:rPr>
        <w:t>If Direct Payments stop, the council will work with you to arrange care in a different way.</w:t>
      </w:r>
    </w:p>
    <w:p w14:paraId="09C3CBBD" w14:textId="77777777" w:rsidR="00466C43" w:rsidRPr="00466C43" w:rsidRDefault="00466C43" w:rsidP="00466C43">
      <w:pPr>
        <w:ind w:left="540" w:right="-2250"/>
        <w:rPr>
          <w:lang w:val="en-GB"/>
        </w:rPr>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466C43" w14:paraId="6CD35529" w14:textId="77777777" w:rsidTr="00E92B64">
        <w:tc>
          <w:tcPr>
            <w:tcW w:w="9000" w:type="dxa"/>
          </w:tcPr>
          <w:p w14:paraId="6B13ACA6" w14:textId="071C4987" w:rsidR="00466C43" w:rsidRDefault="00466C43" w:rsidP="00E92B64">
            <w:pPr>
              <w:pStyle w:val="Heading2"/>
            </w:pPr>
            <w:r w:rsidRPr="00466C43">
              <w:t>If Someone Dies</w:t>
            </w:r>
          </w:p>
        </w:tc>
      </w:tr>
    </w:tbl>
    <w:p w14:paraId="7A6C073B" w14:textId="77777777" w:rsidR="00466C43" w:rsidRPr="00466C43" w:rsidRDefault="00466C43" w:rsidP="00466C43">
      <w:pPr>
        <w:ind w:left="360" w:right="-2250"/>
        <w:rPr>
          <w:lang w:val="en-GB"/>
        </w:rPr>
      </w:pPr>
      <w:r w:rsidRPr="00466C43">
        <w:rPr>
          <w:lang w:val="en-GB"/>
        </w:rPr>
        <w:t>If someone who was getting Direct Payments passes away:</w:t>
      </w:r>
    </w:p>
    <w:p w14:paraId="1D5E4F75" w14:textId="77777777" w:rsidR="00466C43" w:rsidRPr="00466C43" w:rsidRDefault="00466C43" w:rsidP="00A900D0">
      <w:pPr>
        <w:pStyle w:val="ListParagraph"/>
        <w:numPr>
          <w:ilvl w:val="0"/>
          <w:numId w:val="24"/>
        </w:numPr>
        <w:ind w:right="-2250"/>
        <w:rPr>
          <w:lang w:val="en-GB"/>
        </w:rPr>
      </w:pPr>
      <w:r w:rsidRPr="00466C43">
        <w:rPr>
          <w:lang w:val="en-GB"/>
        </w:rPr>
        <w:t>The council will stop the payments</w:t>
      </w:r>
    </w:p>
    <w:p w14:paraId="461AFA12" w14:textId="77777777" w:rsidR="00466C43" w:rsidRPr="00466C43" w:rsidRDefault="00466C43" w:rsidP="00A900D0">
      <w:pPr>
        <w:pStyle w:val="ListParagraph"/>
        <w:numPr>
          <w:ilvl w:val="0"/>
          <w:numId w:val="24"/>
        </w:numPr>
        <w:ind w:right="-2250"/>
        <w:rPr>
          <w:lang w:val="en-GB"/>
        </w:rPr>
      </w:pPr>
      <w:r w:rsidRPr="00466C43">
        <w:rPr>
          <w:lang w:val="en-GB"/>
        </w:rPr>
        <w:t>Any money left on the prepaid card will be used to pay for any final care costs</w:t>
      </w:r>
    </w:p>
    <w:p w14:paraId="13F851B8" w14:textId="77777777" w:rsidR="00466C43" w:rsidRPr="00466C43" w:rsidRDefault="00466C43" w:rsidP="00A900D0">
      <w:pPr>
        <w:pStyle w:val="ListParagraph"/>
        <w:numPr>
          <w:ilvl w:val="0"/>
          <w:numId w:val="24"/>
        </w:numPr>
        <w:ind w:right="-2250"/>
        <w:rPr>
          <w:lang w:val="en-GB"/>
        </w:rPr>
      </w:pPr>
      <w:r w:rsidRPr="00466C43">
        <w:rPr>
          <w:lang w:val="en-GB"/>
        </w:rPr>
        <w:t>If they had a Personal Assistant (PA), the council might pay things like redundancy if there’s proof they’re owed</w:t>
      </w:r>
    </w:p>
    <w:p w14:paraId="3863B6C4" w14:textId="77777777" w:rsidR="00466C43" w:rsidRDefault="00466C43" w:rsidP="00466C43">
      <w:pPr>
        <w:ind w:left="360" w:right="-2250"/>
        <w:rPr>
          <w:lang w:val="en-GB"/>
        </w:rPr>
      </w:pPr>
      <w:r w:rsidRPr="00466C43">
        <w:rPr>
          <w:lang w:val="en-GB"/>
        </w:rPr>
        <w:t>It’s a difficult time, so the council will always handle it with care and respect.</w:t>
      </w:r>
    </w:p>
    <w:p w14:paraId="147C632A" w14:textId="2502A12A" w:rsidR="00466C43" w:rsidRPr="00466C43" w:rsidRDefault="00466C43" w:rsidP="00466C43">
      <w:pPr>
        <w:ind w:left="360" w:right="-2250"/>
        <w:rPr>
          <w:lang w:val="en-GB"/>
        </w:rPr>
      </w:pPr>
      <w:r w:rsidRPr="00466C43">
        <w:t>Remember: you’re never stuck. If something’s not working, you can talk to the Direct Payments Team and figure out the next step that suits you best.</w:t>
      </w:r>
    </w:p>
    <w:p w14:paraId="4A185546" w14:textId="3053DD0A" w:rsidR="00466C43" w:rsidRDefault="00466C43">
      <w:pPr>
        <w:spacing w:before="120" w:after="0" w:line="264" w:lineRule="auto"/>
      </w:pPr>
      <w:r>
        <w:br w:type="page"/>
      </w:r>
    </w:p>
    <w:p w14:paraId="3831C0B4" w14:textId="77777777" w:rsidR="007446FB" w:rsidRPr="00C65E4B" w:rsidRDefault="007446FB" w:rsidP="007446FB">
      <w:pPr>
        <w:pStyle w:val="GreenHeading"/>
      </w:pPr>
      <w:r>
        <w:rPr>
          <w:noProof/>
        </w:rPr>
        <mc:AlternateContent>
          <mc:Choice Requires="wpg">
            <w:drawing>
              <wp:anchor distT="0" distB="0" distL="114300" distR="114300" simplePos="0" relativeHeight="251658253" behindDoc="1" locked="1" layoutInCell="1" allowOverlap="1" wp14:anchorId="5F0EA97C" wp14:editId="5088DE13">
                <wp:simplePos x="0" y="0"/>
                <wp:positionH relativeFrom="column">
                  <wp:posOffset>-480060</wp:posOffset>
                </wp:positionH>
                <wp:positionV relativeFrom="paragraph">
                  <wp:posOffset>-598170</wp:posOffset>
                </wp:positionV>
                <wp:extent cx="512064" cy="10305288"/>
                <wp:effectExtent l="0" t="0" r="2540" b="1270"/>
                <wp:wrapNone/>
                <wp:docPr id="932036375" name="Group 93203637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52730295"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1629336"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CAD75D7" id="Group 932036375" o:spid="_x0000_s1026" alt="&quot;&quot;" style="position:absolute;margin-left:-37.8pt;margin-top:-47.1pt;width:40.3pt;height:811.45pt;z-index:-251658227;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0AwXwMAAC4JAAAOAAAAZHJzL2Uyb0RvYy54bWy8Vm1v2yAQ/j5p/wHxffVL7LxYdasqXatJ&#10;VVstnfqZYhxbwsCAxMl+/Q5sp2kTVV2nLR8ImLvj7uG5O07PNw1Ha6ZNLUWOo5MQIyaoLGqxzPGP&#10;h6svU4yMJaIgXAqW4y0z+Pzs86fTVmUslpXkBdMIjAiTtSrHlbUqCwJDK9YQcyIVE7BZSt0QC0u9&#10;DApNWrDe8CAOw3HQSl0oLSkzBr5edpv4zNsvS0btXVkaZhHPMfhm/aj9+OTG4OyUZEtNVFXT3g3y&#10;AS8aUgs4dGfqkliCVro+MNXUVEsjS3tCZRPIsqwp8zFANFH4KpprLVfKx7LM2qXawQTQvsLpw2bp&#10;7fpaq4W614BEq5aAhV+5WDalbtw/eIk2HrLtDjK2sYjCxzSKw3GCEYWtKByFaTyddqDSCpA/0KPV&#10;151mNI3gSgbNUQorcCIYDg5euNMqIIh5xsD8HQaLiijmoTUZYHCvUV1ABGk8GYXxLMVIkAbourCa&#10;1MvKorkUAsgkNYqck84bUJuLHjeTGYDwCGhxGiVjiPIQuT70JAyTWZK+iJxkSht7zWSD3CTHvBbO&#10;WZKR9Y2xHUiDiPvMBWpzPBlDRngxI3ldXNWcu02fS2zONVoTyAJCKRM26Q/ckwTguQD8XWxdNH5m&#10;t5x1Z3xnJaAElx51h7gcfW3Xo+MtgbRTK8GLnWLv3VuKvbxTZT5//0R5p+FPlsLulJtaSH3MbbsZ&#10;XC47+QGBLm4HwZMstv6ePTRAwu7+/z0bo3E8G43GAxnv4P6Qv7iefru0HS5sSJ1XOTubzKIJUAOI&#10;A6geyb808rm4n30HHGSc18q8ScM9Mr2fdh3rSCakI2znwjt5GB+70I7fPUUrUrCO9mkIv4H0AwF9&#10;teHiGFXfwfH/TVVu30lVpGXX6IyiVzVUkBti7D3R0Nmg6kC3tncwlFxC0ZD9DKNK6l/Hvjt5KLaw&#10;i1ELnTLH5ueKaIYR/yagDM+iJAGz1i+SdBLDQu/vPO3viFUzl1CGIngXKOqnTt7yYVpq2TxCU79w&#10;p8IWERTOzjG1eljMbdfB4VlA2cWFF4N2qoi9EQtFhwLlKuTD5pFo1ZdRC9y/lUPpP6imnazLESEv&#10;VlaWtS+1zyWgLw2+AvjuBE3ZU6h/QLiuv7/28s/PnLPfAAAA//8DAFBLAwQUAAYACAAAACEAdvGd&#10;XuEAAAAKAQAADwAAAGRycy9kb3ducmV2LnhtbEyPwUrDQBCG74LvsIzgrd0kmrbGbEop6qkItoJ4&#10;22anSWh2NmS3Sfr2jie9zTAf/3x/vp5sKwbsfeNIQTyPQCCVzjRUKfg8vM5WIHzQZHTrCBVc0cO6&#10;uL3JdWbcSB847EMlOIR8phXUIXSZlL6s0Wo/dx0S306utzrw2lfS9HrkcNvKJIoW0uqG+EOtO9zW&#10;WJ73F6vgbdTj5iF+GXbn0/b6fUjfv3YxKnV/N22eQQScwh8Mv/qsDgU7Hd2FjBetgtkyXTDKw9Nj&#10;AoKJlLsdGUyT1RJkkcv/FYofAAAA//8DAFBLAQItABQABgAIAAAAIQC2gziS/gAAAOEBAAATAAAA&#10;AAAAAAAAAAAAAAAAAABbQ29udGVudF9UeXBlc10ueG1sUEsBAi0AFAAGAAgAAAAhADj9If/WAAAA&#10;lAEAAAsAAAAAAAAAAAAAAAAALwEAAF9yZWxzLy5yZWxzUEsBAi0AFAAGAAgAAAAhAO1PQDBfAwAA&#10;LgkAAA4AAAAAAAAAAAAAAAAALgIAAGRycy9lMm9Eb2MueG1sUEsBAi0AFAAGAAgAAAAhAHbxnV7h&#10;AAAACgEAAA8AAAAAAAAAAAAAAAAAuQUAAGRycy9kb3ducmV2LnhtbFBLBQYAAAAABAAEAPMAAADH&#10;Bg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gavDxwAAAOIAAAAPAAAAZHJzL2Rvd25yZXYueG1sRE/dSsMw&#10;FL4XfIdwBG/EpXZWbV02ZDD0ZszNPcCxObalzUlosrXu6RdB2OXH9z9bjKYTR+p9Y1nBwyQBQVxa&#10;3XClYP+1un8B4QOyxs4yKfglD4v59dUMC20H3tJxFyoRQ9gXqKAOwRVS+rImg35iHXHkfmxvMETY&#10;V1L3OMRw08k0SZ6kwYZjQ42OljWV7e5gFLTf2elze+fCkLd5t1k/sty7d6Vub8a3VxCBxnAR/7s/&#10;dJyfpc/TJM0z+LsUMcj5GQAA//8DAFBLAQItABQABgAIAAAAIQDb4fbL7gAAAIUBAAATAAAAAAAA&#10;AAAAAAAAAAAAAABbQ29udGVudF9UeXBlc10ueG1sUEsBAi0AFAAGAAgAAAAhAFr0LFu/AAAAFQEA&#10;AAsAAAAAAAAAAAAAAAAAHwEAAF9yZWxzLy5yZWxzUEsBAi0AFAAGAAgAAAAhAOOBq8PHAAAA4gAA&#10;AA8AAAAAAAAAAAAAAAAABwIAAGRycy9kb3ducmV2LnhtbFBLBQYAAAAAAwADALcAAAD7Ag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RSxAAAAOEAAAAPAAAAZHJzL2Rvd25yZXYueG1sRE/LisIw&#10;FN0L/kO4A+40fThFO0YRQXAxIFoXLi/NtS02N6WJWv9+MjAwy8N5rzaDacWTetdYVhDPIhDEpdUN&#10;VwouxX66AOE8ssbWMil4k4PNejxaYa7ti0/0PPtKhBB2OSqove9yKV1Zk0E3sx1x4G62N+gD7Cup&#10;e3yFcNPKJIoyabDh0FBjR7uayvv5YRR8nh5Vkc4bkxxpzvfj234X8VWpycew/QLhafD/4j/3QYf5&#10;cZYs0zSD30cBglz/AAAA//8DAFBLAQItABQABgAIAAAAIQDb4fbL7gAAAIUBAAATAAAAAAAAAAAA&#10;AAAAAAAAAABbQ29udGVudF9UeXBlc10ueG1sUEsBAi0AFAAGAAgAAAAhAFr0LFu/AAAAFQEAAAsA&#10;AAAAAAAAAAAAAAAAHwEAAF9yZWxzLy5yZWxzUEsBAi0AFAAGAAgAAAAhAI79JFLEAAAA4QAAAA8A&#10;AAAAAAAAAAAAAAAABwIAAGRycy9kb3ducmV2LnhtbFBLBQYAAAAAAwADALcAAAD4Ag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7A11311D" w14:textId="77777777" w:rsidTr="00E92B64">
        <w:tc>
          <w:tcPr>
            <w:tcW w:w="9000" w:type="dxa"/>
          </w:tcPr>
          <w:p w14:paraId="67BA8870" w14:textId="0EC283D6" w:rsidR="007446FB" w:rsidRDefault="00C16783" w:rsidP="00E92B64">
            <w:pPr>
              <w:pStyle w:val="Heading1"/>
            </w:pPr>
            <w:sdt>
              <w:sdtPr>
                <w:id w:val="-552775342"/>
                <w:placeholder>
                  <w:docPart w:val="191E93141A7E4FCCA346330A195627E2"/>
                </w:placeholder>
                <w15:appearance w15:val="hidden"/>
              </w:sdtPr>
              <w:sdtEndPr/>
              <w:sdtContent>
                <w:r w:rsidR="007446FB" w:rsidRPr="007446FB">
                  <w:t>Help and Contact Details</w:t>
                </w:r>
              </w:sdtContent>
            </w:sdt>
            <w:r w:rsidR="007446FB">
              <w:t xml:space="preserve"> </w:t>
            </w:r>
          </w:p>
        </w:tc>
      </w:tr>
    </w:tbl>
    <w:p w14:paraId="00960C1E" w14:textId="5F0EF31C" w:rsidR="007446FB" w:rsidRPr="00122300" w:rsidRDefault="00466C43" w:rsidP="007446FB">
      <w:pPr>
        <w:ind w:left="540" w:right="-2250"/>
      </w:pPr>
      <w:r w:rsidRPr="00466C43">
        <w:t>Need help? Have questions? Don’t worry — there’s a whole team here to support you.</w:t>
      </w:r>
      <w:r w:rsidRPr="00466C43">
        <w:br/>
        <w:t>Here’s who to contact in Lewisham</w:t>
      </w:r>
    </w:p>
    <w:p w14:paraId="0CFFC850" w14:textId="77777777" w:rsidR="007446FB" w:rsidRDefault="007446F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6253652E" w14:textId="77777777" w:rsidTr="00E92B64">
        <w:tc>
          <w:tcPr>
            <w:tcW w:w="9000" w:type="dxa"/>
          </w:tcPr>
          <w:p w14:paraId="4BB46354" w14:textId="2E66F6A0" w:rsidR="007446FB" w:rsidRDefault="00C16783" w:rsidP="00E92B64">
            <w:pPr>
              <w:pStyle w:val="Heading2"/>
            </w:pPr>
            <w:sdt>
              <w:sdtPr>
                <w:id w:val="-447856023"/>
                <w:placeholder>
                  <w:docPart w:val="081DC5F3DF44479DB711AECE96C21E1E"/>
                </w:placeholder>
                <w15:appearance w15:val="hidden"/>
              </w:sdtPr>
              <w:sdtEndPr/>
              <w:sdtContent>
                <w:r w:rsidR="00466C43" w:rsidRPr="00466C43">
                  <w:t>Direct Payments Team</w:t>
                </w:r>
              </w:sdtContent>
            </w:sdt>
            <w:r w:rsidR="007446FB">
              <w:t xml:space="preserve"> </w:t>
            </w:r>
          </w:p>
        </w:tc>
      </w:tr>
    </w:tbl>
    <w:p w14:paraId="2ACE8C1E" w14:textId="55ACBBD2" w:rsidR="00466C43" w:rsidRPr="00466C43" w:rsidRDefault="00466C43" w:rsidP="00466C43">
      <w:pPr>
        <w:ind w:left="540" w:right="-2250"/>
        <w:rPr>
          <w:lang w:val="en-GB"/>
        </w:rPr>
      </w:pPr>
      <w:r w:rsidRPr="00466C43">
        <w:rPr>
          <w:lang w:val="en-GB"/>
        </w:rPr>
        <w:t>For anything to do with your Direct Payment, prepaid card, or if your situation changes:</w:t>
      </w:r>
    </w:p>
    <w:p w14:paraId="561BD037" w14:textId="77777777" w:rsidR="00466C43" w:rsidRDefault="00466C43" w:rsidP="00A900D0">
      <w:pPr>
        <w:pStyle w:val="ListParagraph"/>
        <w:numPr>
          <w:ilvl w:val="0"/>
          <w:numId w:val="25"/>
        </w:numPr>
        <w:ind w:right="-2250"/>
        <w:rPr>
          <w:lang w:val="en-GB"/>
        </w:rPr>
      </w:pPr>
      <w:r w:rsidRPr="00466C43">
        <w:rPr>
          <w:lang w:val="en-GB"/>
        </w:rPr>
        <w:t xml:space="preserve">020 8314 9675 </w:t>
      </w:r>
    </w:p>
    <w:p w14:paraId="0D4DF388" w14:textId="445398DB" w:rsidR="00466C43" w:rsidRPr="00466C43" w:rsidRDefault="00466C43" w:rsidP="00A900D0">
      <w:pPr>
        <w:pStyle w:val="ListParagraph"/>
        <w:numPr>
          <w:ilvl w:val="0"/>
          <w:numId w:val="25"/>
        </w:numPr>
        <w:ind w:right="-2250"/>
        <w:rPr>
          <w:lang w:val="en-GB"/>
        </w:rPr>
      </w:pPr>
      <w:r w:rsidRPr="00466C43">
        <w:rPr>
          <w:lang w:val="en-GB"/>
        </w:rPr>
        <w:t>directpaymentteam@lewisham.gov.uk</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466C43" w14:paraId="4F0813EE" w14:textId="77777777" w:rsidTr="00E92B64">
        <w:tc>
          <w:tcPr>
            <w:tcW w:w="9000" w:type="dxa"/>
          </w:tcPr>
          <w:p w14:paraId="2C04CBB8" w14:textId="44A17B2B" w:rsidR="00466C43" w:rsidRDefault="00466C43" w:rsidP="00E92B64">
            <w:pPr>
              <w:pStyle w:val="Heading2"/>
            </w:pPr>
            <w:r w:rsidRPr="00466C43">
              <w:t>Financial Assessment Team</w:t>
            </w:r>
          </w:p>
        </w:tc>
      </w:tr>
    </w:tbl>
    <w:p w14:paraId="0AC0E23C" w14:textId="77777777" w:rsidR="00466C43" w:rsidRDefault="00466C43" w:rsidP="00466C43">
      <w:pPr>
        <w:ind w:left="540" w:right="-2250"/>
        <w:rPr>
          <w:lang w:val="en-GB"/>
        </w:rPr>
      </w:pPr>
      <w:r w:rsidRPr="00466C43">
        <w:rPr>
          <w:lang w:val="en-GB"/>
        </w:rPr>
        <w:t>For help with your contribution or financial questions:</w:t>
      </w:r>
    </w:p>
    <w:p w14:paraId="4CB2BC17" w14:textId="04C16809" w:rsidR="00466C43" w:rsidRPr="00466C43" w:rsidRDefault="00466C43" w:rsidP="00A900D0">
      <w:pPr>
        <w:pStyle w:val="ListParagraph"/>
        <w:numPr>
          <w:ilvl w:val="0"/>
          <w:numId w:val="26"/>
        </w:numPr>
        <w:ind w:right="-2250"/>
        <w:rPr>
          <w:lang w:val="en-GB"/>
        </w:rPr>
      </w:pPr>
      <w:r w:rsidRPr="00466C43">
        <w:rPr>
          <w:lang w:val="en-GB"/>
        </w:rPr>
        <w:t>financialassessmentteam@lewisham.gov.uk</w:t>
      </w:r>
    </w:p>
    <w:p w14:paraId="345D837B" w14:textId="028456CA" w:rsidR="007446FB" w:rsidRDefault="007446FB" w:rsidP="007446FB">
      <w:pPr>
        <w:ind w:left="540" w:right="-2250"/>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466C43" w14:paraId="7F519981" w14:textId="77777777" w:rsidTr="00E92B64">
        <w:tc>
          <w:tcPr>
            <w:tcW w:w="9000" w:type="dxa"/>
          </w:tcPr>
          <w:p w14:paraId="6403C2B6" w14:textId="05896CD3" w:rsidR="00466C43" w:rsidRDefault="00466C43" w:rsidP="00E92B64">
            <w:pPr>
              <w:pStyle w:val="Heading2"/>
            </w:pPr>
            <w:r w:rsidRPr="00466C43">
              <w:t>Adult Social Care Gateway Team</w:t>
            </w:r>
          </w:p>
        </w:tc>
      </w:tr>
    </w:tbl>
    <w:p w14:paraId="1935F85A" w14:textId="77777777" w:rsidR="00466C43" w:rsidRPr="00466C43" w:rsidRDefault="00466C43" w:rsidP="00466C43">
      <w:pPr>
        <w:ind w:left="540" w:right="-2250"/>
        <w:rPr>
          <w:lang w:val="en-GB"/>
        </w:rPr>
      </w:pPr>
      <w:r w:rsidRPr="00466C43">
        <w:rPr>
          <w:lang w:val="en-GB"/>
        </w:rPr>
        <w:t>If you’re new to social care or want to ask for a care assessment:</w:t>
      </w:r>
    </w:p>
    <w:p w14:paraId="1CB4D3E5" w14:textId="5859EAAC" w:rsidR="00466C43" w:rsidRDefault="00466C43" w:rsidP="00A900D0">
      <w:pPr>
        <w:pStyle w:val="ListParagraph"/>
        <w:numPr>
          <w:ilvl w:val="0"/>
          <w:numId w:val="25"/>
        </w:numPr>
        <w:ind w:right="-2250"/>
        <w:rPr>
          <w:lang w:val="en-GB"/>
        </w:rPr>
      </w:pPr>
      <w:r w:rsidRPr="00466C43">
        <w:rPr>
          <w:lang w:val="en-GB"/>
        </w:rPr>
        <w:t xml:space="preserve">020 8314 </w:t>
      </w:r>
      <w:r>
        <w:rPr>
          <w:lang w:val="en-GB"/>
        </w:rPr>
        <w:t>7777</w:t>
      </w:r>
    </w:p>
    <w:p w14:paraId="6031C43E" w14:textId="16DA3CD7" w:rsidR="00466C43" w:rsidRPr="00466C43" w:rsidRDefault="00466C43" w:rsidP="00A900D0">
      <w:pPr>
        <w:pStyle w:val="ListParagraph"/>
        <w:numPr>
          <w:ilvl w:val="0"/>
          <w:numId w:val="25"/>
        </w:numPr>
        <w:ind w:right="-2250"/>
        <w:rPr>
          <w:lang w:val="en-GB"/>
        </w:rPr>
      </w:pPr>
      <w:r>
        <w:rPr>
          <w:lang w:val="en-GB"/>
        </w:rPr>
        <w:t>gateway</w:t>
      </w:r>
      <w:r w:rsidRPr="00466C43">
        <w:rPr>
          <w:lang w:val="en-GB"/>
        </w:rPr>
        <w:t>@lewisham.gov.uk</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466C43" w14:paraId="3E5E4146" w14:textId="77777777" w:rsidTr="00E92B64">
        <w:tc>
          <w:tcPr>
            <w:tcW w:w="9000" w:type="dxa"/>
          </w:tcPr>
          <w:p w14:paraId="7042665F" w14:textId="03843467" w:rsidR="00466C43" w:rsidRDefault="00EF295B" w:rsidP="00E92B64">
            <w:pPr>
              <w:pStyle w:val="Heading2"/>
            </w:pPr>
            <w:r w:rsidRPr="00EF295B">
              <w:t>Find a Personal Assistant or Care Agency</w:t>
            </w:r>
          </w:p>
        </w:tc>
      </w:tr>
    </w:tbl>
    <w:p w14:paraId="0289E37F" w14:textId="7A87985C" w:rsidR="007446FB" w:rsidRDefault="00EF295B" w:rsidP="00A900D0">
      <w:pPr>
        <w:pStyle w:val="ListParagraph"/>
        <w:numPr>
          <w:ilvl w:val="0"/>
          <w:numId w:val="27"/>
        </w:numPr>
      </w:pPr>
      <w:r w:rsidRPr="00EF295B">
        <w:rPr>
          <w:lang w:val="en-GB"/>
        </w:rPr>
        <w:t>Visit: www.lewisham.gov.uk/pa</w:t>
      </w:r>
    </w:p>
    <w:p w14:paraId="4C25BE9F" w14:textId="5DA2D114" w:rsidR="00466C43" w:rsidRDefault="00466C43" w:rsidP="007446FB"/>
    <w:p w14:paraId="66F9C3AC" w14:textId="77777777" w:rsidR="00EF295B" w:rsidRDefault="00EF295B" w:rsidP="00EF295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3D51DA" w14:paraId="027B01C4" w14:textId="77777777" w:rsidTr="00997A6A">
        <w:tc>
          <w:tcPr>
            <w:tcW w:w="9000" w:type="dxa"/>
          </w:tcPr>
          <w:p w14:paraId="2430E2D6" w14:textId="47D658FE" w:rsidR="003D51DA" w:rsidRDefault="00C16783" w:rsidP="00997A6A">
            <w:pPr>
              <w:pStyle w:val="Heading2"/>
            </w:pPr>
            <w:sdt>
              <w:sdtPr>
                <w:id w:val="811911312"/>
                <w:placeholder>
                  <w:docPart w:val="DD54CF0EF7FB4AEC8F874CDCDF4E79B1"/>
                </w:placeholder>
                <w15:appearance w15:val="hidden"/>
              </w:sdtPr>
              <w:sdtEndPr/>
              <w:sdtContent>
                <w:r w:rsidR="003D51DA" w:rsidRPr="00EF295B">
                  <w:t>Employment Help</w:t>
                </w:r>
              </w:sdtContent>
            </w:sdt>
            <w:r w:rsidR="003D51DA">
              <w:t xml:space="preserve"> </w:t>
            </w:r>
          </w:p>
        </w:tc>
      </w:tr>
    </w:tbl>
    <w:p w14:paraId="43FF5D65" w14:textId="77777777" w:rsidR="003D51DA" w:rsidRPr="00EF295B" w:rsidRDefault="003D51DA" w:rsidP="003D51DA">
      <w:pPr>
        <w:pStyle w:val="ListParagraph"/>
        <w:numPr>
          <w:ilvl w:val="0"/>
          <w:numId w:val="27"/>
        </w:numPr>
        <w:ind w:right="-2250"/>
        <w:rPr>
          <w:lang w:val="en-GB"/>
        </w:rPr>
      </w:pPr>
      <w:r w:rsidRPr="00EF295B">
        <w:rPr>
          <w:lang w:val="en-GB"/>
        </w:rPr>
        <w:t xml:space="preserve">Skills for Care: </w:t>
      </w:r>
      <w:hyperlink r:id="rId15" w:tgtFrame="_new" w:history="1">
        <w:r w:rsidRPr="00EF295B">
          <w:rPr>
            <w:rStyle w:val="Hyperlink"/>
            <w:lang w:val="en-GB"/>
          </w:rPr>
          <w:t>www.skillsforcare.org.uk</w:t>
        </w:r>
      </w:hyperlink>
    </w:p>
    <w:p w14:paraId="36AED771" w14:textId="77777777" w:rsidR="003D51DA" w:rsidRPr="00EF295B" w:rsidRDefault="003D51DA" w:rsidP="003D51DA">
      <w:pPr>
        <w:pStyle w:val="ListParagraph"/>
        <w:numPr>
          <w:ilvl w:val="0"/>
          <w:numId w:val="27"/>
        </w:numPr>
        <w:ind w:right="-2250"/>
        <w:rPr>
          <w:lang w:val="en-GB"/>
        </w:rPr>
      </w:pPr>
      <w:r w:rsidRPr="00EF295B">
        <w:rPr>
          <w:lang w:val="en-GB"/>
        </w:rPr>
        <w:t xml:space="preserve">ACAS (workplace advice): </w:t>
      </w:r>
      <w:hyperlink r:id="rId16" w:tgtFrame="_new" w:history="1">
        <w:r w:rsidRPr="00EF295B">
          <w:rPr>
            <w:rStyle w:val="Hyperlink"/>
            <w:lang w:val="en-GB"/>
          </w:rPr>
          <w:t>www.acas.org.uk</w:t>
        </w:r>
      </w:hyperlink>
    </w:p>
    <w:p w14:paraId="6C8BDC2B" w14:textId="77777777" w:rsidR="003D51DA" w:rsidRPr="00EF295B" w:rsidRDefault="003D51DA" w:rsidP="003D51DA">
      <w:pPr>
        <w:pStyle w:val="ListParagraph"/>
        <w:numPr>
          <w:ilvl w:val="0"/>
          <w:numId w:val="27"/>
        </w:numPr>
        <w:ind w:right="-2250"/>
        <w:rPr>
          <w:lang w:val="en-GB"/>
        </w:rPr>
      </w:pPr>
      <w:r w:rsidRPr="00EF295B">
        <w:rPr>
          <w:lang w:val="en-GB"/>
        </w:rPr>
        <w:t xml:space="preserve">CQC (to check care agencies): </w:t>
      </w:r>
      <w:hyperlink r:id="rId17" w:tgtFrame="_new" w:history="1">
        <w:r w:rsidRPr="00EF295B">
          <w:rPr>
            <w:rStyle w:val="Hyperlink"/>
            <w:lang w:val="en-GB"/>
          </w:rPr>
          <w:t>www.cqc.org.uk</w:t>
        </w:r>
      </w:hyperlink>
    </w:p>
    <w:p w14:paraId="4C8A60D2" w14:textId="77777777" w:rsidR="003D51DA" w:rsidRDefault="003D51DA" w:rsidP="003D51DA">
      <w:pPr>
        <w:ind w:left="540" w:right="-2250"/>
      </w:pPr>
    </w:p>
    <w:p w14:paraId="230CB534" w14:textId="06B0A585" w:rsidR="007446FB" w:rsidRPr="00C65E4B" w:rsidRDefault="007446FB" w:rsidP="007446FB">
      <w:pPr>
        <w:pStyle w:val="GreenHeading"/>
      </w:pPr>
      <w:r>
        <w:rPr>
          <w:noProof/>
        </w:rPr>
        <mc:AlternateContent>
          <mc:Choice Requires="wpg">
            <w:drawing>
              <wp:anchor distT="0" distB="0" distL="114300" distR="114300" simplePos="0" relativeHeight="251658254" behindDoc="1" locked="1" layoutInCell="1" allowOverlap="1" wp14:anchorId="0AEC6CBA" wp14:editId="6AC86955">
                <wp:simplePos x="0" y="0"/>
                <wp:positionH relativeFrom="column">
                  <wp:posOffset>-509905</wp:posOffset>
                </wp:positionH>
                <wp:positionV relativeFrom="paragraph">
                  <wp:posOffset>-2359025</wp:posOffset>
                </wp:positionV>
                <wp:extent cx="511810" cy="10304780"/>
                <wp:effectExtent l="0" t="0" r="2540" b="1270"/>
                <wp:wrapNone/>
                <wp:docPr id="485162029" name="Group 4851620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1810" cy="10304780"/>
                          <a:chOff x="0" y="0"/>
                          <a:chExt cx="511810" cy="10303510"/>
                        </a:xfrm>
                      </wpg:grpSpPr>
                      <wps:wsp>
                        <wps:cNvPr id="288141823"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417916954"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050F3A6" id="Group 485162029" o:spid="_x0000_s1026" alt="&quot;&quot;" style="position:absolute;margin-left:-40.15pt;margin-top:-185.75pt;width:40.3pt;height:811.4pt;z-index:-251658226;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GkosVwMAAC8JAAAOAAAAZHJzL2Uyb0RvYy54bWy8Vt9v2yAQfp+0/wHxvtpOnV9WnSpK12pS&#10;tVZLpz5TjGMkDAxInO6v34HtNG2yquu05YGAuTvuPr674+x8Wwu0YcZyJXOcnMQYMUlVweUqx9/v&#10;Lj9NMLKOyIIIJVmOH5nF57OPH84anbGBqpQomEFgRNqs0TmunNNZFFlasZrYE6WZhM1SmZo4WJpV&#10;VBjSgPVaRIM4HkWNMoU2ijJr4etFu4lnwX5ZMupuytIyh0SOwTcXRhPGBz9GszOSrQzRFaedG+Qd&#10;XtSESzh0Z+qCOILWhh+Yqjk1yqrSnVBVR6osOWUhBogmiV9Ec2XUWodYVlmz0juYANoXOL3bLP26&#10;uTJ6qW8NINHoFWARVj6WbWlq/w9eom2A7HEHGds6ROHjMEkmCQBLYSuJT+N0POlApRUgf6BHq8+/&#10;0Twdgh1wIuoPjp6502ggiH3CwP4dBsuKaBagtRlgcGsQL3I8mEySNJkMTjGSpAa6Lp0hfFU5tFBS&#10;ApmUQYl30nsDagvZ4WYzCxAeAW0wTNIR4HOIXAdaGsfpNB0+i5xk2lh3xVSN/CTHgkvvLMnI5tq6&#10;FqRexH8WEjU5Ho8gI4KYVYIXl1wIvxlyiS2EQRsCWUAoZdKl3YF7kgC8kIC/j62NJszco2DtGd9Y&#10;CSjBpSftIT5HX9oN6ARLIO3VSvBip9h595piJ+9VWcjfP1HeaYSTlXQ75ZpLZY657ba9y2Ur3yPQ&#10;xu0heFDFY7jnAA2QsL3/f87GNBlPk9F0mPZsvIELROHmOv7t8ra/sT53XiTtFAyNgRvAHID1SAJ2&#10;abyffgckZEJwbV/l4R6b3s67lnYkk8oztnXhjUQcHLvRluAdRytSsJb3wxh+Pet7BoZyI+Qxrr6B&#10;5P+bq8K9kavIqLbTWU0vOZSQa2LdLTHQ2qDsQLt2NzCUQkHVUN0Mo0qZn8e+e3motrCLUQOtMsf2&#10;x5oYhpH4IqEOT5M0BbMuLNLheAALs7/zsL8j1/VCQR1K4GGgaZh6eSf6aWlUfQ9dfe5PhS0iKZyd&#10;Y+pMv1i4toXDu4Cy+TyIQT/VxF3LpaZ9hfIl8m57T4zu6qgD7n9Vfe0/KKetrM8RqeZrp0oeau1T&#10;DehqQygBoT1BVw4U6l4Qvu3vr4P80ztn9gsAAP//AwBQSwMEFAAGAAgAAAAhABpig7bfAAAACgEA&#10;AA8AAABkcnMvZG93bnJldi54bWxMj8FqwkAQhu+FvsMyQm+6iSGtxGxEpO1JCtVC6W3Mjkkwuxuy&#10;axLfvtNTvc3PfPzzTb6ZTCsG6n3jrIJ4EYEgWzrd2ErB1/FtvgLhA1qNrbOk4EYeNsXjQ46ZdqP9&#10;pOEQKsEl1meooA6hy6T0ZU0G/cJ1ZHl3dr3BwLGvpO5x5HLTymUUPUuDjeULNXa0q6m8HK5GwfuI&#10;4zaJX4f95by7/RzTj+99TEo9zabtGkSgKfzD8KfP6lCw08ldrfaiVTBfRQmjPCQvcQqCEc4nBpdp&#10;nIAscnn/QvELAAD//wMAUEsBAi0AFAAGAAgAAAAhALaDOJL+AAAA4QEAABMAAAAAAAAAAAAAAAAA&#10;AAAAAFtDb250ZW50X1R5cGVzXS54bWxQSwECLQAUAAYACAAAACEAOP0h/9YAAACUAQAACwAAAAAA&#10;AAAAAAAAAAAvAQAAX3JlbHMvLnJlbHNQSwECLQAUAAYACAAAACEAhxpKLFcDAAAvCQAADgAAAAAA&#10;AAAAAAAAAAAuAgAAZHJzL2Uyb0RvYy54bWxQSwECLQAUAAYACAAAACEAGmKDtt8AAAAKAQAADwAA&#10;AAAAAAAAAAAAAACxBQAAZHJzL2Rvd25yZXYueG1sUEsFBgAAAAAEAAQA8wAAAL0GA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zVlwywAAAOIAAAAPAAAAZHJzL2Rvd25yZXYueG1sRI/RSsNA&#10;FETfBf9huUJfxGwSq6Qx2yIF0Zeirf2Aa/aahGTvLtm1iX69WxB8HGbmDFNtZjOIE42+s6wgS1IQ&#10;xLXVHTcKju9PNwUIH5A1DpZJwTd52KwvLyostZ14T6dDaESEsC9RQRuCK6X0dUsGfWIdcfQ+7Wgw&#10;RDk2Uo84RbgZZJ6m99Jgx3GhRUfblur+8GUU9B93P2/7axemVb8aXndLlkf3rNTian58ABFoDv/h&#10;v/aLVpAXRbbMivwWzpfiHZDrXwAAAP//AwBQSwECLQAUAAYACAAAACEA2+H2y+4AAACFAQAAEwAA&#10;AAAAAAAAAAAAAAAAAAAAW0NvbnRlbnRfVHlwZXNdLnhtbFBLAQItABQABgAIAAAAIQBa9CxbvwAA&#10;ABUBAAALAAAAAAAAAAAAAAAAAB8BAABfcmVscy8ucmVsc1BLAQItABQABgAIAAAAIQDUzVlwywAA&#10;AOIAAAAPAAAAAAAAAAAAAAAAAAcCAABkcnMvZG93bnJldi54bWxQSwUGAAAAAAMAAwC3AAAA/wIA&#10;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zFTVyQAAAOIAAAAPAAAAZHJzL2Rvd25yZXYueG1sRI9Bi8Iw&#10;FITvgv8hvAVvmlaru3aNIoLgQZBaD3t8NG/bYvNSmqj13xthYY/DzHzDrDa9acSdOldbVhBPIhDE&#10;hdU1lwou+X78BcJ5ZI2NZVLwJAeb9XCwwlTbB2d0P/tSBAi7FBVU3replK6oyKCb2JY4eL+2M+iD&#10;7EqpO3wEuGnkNIoW0mDNYaHClnYVFdfzzSiYZ7cynyW1mZ4o4evpaY95/KPU6KPffoPw1Pv/8F/7&#10;oBUk8ecyXiznCbwvhTsg1y8AAAD//wMAUEsBAi0AFAAGAAgAAAAhANvh9svuAAAAhQEAABMAAAAA&#10;AAAAAAAAAAAAAAAAAFtDb250ZW50X1R5cGVzXS54bWxQSwECLQAUAAYACAAAACEAWvQsW78AAAAV&#10;AQAACwAAAAAAAAAAAAAAAAAfAQAAX3JlbHMvLnJlbHNQSwECLQAUAAYACAAAACEAY8xU1ckAAADi&#10;AAAADwAAAAAAAAAAAAAAAAAHAgAAZHJzL2Rvd25yZXYueG1sUEsFBgAAAAADAAMAtwAAAP0CAAAA&#10;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7446FB" w14:paraId="6E34E6CF" w14:textId="77777777" w:rsidTr="00E92B64">
        <w:tc>
          <w:tcPr>
            <w:tcW w:w="9000" w:type="dxa"/>
          </w:tcPr>
          <w:p w14:paraId="399041B1" w14:textId="2CFF92F7" w:rsidR="007446FB" w:rsidRDefault="00EF295B" w:rsidP="00E92B64">
            <w:pPr>
              <w:pStyle w:val="Heading1"/>
            </w:pPr>
            <w:r w:rsidRPr="00EF295B">
              <w:t>Help With Managing Your Direct Payment</w:t>
            </w:r>
          </w:p>
        </w:tc>
      </w:tr>
    </w:tbl>
    <w:p w14:paraId="7E878649" w14:textId="6D83EE78" w:rsidR="007446FB" w:rsidRDefault="00EF295B" w:rsidP="007446FB">
      <w:pPr>
        <w:ind w:left="540" w:right="-2250"/>
      </w:pPr>
      <w:r w:rsidRPr="00EF295B">
        <w:t>You don’t have to manage everything on your own. Lewisham Council works with trusted organisations who can help you stay on top of your payments, paperwork, and legal responsibilities — especially if you’re employing a Personal Assistant.</w:t>
      </w:r>
    </w:p>
    <w:p w14:paraId="650552C3" w14:textId="77777777" w:rsidR="00EF295B" w:rsidRPr="00EF295B" w:rsidRDefault="00EF295B" w:rsidP="007446FB">
      <w:pPr>
        <w:ind w:left="540" w:right="-2250"/>
      </w:pP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EF295B" w14:paraId="291C8B0C" w14:textId="77777777" w:rsidTr="00E92B64">
        <w:tc>
          <w:tcPr>
            <w:tcW w:w="9000" w:type="dxa"/>
          </w:tcPr>
          <w:p w14:paraId="1476B578" w14:textId="415D9B1D" w:rsidR="00EF295B" w:rsidRDefault="00EF295B" w:rsidP="00E92B64">
            <w:pPr>
              <w:pStyle w:val="Heading1"/>
            </w:pPr>
            <w:r w:rsidRPr="00EF295B">
              <w:t>Payroll Services</w:t>
            </w:r>
          </w:p>
        </w:tc>
      </w:tr>
    </w:tbl>
    <w:p w14:paraId="22346D24" w14:textId="4A0A8736" w:rsidR="00EF295B" w:rsidRPr="00774893" w:rsidRDefault="00EF295B" w:rsidP="00EF295B">
      <w:pPr>
        <w:pStyle w:val="ListBullet"/>
        <w:numPr>
          <w:ilvl w:val="0"/>
          <w:numId w:val="0"/>
        </w:numPr>
        <w:ind w:left="540" w:right="-2160"/>
        <w:rPr>
          <w:lang w:val="en-GB"/>
        </w:rPr>
      </w:pPr>
      <w:r w:rsidRPr="00774893">
        <w:rPr>
          <w:lang w:val="en-GB"/>
        </w:rPr>
        <w:t xml:space="preserve">If you employ a PA, you’ll need to deal with things like wages, tax, and payslips. That’s where payroll companies come in. They do the hard </w:t>
      </w:r>
      <w:proofErr w:type="gramStart"/>
      <w:r w:rsidRPr="00774893">
        <w:rPr>
          <w:lang w:val="en-GB"/>
        </w:rPr>
        <w:t>work</w:t>
      </w:r>
      <w:proofErr w:type="gramEnd"/>
      <w:r w:rsidRPr="00774893">
        <w:rPr>
          <w:lang w:val="en-GB"/>
        </w:rPr>
        <w:t xml:space="preserve"> so you don’t have to.</w:t>
      </w:r>
    </w:p>
    <w:p w14:paraId="504BB53A" w14:textId="77777777" w:rsidR="00EF295B" w:rsidRPr="00EF295B" w:rsidRDefault="00EF295B" w:rsidP="00EF295B">
      <w:pPr>
        <w:pStyle w:val="ListBullet"/>
        <w:numPr>
          <w:ilvl w:val="0"/>
          <w:numId w:val="0"/>
        </w:numPr>
        <w:ind w:left="540" w:right="-2160"/>
        <w:rPr>
          <w:lang w:val="en-GB"/>
        </w:rPr>
      </w:pPr>
      <w:r w:rsidRPr="00EF295B">
        <w:rPr>
          <w:lang w:val="en-GB"/>
        </w:rPr>
        <w:t>Lewisham recommends:</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446FB" w14:paraId="7D98C595" w14:textId="77777777" w:rsidTr="00E92B64">
        <w:tc>
          <w:tcPr>
            <w:tcW w:w="9000" w:type="dxa"/>
          </w:tcPr>
          <w:p w14:paraId="7112E99B" w14:textId="2F6F1E16" w:rsidR="007446FB" w:rsidRDefault="00C16783" w:rsidP="00E92B64">
            <w:pPr>
              <w:pStyle w:val="Heading2"/>
            </w:pPr>
            <w:sdt>
              <w:sdtPr>
                <w:id w:val="-1318713071"/>
                <w:placeholder>
                  <w:docPart w:val="C6B4E6ED61E340BA83E3E58073672819"/>
                </w:placeholder>
                <w15:appearance w15:val="hidden"/>
              </w:sdtPr>
              <w:sdtEndPr/>
              <w:sdtContent>
                <w:r w:rsidR="00EF295B" w:rsidRPr="00EF295B">
                  <w:t>PayPacket</w:t>
                </w:r>
              </w:sdtContent>
            </w:sdt>
            <w:r w:rsidR="007446FB">
              <w:t xml:space="preserve"> </w:t>
            </w:r>
          </w:p>
        </w:tc>
      </w:tr>
    </w:tbl>
    <w:p w14:paraId="7C0E0328" w14:textId="22392CE5" w:rsidR="00EF295B" w:rsidRDefault="00EF295B" w:rsidP="00A900D0">
      <w:pPr>
        <w:pStyle w:val="ListParagraph"/>
        <w:numPr>
          <w:ilvl w:val="0"/>
          <w:numId w:val="28"/>
        </w:numPr>
        <w:ind w:right="-2250"/>
      </w:pPr>
      <w:r>
        <w:t xml:space="preserve">They do your PA’s </w:t>
      </w:r>
      <w:proofErr w:type="spellStart"/>
      <w:r>
        <w:t>payslips</w:t>
      </w:r>
      <w:proofErr w:type="spellEnd"/>
      <w:r>
        <w:t>, taxes, and keep things in order</w:t>
      </w:r>
    </w:p>
    <w:p w14:paraId="68E0E315" w14:textId="7DB1910D" w:rsidR="007446FB" w:rsidRDefault="00EF295B" w:rsidP="00A900D0">
      <w:pPr>
        <w:pStyle w:val="ListParagraph"/>
        <w:numPr>
          <w:ilvl w:val="0"/>
          <w:numId w:val="28"/>
        </w:numPr>
        <w:ind w:right="-2250"/>
      </w:pPr>
      <w:r>
        <w:t xml:space="preserve">Website: </w:t>
      </w:r>
      <w:hyperlink r:id="rId18" w:history="1">
        <w:r w:rsidR="00A900D0" w:rsidRPr="00B41AA4">
          <w:rPr>
            <w:rStyle w:val="Hyperlink"/>
          </w:rPr>
          <w:t>www.paypacket.co.uk</w:t>
        </w:r>
      </w:hyperlink>
    </w:p>
    <w:p w14:paraId="7947ECCE" w14:textId="1279C8AF" w:rsidR="00A900D0" w:rsidRDefault="00A900D0" w:rsidP="00A900D0">
      <w:pPr>
        <w:pStyle w:val="ListParagraph"/>
        <w:numPr>
          <w:ilvl w:val="0"/>
          <w:numId w:val="28"/>
        </w:numPr>
        <w:ind w:right="-2250"/>
      </w:pPr>
      <w:r>
        <w:t xml:space="preserve">Telephone: </w:t>
      </w:r>
      <w:r w:rsidRPr="00A900D0">
        <w:t>0800 8488998</w:t>
      </w:r>
    </w:p>
    <w:p w14:paraId="71209B22" w14:textId="153E5B70" w:rsidR="00EF295B" w:rsidRDefault="00EF295B" w:rsidP="007446F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EF295B" w14:paraId="48DD9508" w14:textId="77777777" w:rsidTr="00E92B64">
        <w:tc>
          <w:tcPr>
            <w:tcW w:w="9000" w:type="dxa"/>
          </w:tcPr>
          <w:p w14:paraId="11140A58" w14:textId="50141709" w:rsidR="00EF295B" w:rsidRDefault="00C16783" w:rsidP="00E92B64">
            <w:pPr>
              <w:pStyle w:val="Heading2"/>
            </w:pPr>
            <w:sdt>
              <w:sdtPr>
                <w:id w:val="-1177114019"/>
                <w:placeholder>
                  <w:docPart w:val="5C7F77F1367D4C269BE5B6083BC98B1A"/>
                </w:placeholder>
                <w15:appearance w15:val="hidden"/>
              </w:sdtPr>
              <w:sdtEndPr/>
              <w:sdtContent>
                <w:r w:rsidR="00EF295B" w:rsidRPr="00EF295B">
                  <w:t>Barr</w:t>
                </w:r>
                <w:r w:rsidR="00A900D0">
                  <w:t>ie</w:t>
                </w:r>
                <w:r w:rsidR="00EF295B" w:rsidRPr="00EF295B">
                  <w:t xml:space="preserve"> Bookkeeping</w:t>
                </w:r>
              </w:sdtContent>
            </w:sdt>
            <w:r w:rsidR="00EF295B">
              <w:t xml:space="preserve"> </w:t>
            </w:r>
          </w:p>
        </w:tc>
      </w:tr>
    </w:tbl>
    <w:p w14:paraId="62ADF674" w14:textId="09FDDCD5" w:rsidR="00EF295B" w:rsidRPr="00EF295B" w:rsidRDefault="00EF295B" w:rsidP="00A900D0">
      <w:pPr>
        <w:pStyle w:val="ListParagraph"/>
        <w:numPr>
          <w:ilvl w:val="0"/>
          <w:numId w:val="28"/>
        </w:numPr>
        <w:ind w:right="-2250"/>
        <w:rPr>
          <w:lang w:val="en-GB"/>
        </w:rPr>
      </w:pPr>
      <w:r w:rsidRPr="00EF295B">
        <w:rPr>
          <w:lang w:val="en-GB"/>
        </w:rPr>
        <w:t>Offers personal support for Direct Payment users</w:t>
      </w:r>
    </w:p>
    <w:p w14:paraId="46D49B1A" w14:textId="3BE772B1" w:rsidR="00EF295B" w:rsidRPr="00EF295B" w:rsidRDefault="00EF295B" w:rsidP="00A900D0">
      <w:pPr>
        <w:pStyle w:val="ListParagraph"/>
        <w:numPr>
          <w:ilvl w:val="0"/>
          <w:numId w:val="28"/>
        </w:numPr>
        <w:ind w:right="-2250"/>
        <w:rPr>
          <w:lang w:val="en-GB"/>
        </w:rPr>
      </w:pPr>
      <w:r w:rsidRPr="00EF295B">
        <w:rPr>
          <w:lang w:val="en-GB"/>
        </w:rPr>
        <w:t>Helps with wages, records, and advice</w:t>
      </w:r>
    </w:p>
    <w:p w14:paraId="654F21EA" w14:textId="0806D166" w:rsidR="00EF295B" w:rsidRDefault="00EF295B" w:rsidP="00A900D0">
      <w:pPr>
        <w:pStyle w:val="ListParagraph"/>
        <w:numPr>
          <w:ilvl w:val="0"/>
          <w:numId w:val="28"/>
        </w:numPr>
        <w:ind w:right="-2250"/>
        <w:rPr>
          <w:lang w:val="en-GB"/>
        </w:rPr>
      </w:pPr>
      <w:r w:rsidRPr="00EF295B">
        <w:rPr>
          <w:lang w:val="en-GB"/>
        </w:rPr>
        <w:t>Ask the Direct Payments Team for contact info</w:t>
      </w:r>
    </w:p>
    <w:p w14:paraId="04FDF841" w14:textId="3311B329" w:rsidR="00A900D0" w:rsidRDefault="00A900D0" w:rsidP="00A900D0">
      <w:pPr>
        <w:pStyle w:val="ListParagraph"/>
        <w:numPr>
          <w:ilvl w:val="0"/>
          <w:numId w:val="28"/>
        </w:numPr>
        <w:ind w:right="-2250"/>
        <w:rPr>
          <w:lang w:val="en-GB"/>
        </w:rPr>
      </w:pPr>
      <w:r>
        <w:rPr>
          <w:lang w:val="en-GB"/>
        </w:rPr>
        <w:t xml:space="preserve">Website: </w:t>
      </w:r>
      <w:hyperlink r:id="rId19" w:history="1">
        <w:r w:rsidRPr="00B41AA4">
          <w:rPr>
            <w:rStyle w:val="Hyperlink"/>
            <w:lang w:val="en-GB"/>
          </w:rPr>
          <w:t>www.barriebookkeeping.co.uk/localcouncil/lewisham-council</w:t>
        </w:r>
      </w:hyperlink>
    </w:p>
    <w:p w14:paraId="6FACA3D7" w14:textId="1A1AF2C5" w:rsidR="00A900D0" w:rsidRDefault="00A900D0" w:rsidP="00A900D0">
      <w:pPr>
        <w:pStyle w:val="ListParagraph"/>
        <w:numPr>
          <w:ilvl w:val="0"/>
          <w:numId w:val="28"/>
        </w:numPr>
        <w:ind w:right="-2250"/>
        <w:rPr>
          <w:lang w:val="en-GB"/>
        </w:rPr>
      </w:pPr>
      <w:r>
        <w:rPr>
          <w:lang w:val="en-GB"/>
        </w:rPr>
        <w:t>Telephone: 01592 756 713</w:t>
      </w:r>
    </w:p>
    <w:p w14:paraId="3392A1CB" w14:textId="1F652794" w:rsidR="00A900D0" w:rsidRPr="00EF295B" w:rsidRDefault="00A900D0" w:rsidP="00A900D0">
      <w:pPr>
        <w:pStyle w:val="ListParagraph"/>
        <w:numPr>
          <w:ilvl w:val="0"/>
          <w:numId w:val="28"/>
        </w:numPr>
        <w:ind w:right="-2250"/>
        <w:rPr>
          <w:lang w:val="en-GB"/>
        </w:rPr>
      </w:pPr>
      <w:r>
        <w:rPr>
          <w:lang w:val="en-GB"/>
        </w:rPr>
        <w:t>Email: dp@barriebookkeeping.co.uk</w:t>
      </w:r>
    </w:p>
    <w:p w14:paraId="7A8B86A3" w14:textId="27D4F64F" w:rsidR="00EF295B" w:rsidRDefault="00EF295B" w:rsidP="00EF295B">
      <w:pPr>
        <w:pStyle w:val="ListParagraph"/>
        <w:ind w:left="1260" w:right="-2250"/>
      </w:pPr>
    </w:p>
    <w:p w14:paraId="14468A44" w14:textId="0585C5A1" w:rsidR="00EF295B" w:rsidRDefault="00EF295B">
      <w:pPr>
        <w:spacing w:before="120" w:after="0" w:line="264" w:lineRule="auto"/>
      </w:pPr>
    </w:p>
    <w:p w14:paraId="5B4A4332" w14:textId="77777777" w:rsidR="00B541AE" w:rsidRPr="00C65E4B" w:rsidRDefault="00B541AE" w:rsidP="00B541AE">
      <w:pPr>
        <w:pStyle w:val="GreenHeading"/>
      </w:pPr>
      <w:r>
        <w:rPr>
          <w:noProof/>
        </w:rPr>
        <mc:AlternateContent>
          <mc:Choice Requires="wpg">
            <w:drawing>
              <wp:anchor distT="0" distB="0" distL="114300" distR="114300" simplePos="0" relativeHeight="251658257" behindDoc="1" locked="1" layoutInCell="1" allowOverlap="1" wp14:anchorId="1A2CBCDB" wp14:editId="7E029F91">
                <wp:simplePos x="0" y="0"/>
                <wp:positionH relativeFrom="column">
                  <wp:posOffset>-480060</wp:posOffset>
                </wp:positionH>
                <wp:positionV relativeFrom="paragraph">
                  <wp:posOffset>-2254885</wp:posOffset>
                </wp:positionV>
                <wp:extent cx="511810" cy="10304780"/>
                <wp:effectExtent l="0" t="0" r="2540" b="1270"/>
                <wp:wrapNone/>
                <wp:docPr id="2035593709" name="Group 203559370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1810" cy="10304780"/>
                          <a:chOff x="0" y="0"/>
                          <a:chExt cx="511810" cy="10303510"/>
                        </a:xfrm>
                      </wpg:grpSpPr>
                      <wps:wsp>
                        <wps:cNvPr id="2045080962"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243822181"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7FCF6AB" id="Group 2035593709" o:spid="_x0000_s1026" alt="&quot;&quot;" style="position:absolute;margin-left:-37.8pt;margin-top:-177.55pt;width:40.3pt;height:811.4pt;z-index:-251658223;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24naVwMAADAJAAAOAAAAZHJzL2Uyb0RvYy54bWy8Vttu2zAMfR+wfxD0vvpS52bUKYJ0LQYU&#10;a7F06LMqy7EBWdIkJU739aNkO02TrMg6bHlQdCEp8uiQ9MXlpuZozbSppMhwdBZixASVeSWWGf7+&#10;cP1pjJGxROSES8Ey/MwMvpx+/HDRqJTFspQ8ZxqBEWHSRmW4tFalQWBoyWpizqRiAg4LqWtiYamX&#10;Qa5JA9ZrHsRhOAwaqXOlJWXGwO5Ve4in3n5RMGrvisIwi3iGwTfrR+3HJzcG0wuSLjVRZUU7N8g7&#10;vKhJJeDSrakrYgla6erAVF1RLY0s7BmVdSCLoqLMxwDRROFeNDdarpSPZZk2S7WFCaDdw+ndZunX&#10;9Y1WC3WvAYlGLQELv3KxbApdu3/wEm08ZM9byNjGIgqbgygaRwAshaMoPA+T0bgDlZaA/IEeLT//&#10;RvN8AHbAiaC/OHjlTqOAIOYFA/N3GCxKopiH1qSAwb1GVZ7hOEwG4TicDGOMBKmBrwurSbUsLZpL&#10;IYBNUqPIeencAb256IAzqQEMj6AWD6JkCAAdQtehloRhMkkGr0InqdLG3jBZIzfJMK+E85akZH1r&#10;bItSL+K2uUBNhkdDSAkvZiSv8uuKc3fok4nNuUZrAmlAKGXCJt2FO5KAPBfwAC62Nho/s8+ctXd8&#10;YwXABK8etZe4JN2369HxlkDaqRXgxVax8+4txU7eqTKfwH+ivNXwN0tht8p1JaQ+5rbd9C4XrXyP&#10;QBu3g+BJ5s/+nT00wML2/f89HZPzcRxDgvVsvIMHRP7lOv5tE7d/sT559rJ2MppEI+AGMAdgPZKB&#10;XR7v5t8BCRnnlTJv8nCHTafzrqUdSYV0jG1dOJGI8bEXbQnecbQkOWt5Pwjh17O+Z6CvN1wc4+oJ&#10;JP/fXOX2RK4iLdtWZxS9rqCE3BJj74mG3gZlB/q1vYOh4BKqhuxmGJVS/zy27+Sh3MIpRg30ygyb&#10;HyuiGUb8i4BCPImSBMxav0gGoxgWevfkafdErOq5hDoErAbv/NTJW95PCy3rR2jrM3crHBFB4e4M&#10;U6v7xdy2PRw+DCibzbwYNFRF7K1YKNpXKFciHzaPRKuujlrg/lfZF/+DctrKuhwRcraysqh8rX2p&#10;AV1t8CXA9ydoy55C3SeE6/u7ay//8qEz/QUAAP//AwBQSwMEFAAGAAgAAAAhAO5JdwzhAAAACwEA&#10;AA8AAABkcnMvZG93bnJldi54bWxMj8FKw0AQhu+C77CM4K3dpCWJxGxKKeqpCLaCeNtmp0lodjZk&#10;t0n69o4nvc0wH/98f7GZbSdGHHzrSEG8jEAgVc60VCv4PL4unkD4oMnozhEquKGHTXl/V+jcuIk+&#10;cDyEWnAI+VwraELocyl91aDVful6JL6d3WB14HWopRn0xOG2k6soSqXVLfGHRve4a7C6HK5Wwduk&#10;p+06fhn3l/Pu9n1M3r/2MSr1+DBvn0EEnMMfDL/6rA4lO53clYwXnYJFlqSM8rBOkhgEIwmXOzG5&#10;SrMMZFnI/x3KHwAAAP//AwBQSwECLQAUAAYACAAAACEAtoM4kv4AAADhAQAAEwAAAAAAAAAAAAAA&#10;AAAAAAAAW0NvbnRlbnRfVHlwZXNdLnhtbFBLAQItABQABgAIAAAAIQA4/SH/1gAAAJQBAAALAAAA&#10;AAAAAAAAAAAAAC8BAABfcmVscy8ucmVsc1BLAQItABQABgAIAAAAIQDu24naVwMAADAJAAAOAAAA&#10;AAAAAAAAAAAAAC4CAABkcnMvZTJvRG9jLnhtbFBLAQItABQABgAIAAAAIQDuSXcM4QAAAAsBAAAP&#10;AAAAAAAAAAAAAAAAALEFAABkcnMvZG93bnJldi54bWxQSwUGAAAAAAQABADzAAAAvwY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ZmqywAAAOMAAAAPAAAAZHJzL2Rvd25yZXYueG1sRI9RS8Mw&#10;FIXfhf2HcAVfxCWWbazdsjGEoS+im/sBd821LW1uQpOt1V9vBMHHwznnO5z1drSduFIfGscaHqcK&#10;BHHpTMOVhtPH/mEJIkRkg51j0vBFAbabyc0aC+MGPtD1GCuRIBwK1FDH6AspQ1mTxTB1njh5n663&#10;GJPsK2l6HBLcdjJTaiEtNpwWavT0VFPZHi9WQ3uef78f7n0c8jbv3l5nLE/+Weu723G3AhFpjP/h&#10;v/aL0ZCp2VwtVb7I4PdT+gNy8wMAAP//AwBQSwECLQAUAAYACAAAACEA2+H2y+4AAACFAQAAEwAA&#10;AAAAAAAAAAAAAAAAAAAAW0NvbnRlbnRfVHlwZXNdLnhtbFBLAQItABQABgAIAAAAIQBa9CxbvwAA&#10;ABUBAAALAAAAAAAAAAAAAAAAAB8BAABfcmVscy8ucmVsc1BLAQItABQABgAIAAAAIQCXNZmqywAA&#10;AOMAAAAPAAAAAAAAAAAAAAAAAAcCAABkcnMvZG93bnJldi54bWxQSwUGAAAAAAMAAwC3AAAA/wIA&#10;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GJGsyQAAAOIAAAAPAAAAZHJzL2Rvd25yZXYueG1sRI9Ba8JA&#10;FITvQv/D8gq9mU3WtITUVYog9CCIpoceH9nXJJh9G7Krxn/vCkKPw8x8wyzXk+3FhUbfOdaQJSkI&#10;4tqZjhsNP9V2XoDwAdlg75g03MjDevUyW2Jp3JUPdDmGRkQI+xI1tCEMpZS+bsmiT9xAHL0/N1oM&#10;UY6NNCNeI9z2UqXph7TYcVxocaBNS/XpeLYa3g/nplrknVV7yvm0v7ldlf1q/fY6fX2CCDSF//Cz&#10;/W00qHxRKJUVGTwuxTsgV3cAAAD//wMAUEsBAi0AFAAGAAgAAAAhANvh9svuAAAAhQEAABMAAAAA&#10;AAAAAAAAAAAAAAAAAFtDb250ZW50X1R5cGVzXS54bWxQSwECLQAUAAYACAAAACEAWvQsW78AAAAV&#10;AQAACwAAAAAAAAAAAAAAAAAfAQAAX3JlbHMvLnJlbHNQSwECLQAUAAYACAAAACEAgBiRrMkAAADi&#10;AAAADwAAAAAAAAAAAAAAAAAHAgAAZHJzL2Rvd25yZXYueG1sUEsFBgAAAAADAAMAtwAAAP0CAAAA&#10;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B541AE" w14:paraId="40A665D9" w14:textId="77777777" w:rsidTr="00E92B64">
        <w:tc>
          <w:tcPr>
            <w:tcW w:w="9000" w:type="dxa"/>
          </w:tcPr>
          <w:p w14:paraId="4FA67A15" w14:textId="66E0ADAC" w:rsidR="00B541AE" w:rsidRDefault="00B541AE" w:rsidP="00E92B64">
            <w:pPr>
              <w:pStyle w:val="Heading1"/>
            </w:pPr>
            <w:r w:rsidRPr="00B541AE">
              <w:t>Direct Payment Insurance</w:t>
            </w:r>
          </w:p>
        </w:tc>
      </w:tr>
    </w:tbl>
    <w:p w14:paraId="154C9449" w14:textId="5A5B8E49" w:rsidR="00B541AE" w:rsidRPr="00B541AE" w:rsidRDefault="00B541AE" w:rsidP="00B541AE">
      <w:pPr>
        <w:pStyle w:val="ListBullet"/>
        <w:numPr>
          <w:ilvl w:val="0"/>
          <w:numId w:val="0"/>
        </w:numPr>
        <w:ind w:left="540" w:right="-2160"/>
        <w:rPr>
          <w:lang w:val="en-GB"/>
        </w:rPr>
      </w:pPr>
      <w:r w:rsidRPr="00EF295B">
        <w:rPr>
          <w:lang w:val="en-GB"/>
        </w:rPr>
        <w:t xml:space="preserve">If you employ a PA, </w:t>
      </w:r>
      <w:r w:rsidRPr="00B541AE">
        <w:rPr>
          <w:lang w:val="en-GB"/>
        </w:rPr>
        <w:t>you need insurance in case something goes wrong. It’s the law.</w:t>
      </w:r>
    </w:p>
    <w:p w14:paraId="2DE89E5B" w14:textId="26BDCC83" w:rsidR="00B541AE" w:rsidRPr="00EF295B" w:rsidRDefault="00B541AE" w:rsidP="00B541AE">
      <w:pPr>
        <w:pStyle w:val="ListBullet"/>
        <w:numPr>
          <w:ilvl w:val="0"/>
          <w:numId w:val="0"/>
        </w:numPr>
        <w:ind w:left="540" w:right="-2160"/>
        <w:rPr>
          <w:lang w:val="en-GB"/>
        </w:rPr>
      </w:pPr>
      <w:r w:rsidRPr="00B541AE">
        <w:rPr>
          <w:lang w:val="en-GB"/>
        </w:rPr>
        <w:t>Lewisham recommends:</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B541AE" w14:paraId="08C8EE09" w14:textId="77777777" w:rsidTr="00E92B64">
        <w:tc>
          <w:tcPr>
            <w:tcW w:w="9000" w:type="dxa"/>
          </w:tcPr>
          <w:p w14:paraId="500FCA18" w14:textId="7E95CE22" w:rsidR="00B541AE" w:rsidRDefault="00C16783" w:rsidP="00E92B64">
            <w:pPr>
              <w:pStyle w:val="Heading2"/>
            </w:pPr>
            <w:sdt>
              <w:sdtPr>
                <w:id w:val="1302037733"/>
                <w:placeholder>
                  <w:docPart w:val="444E9C52560F4AE7BF0FBE4A83B7D47E"/>
                </w:placeholder>
                <w15:appearance w15:val="hidden"/>
              </w:sdtPr>
              <w:sdtEndPr/>
              <w:sdtContent>
                <w:r w:rsidR="00B541AE" w:rsidRPr="00B541AE">
                  <w:t>Mark Bates Ltd</w:t>
                </w:r>
              </w:sdtContent>
            </w:sdt>
            <w:r w:rsidR="00B541AE">
              <w:t xml:space="preserve"> </w:t>
            </w:r>
          </w:p>
        </w:tc>
      </w:tr>
    </w:tbl>
    <w:p w14:paraId="222ECA14" w14:textId="77777777" w:rsidR="00B541AE" w:rsidRDefault="00B541AE" w:rsidP="00A900D0">
      <w:pPr>
        <w:pStyle w:val="ListParagraph"/>
        <w:numPr>
          <w:ilvl w:val="0"/>
          <w:numId w:val="29"/>
        </w:numPr>
        <w:ind w:left="1080"/>
      </w:pPr>
      <w:r>
        <w:t>Provides insurance for people using Direct Payments</w:t>
      </w:r>
    </w:p>
    <w:p w14:paraId="2525C530" w14:textId="680EFDE3" w:rsidR="00B541AE" w:rsidRDefault="00B541AE" w:rsidP="00A900D0">
      <w:pPr>
        <w:pStyle w:val="ListParagraph"/>
        <w:numPr>
          <w:ilvl w:val="0"/>
          <w:numId w:val="29"/>
        </w:numPr>
        <w:ind w:left="1080"/>
      </w:pPr>
      <w:r>
        <w:t>Covers things like:</w:t>
      </w:r>
    </w:p>
    <w:p w14:paraId="7222EC96" w14:textId="77777777" w:rsidR="00B541AE" w:rsidRDefault="00B541AE" w:rsidP="00A900D0">
      <w:pPr>
        <w:pStyle w:val="ListParagraph"/>
        <w:numPr>
          <w:ilvl w:val="1"/>
          <w:numId w:val="29"/>
        </w:numPr>
      </w:pPr>
      <w:r>
        <w:t>Employers’ liability</w:t>
      </w:r>
    </w:p>
    <w:p w14:paraId="305BCFA0" w14:textId="77777777" w:rsidR="00B541AE" w:rsidRDefault="00B541AE" w:rsidP="00A900D0">
      <w:pPr>
        <w:pStyle w:val="ListParagraph"/>
        <w:numPr>
          <w:ilvl w:val="1"/>
          <w:numId w:val="29"/>
        </w:numPr>
      </w:pPr>
      <w:r>
        <w:t>Public liability</w:t>
      </w:r>
    </w:p>
    <w:p w14:paraId="1E20B6AD" w14:textId="77777777" w:rsidR="00B541AE" w:rsidRDefault="00B541AE" w:rsidP="00A900D0">
      <w:pPr>
        <w:pStyle w:val="ListParagraph"/>
        <w:numPr>
          <w:ilvl w:val="1"/>
          <w:numId w:val="29"/>
        </w:numPr>
      </w:pPr>
      <w:r>
        <w:t>Legal support</w:t>
      </w:r>
    </w:p>
    <w:p w14:paraId="4BE5A836" w14:textId="77777777" w:rsidR="00B541AE" w:rsidRDefault="00B541AE" w:rsidP="00A900D0">
      <w:pPr>
        <w:pStyle w:val="ListParagraph"/>
        <w:numPr>
          <w:ilvl w:val="0"/>
          <w:numId w:val="29"/>
        </w:numPr>
        <w:ind w:left="1080"/>
      </w:pPr>
      <w:r>
        <w:t>Website: www.markbatesltd.com</w:t>
      </w:r>
    </w:p>
    <w:p w14:paraId="28FA0208" w14:textId="3EB9BEC6" w:rsidR="00B541AE" w:rsidRPr="00B541AE" w:rsidRDefault="00B541AE" w:rsidP="00B541AE">
      <w:pPr>
        <w:ind w:right="-2250"/>
      </w:pPr>
      <w:r w:rsidRPr="00B541AE">
        <w:t>Not sure which service to use?</w:t>
      </w:r>
      <w:r w:rsidRPr="00B541AE">
        <w:br/>
        <w:t>Talk to the Direct Payments Team — they’ll help you choose the right support for you.</w:t>
      </w:r>
    </w:p>
    <w:p w14:paraId="417E569F" w14:textId="77777777" w:rsidR="00B541AE" w:rsidRDefault="00B541AE">
      <w:pPr>
        <w:spacing w:before="120" w:after="0" w:line="264" w:lineRule="auto"/>
        <w:rPr>
          <w:rFonts w:asciiTheme="majorHAnsi" w:eastAsiaTheme="majorEastAsia" w:hAnsiTheme="majorHAnsi" w:cs="Times New Roman (Headings CS)"/>
          <w:bCs/>
          <w:caps/>
          <w:color w:val="5D7879" w:themeColor="accent4"/>
          <w:spacing w:val="10"/>
          <w:sz w:val="40"/>
        </w:rPr>
      </w:pPr>
      <w:r>
        <w:br w:type="page"/>
      </w:r>
    </w:p>
    <w:p w14:paraId="4EDFE982" w14:textId="7E133251" w:rsidR="00EF295B" w:rsidRPr="00C65E4B" w:rsidRDefault="00EF295B" w:rsidP="00EF295B">
      <w:pPr>
        <w:pStyle w:val="GreenHeading"/>
      </w:pPr>
      <w:r>
        <w:rPr>
          <w:noProof/>
        </w:rPr>
        <mc:AlternateContent>
          <mc:Choice Requires="wpg">
            <w:drawing>
              <wp:anchor distT="0" distB="0" distL="114300" distR="114300" simplePos="0" relativeHeight="251658255" behindDoc="1" locked="1" layoutInCell="1" allowOverlap="1" wp14:anchorId="6909B46A" wp14:editId="345B42F7">
                <wp:simplePos x="0" y="0"/>
                <wp:positionH relativeFrom="column">
                  <wp:posOffset>-480060</wp:posOffset>
                </wp:positionH>
                <wp:positionV relativeFrom="paragraph">
                  <wp:posOffset>-598170</wp:posOffset>
                </wp:positionV>
                <wp:extent cx="512064" cy="10305288"/>
                <wp:effectExtent l="0" t="0" r="2540" b="1270"/>
                <wp:wrapNone/>
                <wp:docPr id="1091854083" name="Group 109185408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254541170"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584862228"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919E499" id="Group 1091854083" o:spid="_x0000_s1026" alt="&quot;&quot;" style="position:absolute;margin-left:-37.8pt;margin-top:-47.1pt;width:40.3pt;height:811.45pt;z-index:-251658225;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jYduYAMAADAJAAAOAAAAZHJzL2Uyb0RvYy54bWy8Vt9P2zAQfp+0/8Hy+8gPklIiAkJloEkI&#10;0GDi2ThOE8mxPdslZX/9znbSFlqhjmnrQ2rHd+e77767y8nZsuPomWnTSlHi5CDGiAkqq1bMS/zj&#10;4fLLFCNjiagIl4KV+IUZfHb6+dNJrwqWykbyimkERoQpelXixlpVRJGhDeuIOZCKCTispe6Iha2e&#10;R5UmPVjveJTG8STqpa6UlpQZA28vwiE+9fbrmlF7W9eGWcRLDL5Z/9T++eSe0ekJKeaaqKalgxvk&#10;A150pBVw6crUBbEELXS7ZaprqZZG1vaAyi6Sdd1S5mOAaJL4TTRXWi6Uj2Ve9HO1ggmgfYPTh83S&#10;m+crre7VnQYkejUHLPzOxbKsdef+wUu09JC9rCBjS4sovMyTNJ5kGFE4SuLDOE+n0wAqbQD5LT3a&#10;fF1pJtMEUjJqHuawAyei8eLolTu9AoKYNQbm7zC4b4hiHlpTAAZ3GrUVRJDmWZ4lyRH4JUgHfL23&#10;mrTzxqKZFALYJDVKnJfOHdCbiQE4UxjAcAdqaZ5kEzC3Dd0QexbH2XGWvwqdFEobe8Vkh9yixLwV&#10;zltSkOdrYwNKo4h7zQXqS3w0gZLwYkbytrpsOXeHvpjYjGv0TKAMCKVM2Gy4cEMSkOcCEuBiC9H4&#10;lX3hLNzxndUAE2Q9CZe4In1r16PjLYG0U6vBi5Xi4N17ioO8U2W+gP9EeaXhb5bCrpS7Vki9y227&#10;HF2ug/yIQIjbQfAkqxefZw8NsDDk/5/TMZ9m00maptBDAxtvIYHIZ27g36pwx4yNxfOmao+PjoHU&#10;Q7tb1+66AvPErzfrb4uEjPNWmXd5uMGm/XkXaEcKIR1jgwt7EjHdldFA8IGjDalY4H0ew29k/chA&#10;32+42MXVPUj+v7nK7Z5cRVqGUWcUvWyhhVwTY++IhtkGbQfmtb2FR80ldA05rDBqpP61672Th3YL&#10;pxj1MCtLbH4uiGYY8W8CGvFxkmVg1vpNlh+lsNGbJ0+bJ2LRzST0oQS+DBT1Sydv+bisteweYayf&#10;u1vhiAgKd5eYWj1uZjbMcPgwoOz83IvBQFXEXot7RccO5Vrkw/KRaDX0UQvcv5Fj899qp0HW9Q4h&#10;zxdW1q3vteseMPQG3wL8fIKx7Ck0fEK4ub+59/LrD53T3wAAAP//AwBQSwMEFAAGAAgAAAAhAHbx&#10;nV7hAAAACgEAAA8AAABkcnMvZG93bnJldi54bWxMj8FKw0AQhu+C77CM4K3dJJq2xmxKKeqpCLaC&#10;eNtmp0lodjZkt0n69o4nvc0wH/98f76ebCsG7H3jSEE8j0Aglc40VCn4PLzOViB80GR06wgVXNHD&#10;uri9yXVm3EgfOOxDJTiEfKYV1CF0mZS+rNFqP3cdEt9Orrc68NpX0vR65HDbyiSKFtLqhvhDrTvc&#10;1lie9xer4G3U4+Yhfhl259P2+n1I3792MSp1fzdtnkEEnMIfDL/6rA4FOx3dhYwXrYLZMl0wysPT&#10;YwKCiZS7HRlMk9USZJHL/xWKHwAAAP//AwBQSwECLQAUAAYACAAAACEAtoM4kv4AAADhAQAAEwAA&#10;AAAAAAAAAAAAAAAAAAAAW0NvbnRlbnRfVHlwZXNdLnhtbFBLAQItABQABgAIAAAAIQA4/SH/1gAA&#10;AJQBAAALAAAAAAAAAAAAAAAAAC8BAABfcmVscy8ucmVsc1BLAQItABQABgAIAAAAIQBxjYduYAMA&#10;ADAJAAAOAAAAAAAAAAAAAAAAAC4CAABkcnMvZTJvRG9jLnhtbFBLAQItABQABgAIAAAAIQB28Z1e&#10;4QAAAAoBAAAPAAAAAAAAAAAAAAAAALoFAABkcnMvZG93bnJldi54bWxQSwUGAAAAAAQABADzAAAA&#10;yAY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SnrLywAAAOMAAAAPAAAAZHJzL2Rvd25yZXYueG1sRI9BT8Mw&#10;DIXvSPyHyEhcEEs7tcDKsgkhIbigsbEfYBrTVm2cqAlr4dfjAxJH28/vvW+9nd2gTjTGzrOBfJGB&#10;Iq697bgxcHx/ur4DFROyxcEzGfimCNvN+dkaK+sn3tPpkBolJhwrNNCmFCqtY92Sw7jwgVhun350&#10;mGQcG21HnMTcDXqZZTfaYceS0GKgx5bq/vDlDPQf5c/b/iqkadWvht1rwfoYno25vJgf7kElmtO/&#10;+O/7xUr9ZVmURZ7fCoUwyQL05hcAAP//AwBQSwECLQAUAAYACAAAACEA2+H2y+4AAACFAQAAEwAA&#10;AAAAAAAAAAAAAAAAAAAAW0NvbnRlbnRfVHlwZXNdLnhtbFBLAQItABQABgAIAAAAIQBa9CxbvwAA&#10;ABUBAAALAAAAAAAAAAAAAAAAAB8BAABfcmVscy8ucmVsc1BLAQItABQABgAIAAAAIQDBSnrLywAA&#10;AOMAAAAPAAAAAAAAAAAAAAAAAAcCAABkcnMvZG93bnJldi54bWxQSwUGAAAAAAMAAwC3AAAA/wIA&#10;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kZRDxgAAAOIAAAAPAAAAZHJzL2Rvd25yZXYueG1sRE9Na8JA&#10;EL0X+h+WKfRWN66phNRVSqHgQRCNhx6H7DQJZmdDdtX47zsHocfH+15tJt+rK42xC2xhPstAEdfB&#10;ddxYOFXfbwWomJAd9oHJwp0ibNbPTyssXbjxga7H1CgJ4ViihTalodQ61i15jLMwEAv3G0aPSeDY&#10;aDfiTcJ9r02WLbXHjqWhxYG+WqrPx4u38H64NNUi77zZU87n/T3sqvmPta8v0+cHqERT+hc/3Fsn&#10;viIvlsYY2SyX5A7o9R8AAAD//wMAUEsBAi0AFAAGAAgAAAAhANvh9svuAAAAhQEAABMAAAAAAAAA&#10;AAAAAAAAAAAAAFtDb250ZW50X1R5cGVzXS54bWxQSwECLQAUAAYACAAAACEAWvQsW78AAAAVAQAA&#10;CwAAAAAAAAAAAAAAAAAfAQAAX3JlbHMvLnJlbHNQSwECLQAUAAYACAAAACEA+5GUQ8YAAADiAAAA&#10;DwAAAAAAAAAAAAAAAAAHAgAAZHJzL2Rvd25yZXYueG1sUEsFBgAAAAADAAMAtwAAAPoCAAAAAA==&#10;" fillcolor="#5d7879 [3207]" stroked="f" strokeweight="1pt">
                  <v:stroke joinstyle="miter"/>
                </v:oval>
                <w10:anchorlock/>
              </v:group>
            </w:pict>
          </mc:Fallback>
        </mc:AlternateContent>
      </w:r>
    </w:p>
    <w:tbl>
      <w:tblPr>
        <w:tblW w:w="9000" w:type="dxa"/>
        <w:tblInd w:w="450" w:type="dxa"/>
        <w:tblBorders>
          <w:bottom w:val="single" w:sz="2" w:space="0" w:color="5D7879" w:themeColor="accent4"/>
        </w:tblBorders>
        <w:tblLook w:val="0600" w:firstRow="0" w:lastRow="0" w:firstColumn="0" w:lastColumn="0" w:noHBand="1" w:noVBand="1"/>
      </w:tblPr>
      <w:tblGrid>
        <w:gridCol w:w="9000"/>
      </w:tblGrid>
      <w:tr w:rsidR="00EF295B" w14:paraId="5810DAE5" w14:textId="77777777" w:rsidTr="00E92B64">
        <w:tc>
          <w:tcPr>
            <w:tcW w:w="9000" w:type="dxa"/>
          </w:tcPr>
          <w:p w14:paraId="7F0E0633" w14:textId="77777777" w:rsidR="00EF295B" w:rsidRDefault="00C16783" w:rsidP="00E92B64">
            <w:pPr>
              <w:pStyle w:val="Heading1"/>
            </w:pPr>
            <w:sdt>
              <w:sdtPr>
                <w:id w:val="1019825079"/>
                <w:placeholder>
                  <w:docPart w:val="BE0715D28DF049D39F343A77E8AA0504"/>
                </w:placeholder>
                <w15:appearance w15:val="hidden"/>
              </w:sdtPr>
              <w:sdtEndPr/>
              <w:sdtContent>
                <w:r w:rsidR="00EF295B" w:rsidRPr="007446FB">
                  <w:t>Your Starter Checklist</w:t>
                </w:r>
              </w:sdtContent>
            </w:sdt>
            <w:r w:rsidR="00EF295B">
              <w:t xml:space="preserve"> </w:t>
            </w:r>
          </w:p>
        </w:tc>
      </w:tr>
    </w:tbl>
    <w:p w14:paraId="19AA7383" w14:textId="5E14FEE2" w:rsidR="00EF295B" w:rsidRPr="00122300" w:rsidRDefault="00B541AE" w:rsidP="00EF295B">
      <w:pPr>
        <w:ind w:left="540" w:right="-2250"/>
      </w:pPr>
      <w:r w:rsidRPr="00B541AE">
        <w:t>Here’s a handy checklist to help you get started with your Direct Payment in Lewisham.</w:t>
      </w:r>
      <w:r w:rsidRPr="00B541AE">
        <w:br/>
        <w:t>Tick things off as you go!</w:t>
      </w:r>
    </w:p>
    <w:p w14:paraId="3B1E26C8" w14:textId="77777777" w:rsidR="00EF295B" w:rsidRPr="001278E7" w:rsidRDefault="00EF295B" w:rsidP="00EF295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EF295B" w14:paraId="70762034" w14:textId="77777777" w:rsidTr="00E92B64">
        <w:tc>
          <w:tcPr>
            <w:tcW w:w="9000" w:type="dxa"/>
          </w:tcPr>
          <w:p w14:paraId="2D5351CE" w14:textId="68093128" w:rsidR="00EF295B" w:rsidRDefault="00C16783" w:rsidP="00E92B64">
            <w:pPr>
              <w:pStyle w:val="Heading2"/>
            </w:pPr>
            <w:sdt>
              <w:sdtPr>
                <w:id w:val="2107539099"/>
                <w:placeholder>
                  <w:docPart w:val="0B06E0B30D1447C3BEF67D78DB70CEF8"/>
                </w:placeholder>
                <w15:appearance w15:val="hidden"/>
              </w:sdtPr>
              <w:sdtEndPr/>
              <w:sdtContent>
                <w:r w:rsidR="00B541AE" w:rsidRPr="00B541AE">
                  <w:t>Before You Start</w:t>
                </w:r>
              </w:sdtContent>
            </w:sdt>
            <w:r w:rsidR="00EF295B">
              <w:t xml:space="preserve"> </w:t>
            </w:r>
          </w:p>
        </w:tc>
      </w:tr>
    </w:tbl>
    <w:p w14:paraId="7EBE58F5" w14:textId="2C0A2A39" w:rsidR="00EF295B" w:rsidRDefault="00B541AE" w:rsidP="00EF295B">
      <w:pPr>
        <w:ind w:left="540" w:right="-2250"/>
      </w:pPr>
      <w:r w:rsidRPr="00B541AE">
        <w:rPr>
          <w:rFonts w:ascii="Segoe UI Symbol" w:hAnsi="Segoe UI Symbol" w:cs="Segoe UI Symbol"/>
          <w:sz w:val="32"/>
          <w:szCs w:val="28"/>
        </w:rPr>
        <w:t>☐</w:t>
      </w:r>
      <w:r w:rsidRPr="00B541AE">
        <w:t xml:space="preserve"> I’ve had a care assessment from the Gateway Team</w:t>
      </w:r>
      <w:r w:rsidRPr="00B541AE">
        <w:br/>
      </w:r>
      <w:r w:rsidRPr="00B541AE">
        <w:rPr>
          <w:rFonts w:ascii="Segoe UI Symbol" w:hAnsi="Segoe UI Symbol" w:cs="Segoe UI Symbol"/>
          <w:sz w:val="32"/>
          <w:szCs w:val="32"/>
        </w:rPr>
        <w:t>☐</w:t>
      </w:r>
      <w:r w:rsidRPr="00B541AE">
        <w:t xml:space="preserve"> I</w:t>
      </w:r>
      <w:r w:rsidRPr="00B541AE">
        <w:rPr>
          <w:rFonts w:cs="Georgia Pro"/>
        </w:rPr>
        <w:t>’</w:t>
      </w:r>
      <w:r w:rsidRPr="00B541AE">
        <w:t>ve had a financial assessment</w:t>
      </w:r>
      <w:r w:rsidRPr="00B541AE">
        <w:br/>
      </w:r>
      <w:r w:rsidRPr="00B541AE">
        <w:rPr>
          <w:rFonts w:ascii="Segoe UI Symbol" w:hAnsi="Segoe UI Symbol" w:cs="Segoe UI Symbol"/>
          <w:sz w:val="32"/>
          <w:szCs w:val="32"/>
        </w:rPr>
        <w:t>☐</w:t>
      </w:r>
      <w:r w:rsidRPr="00B541AE">
        <w:t xml:space="preserve"> I know how much my personal budget is</w:t>
      </w:r>
      <w:r w:rsidRPr="00B541AE">
        <w:br/>
      </w:r>
      <w:r w:rsidRPr="00B541AE">
        <w:rPr>
          <w:rFonts w:ascii="Segoe UI Symbol" w:hAnsi="Segoe UI Symbol" w:cs="Segoe UI Symbol"/>
          <w:sz w:val="32"/>
          <w:szCs w:val="32"/>
        </w:rPr>
        <w:t>☐</w:t>
      </w:r>
      <w:r w:rsidRPr="00B541AE">
        <w:t xml:space="preserve"> I</w:t>
      </w:r>
      <w:r w:rsidRPr="00B541AE">
        <w:rPr>
          <w:rFonts w:cs="Georgia Pro"/>
        </w:rPr>
        <w:t>’</w:t>
      </w:r>
      <w:r w:rsidRPr="00B541AE">
        <w:t>ve chosen to get a Direct Payment</w:t>
      </w:r>
      <w:r w:rsidRPr="00B541AE">
        <w:br/>
      </w:r>
      <w:r w:rsidRPr="00B541AE">
        <w:rPr>
          <w:rFonts w:ascii="Segoe UI Symbol" w:hAnsi="Segoe UI Symbol" w:cs="Segoe UI Symbol"/>
          <w:sz w:val="32"/>
          <w:szCs w:val="32"/>
        </w:rPr>
        <w:t>☐</w:t>
      </w:r>
      <w:r w:rsidRPr="00B541AE">
        <w:t xml:space="preserve"> I</w:t>
      </w:r>
      <w:r w:rsidRPr="00B541AE">
        <w:rPr>
          <w:rFonts w:cs="Georgia Pro"/>
        </w:rPr>
        <w:t>’</w:t>
      </w:r>
      <w:r w:rsidRPr="00B541AE">
        <w:t>ve signed my Direct Payment agreement</w:t>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B541AE" w14:paraId="7167BFE7" w14:textId="77777777" w:rsidTr="00E92B64">
        <w:tc>
          <w:tcPr>
            <w:tcW w:w="9000" w:type="dxa"/>
          </w:tcPr>
          <w:p w14:paraId="1788AD29" w14:textId="65EA78F6" w:rsidR="00B541AE" w:rsidRDefault="00B541AE" w:rsidP="00E92B64">
            <w:pPr>
              <w:pStyle w:val="Heading2"/>
            </w:pPr>
            <w:r w:rsidRPr="00B541AE">
              <w:t>Setting Up Your Payment</w:t>
            </w:r>
          </w:p>
        </w:tc>
      </w:tr>
    </w:tbl>
    <w:p w14:paraId="343A0218" w14:textId="22E30F0B" w:rsidR="00B541AE" w:rsidRDefault="00B541AE" w:rsidP="00B541AE">
      <w:pPr>
        <w:ind w:left="540" w:right="-2250"/>
      </w:pPr>
      <w:r w:rsidRPr="00B541AE">
        <w:rPr>
          <w:rFonts w:ascii="Segoe UI Symbol" w:hAnsi="Segoe UI Symbol" w:cs="Segoe UI Symbol"/>
          <w:sz w:val="32"/>
          <w:szCs w:val="32"/>
        </w:rPr>
        <w:t>☐</w:t>
      </w:r>
      <w:r w:rsidRPr="00B541AE">
        <w:t xml:space="preserve"> I’ve received my Lewisham prepaid card</w:t>
      </w:r>
      <w:r w:rsidRPr="00B541AE">
        <w:br/>
      </w:r>
      <w:r w:rsidRPr="00B541AE">
        <w:rPr>
          <w:rFonts w:ascii="Segoe UI Symbol" w:hAnsi="Segoe UI Symbol" w:cs="Segoe UI Symbol"/>
          <w:sz w:val="32"/>
          <w:szCs w:val="32"/>
        </w:rPr>
        <w:t>☐</w:t>
      </w:r>
      <w:r w:rsidRPr="00B541AE">
        <w:t xml:space="preserve"> I know how to use my card safely</w:t>
      </w:r>
      <w:r w:rsidRPr="00B541AE">
        <w:br/>
      </w:r>
      <w:r w:rsidRPr="00B541AE">
        <w:rPr>
          <w:rFonts w:ascii="Segoe UI Symbol" w:hAnsi="Segoe UI Symbol" w:cs="Segoe UI Symbol"/>
          <w:sz w:val="32"/>
          <w:szCs w:val="32"/>
        </w:rPr>
        <w:t>☐</w:t>
      </w:r>
      <w:r w:rsidRPr="00B541AE">
        <w:t xml:space="preserve"> I</w:t>
      </w:r>
      <w:r w:rsidRPr="00B541AE">
        <w:rPr>
          <w:rFonts w:cs="Georgia Pro"/>
        </w:rPr>
        <w:t>’</w:t>
      </w:r>
      <w:r w:rsidRPr="00B541AE">
        <w:t>ve read what I can and can</w:t>
      </w:r>
      <w:r w:rsidRPr="00B541AE">
        <w:rPr>
          <w:rFonts w:cs="Georgia Pro"/>
        </w:rPr>
        <w:t>’</w:t>
      </w:r>
      <w:r w:rsidRPr="00B541AE">
        <w:t>t use my payment for</w:t>
      </w:r>
      <w:r w:rsidRPr="00B541AE">
        <w:br/>
      </w:r>
      <w:r w:rsidRPr="00B541AE">
        <w:rPr>
          <w:rFonts w:ascii="Segoe UI Symbol" w:hAnsi="Segoe UI Symbol" w:cs="Segoe UI Symbol"/>
          <w:sz w:val="32"/>
          <w:szCs w:val="32"/>
        </w:rPr>
        <w:t>☐</w:t>
      </w:r>
      <w:r w:rsidRPr="00B541AE">
        <w:t xml:space="preserve"> I</w:t>
      </w:r>
      <w:r w:rsidRPr="00B541AE">
        <w:rPr>
          <w:rFonts w:cs="Georgia Pro"/>
        </w:rPr>
        <w:t>’</w:t>
      </w:r>
      <w:r w:rsidRPr="00B541AE">
        <w:t>ve chosen if I want to manage the money or get help</w:t>
      </w:r>
    </w:p>
    <w:p w14:paraId="52BBFDF9" w14:textId="67022EF1" w:rsidR="00774893" w:rsidRDefault="00774893">
      <w:pPr>
        <w:spacing w:before="120" w:after="0" w:line="264" w:lineRule="auto"/>
      </w:pPr>
      <w:r>
        <w:br w:type="page"/>
      </w: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EF295B" w14:paraId="593D56EC" w14:textId="77777777" w:rsidTr="00E92B64">
        <w:tc>
          <w:tcPr>
            <w:tcW w:w="9000" w:type="dxa"/>
          </w:tcPr>
          <w:p w14:paraId="0C7E02C7" w14:textId="5DA8EC32" w:rsidR="00EF295B" w:rsidRDefault="00EF295B" w:rsidP="00E92B64">
            <w:pPr>
              <w:pStyle w:val="Heading2"/>
            </w:pPr>
            <w:r>
              <w:rPr>
                <w:noProof/>
              </w:rPr>
              <mc:AlternateContent>
                <mc:Choice Requires="wpg">
                  <w:drawing>
                    <wp:anchor distT="0" distB="0" distL="114300" distR="114300" simplePos="0" relativeHeight="251658256" behindDoc="1" locked="1" layoutInCell="1" allowOverlap="1" wp14:anchorId="63C985D7" wp14:editId="45207E5E">
                      <wp:simplePos x="0" y="0"/>
                      <wp:positionH relativeFrom="column">
                        <wp:posOffset>-480060</wp:posOffset>
                      </wp:positionH>
                      <wp:positionV relativeFrom="paragraph">
                        <wp:posOffset>-598170</wp:posOffset>
                      </wp:positionV>
                      <wp:extent cx="512064" cy="10305288"/>
                      <wp:effectExtent l="0" t="0" r="2540" b="1270"/>
                      <wp:wrapNone/>
                      <wp:docPr id="864100246" name="Group 86410024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504925818"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1027735567"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04FFEC0" id="Group 864100246" o:spid="_x0000_s1026" alt="&quot;&quot;" style="position:absolute;margin-left:-37.8pt;margin-top:-47.1pt;width:40.3pt;height:811.45pt;z-index:-251658224;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Si++XgMAADAJAAAOAAAAZHJzL2Uyb0RvYy54bWy8VltP2zAUfp+0/2D5feRC0ktEQKgMNAkB&#10;Wpl4No7TRHJsz3ZJ2a/fsXOh0Ap1TFsfUjs+18/fOScnZ5uGoyemTS1FjqOjECMmqCxqscrxj/vL&#10;LzOMjCWiIFwKluNnZvDZ6edPJ63KWCwryQumERgRJmtVjitrVRYEhlasIeZIKibgsJS6IRa2ehUU&#10;mrRgveFBHIaToJW6UFpSZgy8vegO8am3X5aM2tuyNMwinmOIzfqn9s9H9wxOT0i20kRVNe3DIB+I&#10;oiG1AKejqQtiCVrresdUU1MtjSztEZVNIMuypsznANlE4ZtsrrRcK5/LKmtXaoQJoH2D04fN0pun&#10;K62W6k4DEq1aARZ+53LZlLpx/xAl2njInkfI2MYiCi/TKA4nCUYUjqLwOEzj2awDlVaA/I4erb6O&#10;mtEsgisZNI9T2EEQweA4eBVOq4Ag5gUD83cYLCuimIfWZIDBnUZ1AdmEyTxOZxGQVpAG6Lq0mtSr&#10;yqKFFALIJDWKXJAuGlBbiB43kxmAcA9ocRolE8hyF7k+9SQEn0n6KnOSKW3sFZMNcosc81q4YElG&#10;nq6N7UAaRNxrLlCb4+kEKsKLGcnr4rLm3B36WmILrtETgSoglDJhk97hliQAzwXg73LrsvEr+8xZ&#10;5+M7KwEluPSoc+Jq9K1dj463BNJOrYQoRsU+uvcUe3mnynz9/onyqOE9S2FH5aYWUu8L226GkMtO&#10;fkCgy9tB8CiLZ3/PHhogYXf//5yNURhPp8dpOpkOdLyFG0T+6noCjoU7XNlQPG+qdj6dR1MgB1AH&#10;cN1TgWnkq3G7/nZYyDivlXmXiFt0Opx4He9IJqSjbBfCgUyM911px/CepBUpWEf8NITfQPuBgr7f&#10;cLGPrAew/H+TldsDyYq07EadUfSyhh5yTYy9IxpmG/QdmNf2Fh4ll9A2ZL/CqJL61773Th7aLZxi&#10;1MKszLH5uSaaYcS/CWjE8yhJwKz1mySdxrDR2yeP2ydi3SwkNKIIvgwU9Usnb/mwLLVsHmCsnzuv&#10;cEQEBd85plYPm4XtZjh8GFB2fu7FYKAqYq/FUtGhRbkeeb95IFr1jdQC92/k0Px3+mkn62pEyPO1&#10;lWXtm+1LE+ibg+8Bfj7BWPYU6j8h3Nzf3nv5lw+d098AAAD//wMAUEsDBBQABgAIAAAAIQB28Z1e&#10;4QAAAAoBAAAPAAAAZHJzL2Rvd25yZXYueG1sTI/BSsNAEIbvgu+wjOCt3SSatsZsSinqqQi2gnjb&#10;ZqdJaHY2ZLdJ+vaOJ73NMB//fH++nmwrBux940hBPI9AIJXONFQp+Dy8zlYgfNBkdOsIFVzRw7q4&#10;vcl1ZtxIHzjsQyU4hHymFdQhdJmUvqzRaj93HRLfTq63OvDaV9L0euRw28okihbS6ob4Q6073NZY&#10;nvcXq+Bt1OPmIX4ZdufT9vp9SN+/djEqdX83bZ5BBJzCHwy/+qwOBTsd3YWMF62C2TJdMMrD02MC&#10;gomUux0ZTJPVEmSRy/8Vih8AAAD//wMAUEsBAi0AFAAGAAgAAAAhALaDOJL+AAAA4QEAABMAAAAA&#10;AAAAAAAAAAAAAAAAAFtDb250ZW50X1R5cGVzXS54bWxQSwECLQAUAAYACAAAACEAOP0h/9YAAACU&#10;AQAACwAAAAAAAAAAAAAAAAAvAQAAX3JlbHMvLnJlbHNQSwECLQAUAAYACAAAACEApkovvl4DAAAw&#10;CQAADgAAAAAAAAAAAAAAAAAuAgAAZHJzL2Uyb0RvYy54bWxQSwECLQAUAAYACAAAACEAdvGdXuEA&#10;AAAKAQAADwAAAAAAAAAAAAAAAAC4BQAAZHJzL2Rvd25yZXYueG1sUEsFBgAAAAAEAAQA8wAAAMYG&#10;A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hOB3xwAAAOIAAAAPAAAAZHJzL2Rvd25yZXYueG1sRE/dasIw&#10;FL4X9g7hDLwZM1XssNUoYyDuZkydD3DWHNvS5iQ00XY+vbkYePnx/a82g2nFlTpfW1YwnSQgiAur&#10;ay4VnH62rwsQPiBrbC2Tgj/ysFk/jVaYa9vzga7HUIoYwj5HBVUILpfSFxUZ9BPriCN3tp3BEGFX&#10;St1hH8NNK2dJ8iYN1hwbKnT0UVHRHC9GQfOb3vaHFxf6rMna7685y5PbKTV+Ht6XIAIN4SH+d39q&#10;BWkyz2bpYho3x0vxDsj1HQAA//8DAFBLAQItABQABgAIAAAAIQDb4fbL7gAAAIUBAAATAAAAAAAA&#10;AAAAAAAAAAAAAABbQ29udGVudF9UeXBlc10ueG1sUEsBAi0AFAAGAAgAAAAhAFr0LFu/AAAAFQEA&#10;AAsAAAAAAAAAAAAAAAAAHwEAAF9yZWxzLy5yZWxzUEsBAi0AFAAGAAgAAAAhABGE4HfHAAAA4gAA&#10;AA8AAAAAAAAAAAAAAAAABwIAAGRycy9kb3ducmV2LnhtbFBLBQYAAAAAAwADALcAAAD7AgAAAAA=&#10;" strokecolor="#5d7879 [3207]" strokeweight="6pt">
                        <v:stroke joinstyle="miter"/>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OoVxgAAAOMAAAAPAAAAZHJzL2Rvd25yZXYueG1sRE/NisIw&#10;EL4v+A5hBG9rarVWukZZFgQPC2LrwePQzLbFZlKaqPXtzYLgcb7/WW8H04ob9a6xrGA2jUAQl1Y3&#10;XCk4FbvPFQjnkTW2lknBgxxsN6OPNWba3vlIt9xXIoSwy1BB7X2XSenKmgy6qe2IA/dne4M+nH0l&#10;dY/3EG5aGUfRUhpsODTU2NFPTeUlvxoFyfFaFfNFY+IDLfhyeNjfYnZWajIevr9AeBr8W/xy73WY&#10;H8VpOk+SZQr/PwUA5OYJAAD//wMAUEsBAi0AFAAGAAgAAAAhANvh9svuAAAAhQEAABMAAAAAAAAA&#10;AAAAAAAAAAAAAFtDb250ZW50X1R5cGVzXS54bWxQSwECLQAUAAYACAAAACEAWvQsW78AAAAVAQAA&#10;CwAAAAAAAAAAAAAAAAAfAQAAX3JlbHMvLnJlbHNQSwECLQAUAAYACAAAACEA80DqFcYAAADjAAAA&#10;DwAAAAAAAAAAAAAAAAAHAgAAZHJzL2Rvd25yZXYueG1sUEsFBgAAAAADAAMAtwAAAPoCAAAAAA==&#10;" fillcolor="#5d7879 [3207]" stroked="f" strokeweight="1pt">
                        <v:stroke joinstyle="miter"/>
                      </v:oval>
                      <w10:anchorlock/>
                    </v:group>
                  </w:pict>
                </mc:Fallback>
              </mc:AlternateContent>
            </w:r>
            <w:sdt>
              <w:sdtPr>
                <w:id w:val="239454581"/>
                <w:placeholder>
                  <w:docPart w:val="A0E5C44AB17F4724BA070B2A47CEE2D1"/>
                </w:placeholder>
                <w15:appearance w15:val="hidden"/>
              </w:sdtPr>
              <w:sdtEndPr/>
              <w:sdtContent>
                <w:r w:rsidR="00774893" w:rsidRPr="00774893">
                  <w:t>If You’re Employing a Personal Assistant</w:t>
                </w:r>
              </w:sdtContent>
            </w:sdt>
            <w:r>
              <w:t xml:space="preserve"> </w:t>
            </w:r>
          </w:p>
        </w:tc>
      </w:tr>
    </w:tbl>
    <w:p w14:paraId="213C7247" w14:textId="69301D27" w:rsidR="00EF295B" w:rsidRDefault="00774893" w:rsidP="00EF295B">
      <w:pPr>
        <w:ind w:left="540" w:right="-2250"/>
      </w:pPr>
      <w:r w:rsidRPr="00774893">
        <w:rPr>
          <w:rFonts w:ascii="Segoe UI Symbol" w:hAnsi="Segoe UI Symbol" w:cs="Segoe UI Symbol"/>
          <w:sz w:val="32"/>
          <w:szCs w:val="32"/>
        </w:rPr>
        <w:t>☐</w:t>
      </w:r>
      <w:r w:rsidRPr="00774893">
        <w:t xml:space="preserve"> I’ve picked a payroll service (like </w:t>
      </w:r>
      <w:proofErr w:type="spellStart"/>
      <w:r w:rsidRPr="00774893">
        <w:t>PayPacket</w:t>
      </w:r>
      <w:proofErr w:type="spellEnd"/>
      <w:r w:rsidRPr="00774893">
        <w:t xml:space="preserve"> or Barr</w:t>
      </w:r>
      <w:r w:rsidR="00A900D0">
        <w:t>ie</w:t>
      </w:r>
      <w:r w:rsidRPr="00774893">
        <w:t xml:space="preserve"> Bookkeeping)</w:t>
      </w:r>
      <w:r w:rsidRPr="00774893">
        <w:br/>
      </w:r>
      <w:r w:rsidRPr="00774893">
        <w:rPr>
          <w:rFonts w:ascii="Segoe UI Symbol" w:hAnsi="Segoe UI Symbol" w:cs="Segoe UI Symbol"/>
          <w:sz w:val="32"/>
          <w:szCs w:val="32"/>
        </w:rPr>
        <w:t>☐</w:t>
      </w:r>
      <w:r w:rsidRPr="00774893">
        <w:t xml:space="preserve"> I</w:t>
      </w:r>
      <w:r w:rsidRPr="00774893">
        <w:rPr>
          <w:rFonts w:cs="Georgia Pro"/>
        </w:rPr>
        <w:t>’</w:t>
      </w:r>
      <w:r w:rsidRPr="00774893">
        <w:t>ve set up employer</w:t>
      </w:r>
      <w:r w:rsidRPr="00774893">
        <w:rPr>
          <w:rFonts w:cs="Georgia Pro"/>
        </w:rPr>
        <w:t>’</w:t>
      </w:r>
      <w:r w:rsidRPr="00774893">
        <w:t>s liability insurance (like with Mark Bates Ltd)</w:t>
      </w:r>
      <w:r w:rsidRPr="00774893">
        <w:br/>
      </w:r>
      <w:r w:rsidRPr="00774893">
        <w:rPr>
          <w:rFonts w:ascii="Segoe UI Symbol" w:hAnsi="Segoe UI Symbol" w:cs="Segoe UI Symbol"/>
          <w:sz w:val="32"/>
          <w:szCs w:val="32"/>
        </w:rPr>
        <w:t>☐</w:t>
      </w:r>
      <w:r w:rsidRPr="00774893">
        <w:t xml:space="preserve"> I</w:t>
      </w:r>
      <w:r w:rsidRPr="00774893">
        <w:rPr>
          <w:rFonts w:cs="Georgia Pro"/>
        </w:rPr>
        <w:t>’</w:t>
      </w:r>
      <w:r w:rsidRPr="00774893">
        <w:t>ve checked my PA has a DBS check</w:t>
      </w:r>
      <w:r w:rsidRPr="00774893">
        <w:br/>
      </w:r>
      <w:r w:rsidRPr="00774893">
        <w:rPr>
          <w:rFonts w:ascii="Segoe UI Symbol" w:hAnsi="Segoe UI Symbol" w:cs="Segoe UI Symbol"/>
          <w:sz w:val="32"/>
          <w:szCs w:val="32"/>
        </w:rPr>
        <w:t>☐</w:t>
      </w:r>
      <w:r w:rsidRPr="00774893">
        <w:t xml:space="preserve"> I</w:t>
      </w:r>
      <w:r w:rsidRPr="00774893">
        <w:rPr>
          <w:rFonts w:cs="Georgia Pro"/>
        </w:rPr>
        <w:t>’</w:t>
      </w:r>
      <w:r w:rsidRPr="00774893">
        <w:t>ve sorted a contract and job description</w:t>
      </w:r>
      <w:r w:rsidRPr="00774893">
        <w:br/>
      </w:r>
      <w:r w:rsidRPr="00774893">
        <w:rPr>
          <w:rFonts w:ascii="Segoe UI Symbol" w:hAnsi="Segoe UI Symbol" w:cs="Segoe UI Symbol"/>
          <w:sz w:val="32"/>
          <w:szCs w:val="32"/>
        </w:rPr>
        <w:t>☐</w:t>
      </w:r>
      <w:r w:rsidRPr="00774893">
        <w:t xml:space="preserve"> I</w:t>
      </w:r>
      <w:r w:rsidRPr="00774893">
        <w:rPr>
          <w:rFonts w:cs="Georgia Pro"/>
        </w:rPr>
        <w:t>’</w:t>
      </w:r>
      <w:r w:rsidRPr="00774893">
        <w:t>ve registered with HMRC (or got help doing it)</w:t>
      </w:r>
    </w:p>
    <w:p w14:paraId="67DEA76A" w14:textId="77777777" w:rsidR="00EF295B" w:rsidRDefault="00EF295B" w:rsidP="00EF295B"/>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74893" w14:paraId="1A0D4677" w14:textId="77777777" w:rsidTr="00E92B64">
        <w:tc>
          <w:tcPr>
            <w:tcW w:w="9000" w:type="dxa"/>
          </w:tcPr>
          <w:p w14:paraId="5B63ADBE" w14:textId="28647EA8" w:rsidR="00774893" w:rsidRDefault="00774893" w:rsidP="00E92B64">
            <w:pPr>
              <w:pStyle w:val="Heading2"/>
            </w:pPr>
            <w:r w:rsidRPr="00774893">
              <w:t>Keeping Things in Order</w:t>
            </w:r>
          </w:p>
        </w:tc>
      </w:tr>
    </w:tbl>
    <w:p w14:paraId="0A55010D" w14:textId="7578C57C" w:rsidR="00774893" w:rsidRDefault="00774893" w:rsidP="00774893">
      <w:pPr>
        <w:ind w:left="540" w:right="-2250"/>
      </w:pPr>
      <w:r w:rsidRPr="00774893">
        <w:rPr>
          <w:rFonts w:ascii="Segoe UI Symbol" w:hAnsi="Segoe UI Symbol" w:cs="Segoe UI Symbol"/>
          <w:sz w:val="32"/>
          <w:szCs w:val="32"/>
        </w:rPr>
        <w:t>☐</w:t>
      </w:r>
      <w:r w:rsidRPr="00774893">
        <w:t xml:space="preserve"> I’m keeping receipts and records of what I spend</w:t>
      </w:r>
      <w:r w:rsidRPr="00774893">
        <w:br/>
      </w:r>
      <w:r w:rsidRPr="00774893">
        <w:rPr>
          <w:rFonts w:ascii="Segoe UI Symbol" w:hAnsi="Segoe UI Symbol" w:cs="Segoe UI Symbol"/>
          <w:sz w:val="32"/>
          <w:szCs w:val="32"/>
        </w:rPr>
        <w:t>☐</w:t>
      </w:r>
      <w:r w:rsidRPr="00774893">
        <w:t xml:space="preserve"> I know how to contact the Direct Payments Team if I need help</w:t>
      </w:r>
      <w:r w:rsidRPr="00774893">
        <w:br/>
      </w:r>
      <w:r w:rsidRPr="00774893">
        <w:rPr>
          <w:rFonts w:ascii="Segoe UI Symbol" w:hAnsi="Segoe UI Symbol" w:cs="Segoe UI Symbol"/>
          <w:sz w:val="32"/>
          <w:szCs w:val="32"/>
        </w:rPr>
        <w:t>☐</w:t>
      </w:r>
      <w:r w:rsidRPr="00774893">
        <w:t xml:space="preserve"> I understand that Lewisham will check my payments</w:t>
      </w:r>
      <w:r w:rsidRPr="00774893">
        <w:br/>
      </w:r>
      <w:r w:rsidRPr="00774893">
        <w:rPr>
          <w:rFonts w:ascii="Segoe UI Symbol" w:hAnsi="Segoe UI Symbol" w:cs="Segoe UI Symbol"/>
          <w:sz w:val="32"/>
          <w:szCs w:val="32"/>
        </w:rPr>
        <w:t>☐</w:t>
      </w:r>
      <w:r w:rsidRPr="00774893">
        <w:t xml:space="preserve"> I know what to do if my needs or circumstances change</w:t>
      </w:r>
    </w:p>
    <w:p w14:paraId="1AAB163A" w14:textId="77777777" w:rsidR="00774893" w:rsidRDefault="00774893" w:rsidP="00774893">
      <w:pPr>
        <w:ind w:left="540" w:right="-2250"/>
      </w:pPr>
    </w:p>
    <w:tbl>
      <w:tblPr>
        <w:tblW w:w="9000" w:type="dxa"/>
        <w:tblInd w:w="450" w:type="dxa"/>
        <w:tblBorders>
          <w:bottom w:val="single" w:sz="2" w:space="0" w:color="D0B378" w:themeColor="accent2"/>
        </w:tblBorders>
        <w:tblLook w:val="0600" w:firstRow="0" w:lastRow="0" w:firstColumn="0" w:lastColumn="0" w:noHBand="1" w:noVBand="1"/>
      </w:tblPr>
      <w:tblGrid>
        <w:gridCol w:w="9000"/>
      </w:tblGrid>
      <w:tr w:rsidR="00774893" w14:paraId="25985E29" w14:textId="77777777" w:rsidTr="00E92B64">
        <w:tc>
          <w:tcPr>
            <w:tcW w:w="9000" w:type="dxa"/>
          </w:tcPr>
          <w:p w14:paraId="1C5C8CF5" w14:textId="534F33B4" w:rsidR="00774893" w:rsidRDefault="00774893" w:rsidP="00E92B64">
            <w:pPr>
              <w:pStyle w:val="Heading2"/>
            </w:pPr>
            <w:r w:rsidRPr="00774893">
              <w:t>Bonus Tip:</w:t>
            </w:r>
          </w:p>
        </w:tc>
      </w:tr>
    </w:tbl>
    <w:p w14:paraId="6161057D" w14:textId="060B69AA" w:rsidR="00774893" w:rsidRDefault="00774893" w:rsidP="00774893">
      <w:pPr>
        <w:ind w:left="540" w:right="-2250"/>
      </w:pPr>
      <w:r w:rsidRPr="00774893">
        <w:rPr>
          <w:rFonts w:ascii="Segoe UI Symbol" w:hAnsi="Segoe UI Symbol" w:cs="Segoe UI Symbol"/>
          <w:sz w:val="32"/>
          <w:szCs w:val="32"/>
        </w:rPr>
        <w:t>☐</w:t>
      </w:r>
      <w:r w:rsidRPr="00774893">
        <w:t xml:space="preserve"> I’ve saved all my contacts, emails and paperwork in one easy place!</w:t>
      </w:r>
      <w:r w:rsidRPr="00774893">
        <w:br/>
      </w:r>
    </w:p>
    <w:p w14:paraId="6338B70B" w14:textId="77777777" w:rsidR="00774893" w:rsidRDefault="00774893" w:rsidP="00EF295B"/>
    <w:sectPr w:rsidR="00774893" w:rsidSect="00955B5B">
      <w:footerReference w:type="default" r:id="rId20"/>
      <w:footerReference w:type="first" r:id="rId21"/>
      <w:pgSz w:w="12240" w:h="15840"/>
      <w:pgMar w:top="954" w:right="3600" w:bottom="90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941C1F" w14:textId="77777777" w:rsidR="00C16783" w:rsidRDefault="00C16783">
      <w:pPr>
        <w:spacing w:line="240" w:lineRule="auto"/>
      </w:pPr>
      <w:r>
        <w:separator/>
      </w:r>
    </w:p>
  </w:endnote>
  <w:endnote w:type="continuationSeparator" w:id="0">
    <w:p w14:paraId="0E67F93E" w14:textId="77777777" w:rsidR="00C16783" w:rsidRDefault="00C16783">
      <w:pPr>
        <w:spacing w:line="240" w:lineRule="auto"/>
      </w:pPr>
      <w:r>
        <w:continuationSeparator/>
      </w:r>
    </w:p>
  </w:endnote>
  <w:endnote w:type="continuationNotice" w:id="1">
    <w:p w14:paraId="0DBA29BF" w14:textId="77777777" w:rsidR="00C16783" w:rsidRDefault="00C16783">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Pro">
    <w:charset w:val="00"/>
    <w:family w:val="roman"/>
    <w:pitch w:val="variable"/>
    <w:sig w:usb0="800002AF" w:usb1="00000003" w:usb2="00000000" w:usb3="00000000" w:csb0="0000009F" w:csb1="00000000"/>
  </w:font>
  <w:font w:name="Times New Roman (Body CS)">
    <w:altName w:val="Times New Roman"/>
    <w:panose1 w:val="00000000000000000000"/>
    <w:charset w:val="00"/>
    <w:family w:val="roman"/>
    <w:notTrueType/>
    <w:pitch w:val="default"/>
  </w:font>
  <w:font w:name="Century Gothic">
    <w:panose1 w:val="020B0502020202020204"/>
    <w:charset w:val="00"/>
    <w:family w:val="swiss"/>
    <w:pitch w:val="variable"/>
    <w:sig w:usb0="00000287" w:usb1="00000000" w:usb2="00000000" w:usb3="00000000" w:csb0="0000009F" w:csb1="00000000"/>
  </w:font>
  <w:font w:name="Times New Roman (Headings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77124121"/>
      <w:docPartObj>
        <w:docPartGallery w:val="Page Numbers (Bottom of Page)"/>
        <w:docPartUnique/>
      </w:docPartObj>
    </w:sdtPr>
    <w:sdtEndPr/>
    <w:sdtContent>
      <w:p w14:paraId="0604A0AB" w14:textId="77777777" w:rsidR="00190922" w:rsidRPr="00190922" w:rsidRDefault="00190922" w:rsidP="00190922">
        <w:pPr>
          <w:pStyle w:val="Footer"/>
        </w:pPr>
        <w:r w:rsidRPr="00190922">
          <w:fldChar w:fldCharType="begin"/>
        </w:r>
        <w:r w:rsidRPr="00190922">
          <w:instrText xml:space="preserve"> PAGE   \* MERGEFORMAT </w:instrText>
        </w:r>
        <w:r w:rsidRPr="00190922">
          <w:fldChar w:fldCharType="separate"/>
        </w:r>
        <w:r w:rsidR="007A0A5B">
          <w:rPr>
            <w:noProof/>
          </w:rPr>
          <w:t>1</w:t>
        </w:r>
        <w:r w:rsidRPr="00190922">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80219893"/>
      <w:docPartObj>
        <w:docPartGallery w:val="Page Numbers (Bottom of Page)"/>
        <w:docPartUnique/>
      </w:docPartObj>
    </w:sdtPr>
    <w:sdtEndPr/>
    <w:sdtContent>
      <w:p w14:paraId="2CE6FD76" w14:textId="77777777" w:rsidR="00955B5B" w:rsidRPr="00190922" w:rsidRDefault="00955B5B" w:rsidP="00190922">
        <w:pPr>
          <w:pStyle w:val="Footer"/>
        </w:pPr>
        <w:r w:rsidRPr="00190922">
          <w:fldChar w:fldCharType="begin"/>
        </w:r>
        <w:r w:rsidRPr="00190922">
          <w:instrText xml:space="preserve"> PAGE   \* MERGEFORMAT </w:instrText>
        </w:r>
        <w:r w:rsidRPr="00190922">
          <w:fldChar w:fldCharType="separate"/>
        </w:r>
        <w:r>
          <w:rPr>
            <w:noProof/>
          </w:rPr>
          <w:t>1</w:t>
        </w:r>
        <w:r w:rsidRPr="00190922">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07340733"/>
      <w:docPartObj>
        <w:docPartGallery w:val="Page Numbers (Bottom of Page)"/>
        <w:docPartUnique/>
      </w:docPartObj>
    </w:sdtPr>
    <w:sdtEndPr/>
    <w:sdtContent>
      <w:p w14:paraId="08C9131F" w14:textId="77777777" w:rsidR="00955B5B" w:rsidRPr="00955B5B" w:rsidRDefault="00955B5B" w:rsidP="00955B5B">
        <w:pPr>
          <w:pStyle w:val="Footer"/>
        </w:pPr>
        <w:r w:rsidRPr="00955B5B">
          <w:fldChar w:fldCharType="begin"/>
        </w:r>
        <w:r w:rsidRPr="00955B5B">
          <w:instrText xml:space="preserve"> PAGE   \* MERGEFORMAT </w:instrText>
        </w:r>
        <w:r w:rsidRPr="00955B5B">
          <w:fldChar w:fldCharType="separate"/>
        </w:r>
        <w:r w:rsidRPr="00955B5B">
          <w:t>1</w:t>
        </w:r>
        <w:r w:rsidRPr="00955B5B">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7175C9" w14:textId="77777777" w:rsidR="00C16783" w:rsidRDefault="00C16783">
      <w:pPr>
        <w:spacing w:line="240" w:lineRule="auto"/>
      </w:pPr>
      <w:r>
        <w:separator/>
      </w:r>
    </w:p>
  </w:footnote>
  <w:footnote w:type="continuationSeparator" w:id="0">
    <w:p w14:paraId="00263B09" w14:textId="77777777" w:rsidR="00C16783" w:rsidRDefault="00C16783">
      <w:pPr>
        <w:spacing w:line="240" w:lineRule="auto"/>
      </w:pPr>
      <w:r>
        <w:continuationSeparator/>
      </w:r>
    </w:p>
  </w:footnote>
  <w:footnote w:type="continuationNotice" w:id="1">
    <w:p w14:paraId="5E71A4A8" w14:textId="77777777" w:rsidR="00C16783" w:rsidRDefault="00C16783">
      <w:pPr>
        <w:spacing w:before="0"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F28C9B16"/>
    <w:lvl w:ilvl="0">
      <w:start w:val="1"/>
      <w:numFmt w:val="decimal"/>
      <w:pStyle w:val="ListNumber"/>
      <w:lvlText w:val="%1."/>
      <w:lvlJc w:val="left"/>
      <w:pPr>
        <w:tabs>
          <w:tab w:val="num" w:pos="360"/>
        </w:tabs>
        <w:ind w:left="360" w:hanging="360"/>
      </w:pPr>
    </w:lvl>
  </w:abstractNum>
  <w:abstractNum w:abstractNumId="1" w15:restartNumberingAfterBreak="0">
    <w:nsid w:val="FFFFFF89"/>
    <w:multiLevelType w:val="singleLevel"/>
    <w:tmpl w:val="5EB01510"/>
    <w:lvl w:ilvl="0">
      <w:start w:val="1"/>
      <w:numFmt w:val="bullet"/>
      <w:pStyle w:val="ListBullet"/>
      <w:lvlText w:val=""/>
      <w:lvlJc w:val="left"/>
      <w:pPr>
        <w:ind w:left="216" w:hanging="216"/>
      </w:pPr>
      <w:rPr>
        <w:rFonts w:ascii="Symbol" w:hAnsi="Symbol" w:hint="default"/>
        <w:color w:val="103421" w:themeColor="accent1" w:themeShade="80"/>
      </w:rPr>
    </w:lvl>
  </w:abstractNum>
  <w:abstractNum w:abstractNumId="2" w15:restartNumberingAfterBreak="0">
    <w:nsid w:val="018A33AD"/>
    <w:multiLevelType w:val="hybridMultilevel"/>
    <w:tmpl w:val="80F6F9E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269371E"/>
    <w:multiLevelType w:val="multilevel"/>
    <w:tmpl w:val="4E9AB8F2"/>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4" w15:restartNumberingAfterBreak="0">
    <w:nsid w:val="073F388A"/>
    <w:multiLevelType w:val="hybridMultilevel"/>
    <w:tmpl w:val="98A0CADA"/>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5" w15:restartNumberingAfterBreak="0">
    <w:nsid w:val="129803F2"/>
    <w:multiLevelType w:val="multilevel"/>
    <w:tmpl w:val="35661C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567513B"/>
    <w:multiLevelType w:val="hybridMultilevel"/>
    <w:tmpl w:val="2850E512"/>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7" w15:restartNumberingAfterBreak="0">
    <w:nsid w:val="193C4CE9"/>
    <w:multiLevelType w:val="hybridMultilevel"/>
    <w:tmpl w:val="B1709A3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8" w15:restartNumberingAfterBreak="0">
    <w:nsid w:val="21C244A4"/>
    <w:multiLevelType w:val="hybridMultilevel"/>
    <w:tmpl w:val="2342DD2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9" w15:restartNumberingAfterBreak="0">
    <w:nsid w:val="29D5109F"/>
    <w:multiLevelType w:val="hybridMultilevel"/>
    <w:tmpl w:val="962EE44C"/>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0" w15:restartNumberingAfterBreak="0">
    <w:nsid w:val="2C212B3B"/>
    <w:multiLevelType w:val="multilevel"/>
    <w:tmpl w:val="5E16F668"/>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11" w15:restartNumberingAfterBreak="0">
    <w:nsid w:val="2FA047A6"/>
    <w:multiLevelType w:val="multilevel"/>
    <w:tmpl w:val="C5944A5A"/>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12" w15:restartNumberingAfterBreak="0">
    <w:nsid w:val="30D6442B"/>
    <w:multiLevelType w:val="hybridMultilevel"/>
    <w:tmpl w:val="BB1E1968"/>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13" w15:restartNumberingAfterBreak="0">
    <w:nsid w:val="43A265F3"/>
    <w:multiLevelType w:val="hybridMultilevel"/>
    <w:tmpl w:val="D1A06CE4"/>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14" w15:restartNumberingAfterBreak="0">
    <w:nsid w:val="446054F3"/>
    <w:multiLevelType w:val="hybridMultilevel"/>
    <w:tmpl w:val="67B896F4"/>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15" w15:restartNumberingAfterBreak="0">
    <w:nsid w:val="48FB1B78"/>
    <w:multiLevelType w:val="hybridMultilevel"/>
    <w:tmpl w:val="1542E7A2"/>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16" w15:restartNumberingAfterBreak="0">
    <w:nsid w:val="496C6E2B"/>
    <w:multiLevelType w:val="hybridMultilevel"/>
    <w:tmpl w:val="8468FC2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7" w15:restartNumberingAfterBreak="0">
    <w:nsid w:val="4D546134"/>
    <w:multiLevelType w:val="multilevel"/>
    <w:tmpl w:val="B260B0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26544AB"/>
    <w:multiLevelType w:val="hybridMultilevel"/>
    <w:tmpl w:val="4CFCD11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9" w15:restartNumberingAfterBreak="0">
    <w:nsid w:val="55FC7940"/>
    <w:multiLevelType w:val="hybridMultilevel"/>
    <w:tmpl w:val="BF9ECB42"/>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0" w15:restartNumberingAfterBreak="0">
    <w:nsid w:val="5BE93216"/>
    <w:multiLevelType w:val="hybridMultilevel"/>
    <w:tmpl w:val="6776A938"/>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1" w15:restartNumberingAfterBreak="0">
    <w:nsid w:val="5DD0450C"/>
    <w:multiLevelType w:val="hybridMultilevel"/>
    <w:tmpl w:val="4966290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2" w15:restartNumberingAfterBreak="0">
    <w:nsid w:val="5EA77500"/>
    <w:multiLevelType w:val="hybridMultilevel"/>
    <w:tmpl w:val="89CE0CBC"/>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3" w15:restartNumberingAfterBreak="0">
    <w:nsid w:val="5F5F1B2C"/>
    <w:multiLevelType w:val="hybridMultilevel"/>
    <w:tmpl w:val="3B4EA4AA"/>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4" w15:restartNumberingAfterBreak="0">
    <w:nsid w:val="6A2145AE"/>
    <w:multiLevelType w:val="hybridMultilevel"/>
    <w:tmpl w:val="BB1A7624"/>
    <w:lvl w:ilvl="0" w:tplc="08090001">
      <w:start w:val="1"/>
      <w:numFmt w:val="bullet"/>
      <w:lvlText w:val=""/>
      <w:lvlJc w:val="left"/>
      <w:pPr>
        <w:ind w:left="1260" w:hanging="360"/>
      </w:pPr>
      <w:rPr>
        <w:rFonts w:ascii="Symbol" w:hAnsi="Symbol" w:hint="default"/>
      </w:rPr>
    </w:lvl>
    <w:lvl w:ilvl="1" w:tplc="08090003">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5" w15:restartNumberingAfterBreak="0">
    <w:nsid w:val="6A300CCC"/>
    <w:multiLevelType w:val="hybridMultilevel"/>
    <w:tmpl w:val="4FC49EEE"/>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6" w15:restartNumberingAfterBreak="0">
    <w:nsid w:val="6E8A7FE2"/>
    <w:multiLevelType w:val="multilevel"/>
    <w:tmpl w:val="8634F7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B7A4AF1"/>
    <w:multiLevelType w:val="multilevel"/>
    <w:tmpl w:val="8E446F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DD05D8C"/>
    <w:multiLevelType w:val="hybridMultilevel"/>
    <w:tmpl w:val="13785894"/>
    <w:lvl w:ilvl="0" w:tplc="08090001">
      <w:start w:val="1"/>
      <w:numFmt w:val="bullet"/>
      <w:lvlText w:val=""/>
      <w:lvlJc w:val="left"/>
      <w:pPr>
        <w:ind w:left="1260" w:hanging="360"/>
      </w:pPr>
      <w:rPr>
        <w:rFonts w:ascii="Symbol" w:hAnsi="Symbol" w:hint="default"/>
      </w:rPr>
    </w:lvl>
    <w:lvl w:ilvl="1" w:tplc="08090003" w:tentative="1">
      <w:start w:val="1"/>
      <w:numFmt w:val="bullet"/>
      <w:lvlText w:val="o"/>
      <w:lvlJc w:val="left"/>
      <w:pPr>
        <w:ind w:left="1980" w:hanging="360"/>
      </w:pPr>
      <w:rPr>
        <w:rFonts w:ascii="Courier New" w:hAnsi="Courier New" w:cs="Courier New" w:hint="default"/>
      </w:rPr>
    </w:lvl>
    <w:lvl w:ilvl="2" w:tplc="08090005" w:tentative="1">
      <w:start w:val="1"/>
      <w:numFmt w:val="bullet"/>
      <w:lvlText w:val=""/>
      <w:lvlJc w:val="left"/>
      <w:pPr>
        <w:ind w:left="2700" w:hanging="360"/>
      </w:pPr>
      <w:rPr>
        <w:rFonts w:ascii="Wingdings" w:hAnsi="Wingdings" w:hint="default"/>
      </w:rPr>
    </w:lvl>
    <w:lvl w:ilvl="3" w:tplc="08090001" w:tentative="1">
      <w:start w:val="1"/>
      <w:numFmt w:val="bullet"/>
      <w:lvlText w:val=""/>
      <w:lvlJc w:val="left"/>
      <w:pPr>
        <w:ind w:left="3420" w:hanging="360"/>
      </w:pPr>
      <w:rPr>
        <w:rFonts w:ascii="Symbol" w:hAnsi="Symbol" w:hint="default"/>
      </w:rPr>
    </w:lvl>
    <w:lvl w:ilvl="4" w:tplc="08090003" w:tentative="1">
      <w:start w:val="1"/>
      <w:numFmt w:val="bullet"/>
      <w:lvlText w:val="o"/>
      <w:lvlJc w:val="left"/>
      <w:pPr>
        <w:ind w:left="4140" w:hanging="360"/>
      </w:pPr>
      <w:rPr>
        <w:rFonts w:ascii="Courier New" w:hAnsi="Courier New" w:cs="Courier New" w:hint="default"/>
      </w:rPr>
    </w:lvl>
    <w:lvl w:ilvl="5" w:tplc="08090005" w:tentative="1">
      <w:start w:val="1"/>
      <w:numFmt w:val="bullet"/>
      <w:lvlText w:val=""/>
      <w:lvlJc w:val="left"/>
      <w:pPr>
        <w:ind w:left="4860" w:hanging="360"/>
      </w:pPr>
      <w:rPr>
        <w:rFonts w:ascii="Wingdings" w:hAnsi="Wingdings" w:hint="default"/>
      </w:rPr>
    </w:lvl>
    <w:lvl w:ilvl="6" w:tplc="08090001" w:tentative="1">
      <w:start w:val="1"/>
      <w:numFmt w:val="bullet"/>
      <w:lvlText w:val=""/>
      <w:lvlJc w:val="left"/>
      <w:pPr>
        <w:ind w:left="5580" w:hanging="360"/>
      </w:pPr>
      <w:rPr>
        <w:rFonts w:ascii="Symbol" w:hAnsi="Symbol" w:hint="default"/>
      </w:rPr>
    </w:lvl>
    <w:lvl w:ilvl="7" w:tplc="08090003" w:tentative="1">
      <w:start w:val="1"/>
      <w:numFmt w:val="bullet"/>
      <w:lvlText w:val="o"/>
      <w:lvlJc w:val="left"/>
      <w:pPr>
        <w:ind w:left="6300" w:hanging="360"/>
      </w:pPr>
      <w:rPr>
        <w:rFonts w:ascii="Courier New" w:hAnsi="Courier New" w:cs="Courier New" w:hint="default"/>
      </w:rPr>
    </w:lvl>
    <w:lvl w:ilvl="8" w:tplc="08090005" w:tentative="1">
      <w:start w:val="1"/>
      <w:numFmt w:val="bullet"/>
      <w:lvlText w:val=""/>
      <w:lvlJc w:val="left"/>
      <w:pPr>
        <w:ind w:left="7020" w:hanging="360"/>
      </w:pPr>
      <w:rPr>
        <w:rFonts w:ascii="Wingdings" w:hAnsi="Wingdings" w:hint="default"/>
      </w:rPr>
    </w:lvl>
  </w:abstractNum>
  <w:abstractNum w:abstractNumId="29" w15:restartNumberingAfterBreak="0">
    <w:nsid w:val="7E7514EA"/>
    <w:multiLevelType w:val="hybridMultilevel"/>
    <w:tmpl w:val="F530E29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num w:numId="1" w16cid:durableId="1023437938">
    <w:abstractNumId w:val="1"/>
  </w:num>
  <w:num w:numId="2" w16cid:durableId="1372614163">
    <w:abstractNumId w:val="1"/>
    <w:lvlOverride w:ilvl="0">
      <w:startOverride w:val="1"/>
    </w:lvlOverride>
  </w:num>
  <w:num w:numId="3" w16cid:durableId="761603527">
    <w:abstractNumId w:val="0"/>
  </w:num>
  <w:num w:numId="4" w16cid:durableId="1925604627">
    <w:abstractNumId w:val="27"/>
  </w:num>
  <w:num w:numId="5" w16cid:durableId="1103957168">
    <w:abstractNumId w:val="23"/>
  </w:num>
  <w:num w:numId="6" w16cid:durableId="191039389">
    <w:abstractNumId w:val="5"/>
  </w:num>
  <w:num w:numId="7" w16cid:durableId="1771313061">
    <w:abstractNumId w:val="17"/>
  </w:num>
  <w:num w:numId="8" w16cid:durableId="1518421324">
    <w:abstractNumId w:val="11"/>
  </w:num>
  <w:num w:numId="9" w16cid:durableId="1473985382">
    <w:abstractNumId w:val="10"/>
  </w:num>
  <w:num w:numId="10" w16cid:durableId="1680037685">
    <w:abstractNumId w:val="3"/>
  </w:num>
  <w:num w:numId="11" w16cid:durableId="608511595">
    <w:abstractNumId w:val="28"/>
  </w:num>
  <w:num w:numId="12" w16cid:durableId="1339506099">
    <w:abstractNumId w:val="12"/>
  </w:num>
  <w:num w:numId="13" w16cid:durableId="1597328384">
    <w:abstractNumId w:val="24"/>
  </w:num>
  <w:num w:numId="14" w16cid:durableId="1765761572">
    <w:abstractNumId w:val="20"/>
  </w:num>
  <w:num w:numId="15" w16cid:durableId="1441334227">
    <w:abstractNumId w:val="19"/>
  </w:num>
  <w:num w:numId="16" w16cid:durableId="1215309258">
    <w:abstractNumId w:val="21"/>
  </w:num>
  <w:num w:numId="17" w16cid:durableId="944003282">
    <w:abstractNumId w:val="9"/>
  </w:num>
  <w:num w:numId="18" w16cid:durableId="24601788">
    <w:abstractNumId w:val="13"/>
  </w:num>
  <w:num w:numId="19" w16cid:durableId="1870021351">
    <w:abstractNumId w:val="15"/>
  </w:num>
  <w:num w:numId="20" w16cid:durableId="891842015">
    <w:abstractNumId w:val="18"/>
  </w:num>
  <w:num w:numId="21" w16cid:durableId="372585717">
    <w:abstractNumId w:val="25"/>
  </w:num>
  <w:num w:numId="22" w16cid:durableId="1525633923">
    <w:abstractNumId w:val="7"/>
  </w:num>
  <w:num w:numId="23" w16cid:durableId="1230118066">
    <w:abstractNumId w:val="4"/>
  </w:num>
  <w:num w:numId="24" w16cid:durableId="474680888">
    <w:abstractNumId w:val="8"/>
  </w:num>
  <w:num w:numId="25" w16cid:durableId="987899661">
    <w:abstractNumId w:val="16"/>
  </w:num>
  <w:num w:numId="26" w16cid:durableId="597522216">
    <w:abstractNumId w:val="6"/>
  </w:num>
  <w:num w:numId="27" w16cid:durableId="1802645715">
    <w:abstractNumId w:val="14"/>
  </w:num>
  <w:num w:numId="28" w16cid:durableId="2129934348">
    <w:abstractNumId w:val="22"/>
  </w:num>
  <w:num w:numId="29" w16cid:durableId="29305274">
    <w:abstractNumId w:val="2"/>
  </w:num>
  <w:num w:numId="30" w16cid:durableId="1086265787">
    <w:abstractNumId w:val="26"/>
  </w:num>
  <w:num w:numId="31" w16cid:durableId="326641062">
    <w:abstractNumId w:val="29"/>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46FB"/>
    <w:rsid w:val="00016917"/>
    <w:rsid w:val="000228C0"/>
    <w:rsid w:val="00036414"/>
    <w:rsid w:val="00044FC0"/>
    <w:rsid w:val="00066800"/>
    <w:rsid w:val="00085B0E"/>
    <w:rsid w:val="000F2E6A"/>
    <w:rsid w:val="000F4705"/>
    <w:rsid w:val="000F5377"/>
    <w:rsid w:val="00122300"/>
    <w:rsid w:val="00122939"/>
    <w:rsid w:val="00126564"/>
    <w:rsid w:val="001278E7"/>
    <w:rsid w:val="00127A13"/>
    <w:rsid w:val="00131754"/>
    <w:rsid w:val="00132C74"/>
    <w:rsid w:val="00137CA7"/>
    <w:rsid w:val="00141507"/>
    <w:rsid w:val="00164D64"/>
    <w:rsid w:val="001668E8"/>
    <w:rsid w:val="001669AE"/>
    <w:rsid w:val="001829D0"/>
    <w:rsid w:val="00190922"/>
    <w:rsid w:val="00192BA9"/>
    <w:rsid w:val="00195D7D"/>
    <w:rsid w:val="001C30B8"/>
    <w:rsid w:val="00205713"/>
    <w:rsid w:val="00215F72"/>
    <w:rsid w:val="00227CC0"/>
    <w:rsid w:val="002373A1"/>
    <w:rsid w:val="00240BBA"/>
    <w:rsid w:val="002537E5"/>
    <w:rsid w:val="00280ADB"/>
    <w:rsid w:val="00294028"/>
    <w:rsid w:val="002A3A86"/>
    <w:rsid w:val="002A4301"/>
    <w:rsid w:val="002C6F62"/>
    <w:rsid w:val="002D4265"/>
    <w:rsid w:val="002D495D"/>
    <w:rsid w:val="002D6D73"/>
    <w:rsid w:val="002F1C41"/>
    <w:rsid w:val="0031562C"/>
    <w:rsid w:val="00342564"/>
    <w:rsid w:val="003475B2"/>
    <w:rsid w:val="0036007E"/>
    <w:rsid w:val="00361154"/>
    <w:rsid w:val="003613C7"/>
    <w:rsid w:val="00363E46"/>
    <w:rsid w:val="003836B7"/>
    <w:rsid w:val="00385C38"/>
    <w:rsid w:val="003A7E70"/>
    <w:rsid w:val="003B1006"/>
    <w:rsid w:val="003C1E78"/>
    <w:rsid w:val="003D2442"/>
    <w:rsid w:val="003D2F1A"/>
    <w:rsid w:val="003D51DA"/>
    <w:rsid w:val="003E1CD2"/>
    <w:rsid w:val="003E2F71"/>
    <w:rsid w:val="003E4A11"/>
    <w:rsid w:val="003F22AF"/>
    <w:rsid w:val="00405A08"/>
    <w:rsid w:val="00424DAD"/>
    <w:rsid w:val="00430D21"/>
    <w:rsid w:val="00432925"/>
    <w:rsid w:val="0043300C"/>
    <w:rsid w:val="00453DE0"/>
    <w:rsid w:val="00466C43"/>
    <w:rsid w:val="0047082C"/>
    <w:rsid w:val="00492067"/>
    <w:rsid w:val="00493C8C"/>
    <w:rsid w:val="004B18CB"/>
    <w:rsid w:val="004C0AC6"/>
    <w:rsid w:val="004E77D6"/>
    <w:rsid w:val="004F25CD"/>
    <w:rsid w:val="00500597"/>
    <w:rsid w:val="00501E25"/>
    <w:rsid w:val="00505E7D"/>
    <w:rsid w:val="00541D83"/>
    <w:rsid w:val="00551147"/>
    <w:rsid w:val="00566A88"/>
    <w:rsid w:val="0057041D"/>
    <w:rsid w:val="005B3F6A"/>
    <w:rsid w:val="005D3357"/>
    <w:rsid w:val="005E0C58"/>
    <w:rsid w:val="005E284C"/>
    <w:rsid w:val="005E320D"/>
    <w:rsid w:val="005E699E"/>
    <w:rsid w:val="00613097"/>
    <w:rsid w:val="00646355"/>
    <w:rsid w:val="0068355E"/>
    <w:rsid w:val="006876AB"/>
    <w:rsid w:val="006A6764"/>
    <w:rsid w:val="006B1F66"/>
    <w:rsid w:val="006C287D"/>
    <w:rsid w:val="006D5C8D"/>
    <w:rsid w:val="006D65B2"/>
    <w:rsid w:val="006E4ED3"/>
    <w:rsid w:val="006F7A76"/>
    <w:rsid w:val="007026F5"/>
    <w:rsid w:val="00712D08"/>
    <w:rsid w:val="00717041"/>
    <w:rsid w:val="00721F6F"/>
    <w:rsid w:val="00730BE5"/>
    <w:rsid w:val="007446FB"/>
    <w:rsid w:val="00746832"/>
    <w:rsid w:val="00746E27"/>
    <w:rsid w:val="00774893"/>
    <w:rsid w:val="00776ECC"/>
    <w:rsid w:val="00783D13"/>
    <w:rsid w:val="00784995"/>
    <w:rsid w:val="007A0A5B"/>
    <w:rsid w:val="007B00EB"/>
    <w:rsid w:val="007B5BFF"/>
    <w:rsid w:val="0080091C"/>
    <w:rsid w:val="0081272C"/>
    <w:rsid w:val="00815B66"/>
    <w:rsid w:val="00844CC3"/>
    <w:rsid w:val="00850A78"/>
    <w:rsid w:val="0086205E"/>
    <w:rsid w:val="0086750B"/>
    <w:rsid w:val="00873FC1"/>
    <w:rsid w:val="0087578E"/>
    <w:rsid w:val="00882E6A"/>
    <w:rsid w:val="008930E0"/>
    <w:rsid w:val="008A21A8"/>
    <w:rsid w:val="008A3B0F"/>
    <w:rsid w:val="008C4EF2"/>
    <w:rsid w:val="0090525B"/>
    <w:rsid w:val="009466EC"/>
    <w:rsid w:val="00955B5B"/>
    <w:rsid w:val="009620A0"/>
    <w:rsid w:val="00970CC1"/>
    <w:rsid w:val="00976744"/>
    <w:rsid w:val="009865D8"/>
    <w:rsid w:val="009B0674"/>
    <w:rsid w:val="009B5E8A"/>
    <w:rsid w:val="009B76E2"/>
    <w:rsid w:val="00A26333"/>
    <w:rsid w:val="00A36312"/>
    <w:rsid w:val="00A900D0"/>
    <w:rsid w:val="00AA480C"/>
    <w:rsid w:val="00AB5D8A"/>
    <w:rsid w:val="00AC07C1"/>
    <w:rsid w:val="00B03B8E"/>
    <w:rsid w:val="00B2315D"/>
    <w:rsid w:val="00B32586"/>
    <w:rsid w:val="00B46725"/>
    <w:rsid w:val="00B541AE"/>
    <w:rsid w:val="00B54A7C"/>
    <w:rsid w:val="00B650E1"/>
    <w:rsid w:val="00BB6427"/>
    <w:rsid w:val="00BC4D42"/>
    <w:rsid w:val="00C069AD"/>
    <w:rsid w:val="00C1322E"/>
    <w:rsid w:val="00C16783"/>
    <w:rsid w:val="00C3066A"/>
    <w:rsid w:val="00C65483"/>
    <w:rsid w:val="00C65E4B"/>
    <w:rsid w:val="00C7637F"/>
    <w:rsid w:val="00CA2DFD"/>
    <w:rsid w:val="00CA3C66"/>
    <w:rsid w:val="00CC5D35"/>
    <w:rsid w:val="00CD3AB8"/>
    <w:rsid w:val="00CD3FE4"/>
    <w:rsid w:val="00CF120C"/>
    <w:rsid w:val="00D1429C"/>
    <w:rsid w:val="00D75D2F"/>
    <w:rsid w:val="00DA4C2C"/>
    <w:rsid w:val="00DC1B04"/>
    <w:rsid w:val="00DD45AD"/>
    <w:rsid w:val="00DE2567"/>
    <w:rsid w:val="00E16B08"/>
    <w:rsid w:val="00E175C3"/>
    <w:rsid w:val="00E240E6"/>
    <w:rsid w:val="00E32F9F"/>
    <w:rsid w:val="00E725CA"/>
    <w:rsid w:val="00E7527C"/>
    <w:rsid w:val="00EC0327"/>
    <w:rsid w:val="00EC56FD"/>
    <w:rsid w:val="00EF229E"/>
    <w:rsid w:val="00EF295B"/>
    <w:rsid w:val="00EF74E1"/>
    <w:rsid w:val="00F5254C"/>
    <w:rsid w:val="00F64BEF"/>
    <w:rsid w:val="00F66BBA"/>
    <w:rsid w:val="00F72A56"/>
    <w:rsid w:val="00F74FFE"/>
    <w:rsid w:val="00F86D6B"/>
    <w:rsid w:val="00FA4C65"/>
    <w:rsid w:val="00FA6FB5"/>
    <w:rsid w:val="00FB4814"/>
    <w:rsid w:val="00FC7FAC"/>
    <w:rsid w:val="00FD0EEC"/>
    <w:rsid w:val="00FD52DF"/>
    <w:rsid w:val="00FD63C6"/>
    <w:rsid w:val="00FF53C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640548B"/>
  <w15:chartTrackingRefBased/>
  <w15:docId w15:val="{32290FF7-48A3-46D3-BF5E-97EE95086D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before="120" w:line="264"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uiPriority="12"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3"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4893"/>
    <w:pPr>
      <w:spacing w:before="160" w:after="160" w:line="300" w:lineRule="auto"/>
    </w:pPr>
    <w:rPr>
      <w:rFonts w:ascii="Georgia Pro" w:hAnsi="Georgia Pro" w:cs="Times New Roman (Body CS)"/>
      <w:color w:val="000000" w:themeColor="text1"/>
      <w:spacing w:val="6"/>
      <w:sz w:val="24"/>
    </w:rPr>
  </w:style>
  <w:style w:type="paragraph" w:styleId="Heading1">
    <w:name w:val="heading 1"/>
    <w:basedOn w:val="Normal"/>
    <w:link w:val="Heading1Char"/>
    <w:uiPriority w:val="9"/>
    <w:qFormat/>
    <w:rsid w:val="00B2315D"/>
    <w:pPr>
      <w:keepNext/>
      <w:keepLines/>
      <w:spacing w:before="120" w:after="120"/>
      <w:contextualSpacing/>
      <w:outlineLvl w:val="0"/>
    </w:pPr>
    <w:rPr>
      <w:rFonts w:asciiTheme="majorHAnsi" w:eastAsiaTheme="majorEastAsia" w:hAnsiTheme="majorHAnsi" w:cs="Times New Roman (Headings CS)"/>
      <w:bCs/>
      <w:caps/>
      <w:color w:val="5D7879" w:themeColor="accent4"/>
      <w:sz w:val="40"/>
    </w:rPr>
  </w:style>
  <w:style w:type="paragraph" w:styleId="Heading2">
    <w:name w:val="heading 2"/>
    <w:basedOn w:val="Normal"/>
    <w:link w:val="Heading2Char"/>
    <w:uiPriority w:val="9"/>
    <w:qFormat/>
    <w:rsid w:val="00B2315D"/>
    <w:pPr>
      <w:keepNext/>
      <w:keepLines/>
      <w:spacing w:before="120" w:after="120"/>
      <w:contextualSpacing/>
      <w:outlineLvl w:val="1"/>
    </w:pPr>
    <w:rPr>
      <w:rFonts w:ascii="Century Gothic" w:hAnsi="Century Gothic"/>
      <w:caps/>
      <w:color w:val="B68E3F" w:themeColor="accent2" w:themeShade="BF"/>
      <w:sz w:val="40"/>
    </w:rPr>
  </w:style>
  <w:style w:type="paragraph" w:styleId="Heading3">
    <w:name w:val="heading 3"/>
    <w:basedOn w:val="Normal"/>
    <w:link w:val="Heading3Char"/>
    <w:uiPriority w:val="9"/>
    <w:qFormat/>
    <w:rsid w:val="001668E8"/>
    <w:pPr>
      <w:keepNext/>
      <w:keepLines/>
      <w:pBdr>
        <w:top w:val="single" w:sz="8" w:space="1" w:color="D0B378" w:themeColor="accent2"/>
        <w:left w:val="single" w:sz="8" w:space="4" w:color="D0B378" w:themeColor="accent2"/>
      </w:pBdr>
      <w:spacing w:before="200" w:after="60" w:line="240" w:lineRule="auto"/>
      <w:contextualSpacing/>
      <w:outlineLvl w:val="2"/>
    </w:pPr>
    <w:rPr>
      <w:caps/>
      <w:color w:val="103421" w:themeColor="accent1" w:themeShade="80"/>
    </w:rPr>
  </w:style>
  <w:style w:type="paragraph" w:styleId="Heading8">
    <w:name w:val="heading 8"/>
    <w:basedOn w:val="Normal"/>
    <w:next w:val="Normal"/>
    <w:link w:val="Heading8Char"/>
    <w:uiPriority w:val="9"/>
    <w:semiHidden/>
    <w:qFormat/>
    <w:rsid w:val="00776ECC"/>
    <w:pPr>
      <w:keepNext/>
      <w:keepLines/>
      <w:spacing w:before="40"/>
      <w:outlineLvl w:val="7"/>
    </w:pPr>
    <w:rPr>
      <w:rFonts w:asciiTheme="majorHAnsi" w:eastAsiaTheme="majorEastAsia" w:hAnsiTheme="majorHAnsi" w:cstheme="majorBidi"/>
      <w:color w:val="272727" w:themeColor="text1" w:themeTint="D8"/>
      <w:szCs w:val="21"/>
    </w:rPr>
  </w:style>
  <w:style w:type="paragraph" w:styleId="Heading9">
    <w:name w:val="heading 9"/>
    <w:basedOn w:val="Normal"/>
    <w:next w:val="Normal"/>
    <w:link w:val="Heading9Char"/>
    <w:uiPriority w:val="9"/>
    <w:semiHidden/>
    <w:qFormat/>
    <w:rsid w:val="00776ECC"/>
    <w:pPr>
      <w:keepNext/>
      <w:keepLines/>
      <w:spacing w:before="40"/>
      <w:outlineLvl w:val="8"/>
    </w:pPr>
    <w:rPr>
      <w:rFonts w:asciiTheme="majorHAnsi" w:eastAsiaTheme="majorEastAsia" w:hAnsiTheme="majorHAnsi" w:cstheme="majorBidi"/>
      <w:i/>
      <w:iCs/>
      <w:color w:val="272727" w:themeColor="text1" w:themeTint="D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776ECC"/>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776ECC"/>
    <w:rPr>
      <w:rFonts w:ascii="Segoe UI" w:hAnsi="Segoe UI" w:cs="Segoe UI"/>
      <w:szCs w:val="18"/>
    </w:rPr>
  </w:style>
  <w:style w:type="character" w:styleId="PlaceholderText">
    <w:name w:val="Placeholder Text"/>
    <w:basedOn w:val="DefaultParagraphFont"/>
    <w:uiPriority w:val="99"/>
    <w:semiHidden/>
    <w:rsid w:val="00776ECC"/>
    <w:rPr>
      <w:color w:val="404040" w:themeColor="text1" w:themeTint="BF"/>
    </w:rPr>
  </w:style>
  <w:style w:type="paragraph" w:styleId="Title">
    <w:name w:val="Title"/>
    <w:basedOn w:val="Normal"/>
    <w:link w:val="TitleChar"/>
    <w:uiPriority w:val="1"/>
    <w:qFormat/>
    <w:rsid w:val="009620A0"/>
    <w:pPr>
      <w:spacing w:before="0" w:line="180" w:lineRule="auto"/>
      <w:ind w:left="5040" w:right="-1944"/>
      <w:contextualSpacing/>
    </w:pPr>
    <w:rPr>
      <w:rFonts w:ascii="Century Gothic" w:eastAsiaTheme="majorEastAsia" w:hAnsi="Century Gothic" w:cstheme="majorBidi"/>
      <w:color w:val="5D7879" w:themeColor="accent4"/>
      <w:kern w:val="28"/>
      <w:sz w:val="120"/>
      <w:szCs w:val="72"/>
    </w:rPr>
  </w:style>
  <w:style w:type="character" w:customStyle="1" w:styleId="TitleChar">
    <w:name w:val="Title Char"/>
    <w:basedOn w:val="DefaultParagraphFont"/>
    <w:link w:val="Title"/>
    <w:uiPriority w:val="1"/>
    <w:rsid w:val="009620A0"/>
    <w:rPr>
      <w:rFonts w:ascii="Century Gothic" w:eastAsiaTheme="majorEastAsia" w:hAnsi="Century Gothic" w:cstheme="majorBidi"/>
      <w:color w:val="5D7879" w:themeColor="accent4"/>
      <w:spacing w:val="6"/>
      <w:kern w:val="28"/>
      <w:sz w:val="120"/>
      <w:szCs w:val="72"/>
    </w:rPr>
  </w:style>
  <w:style w:type="paragraph" w:customStyle="1" w:styleId="ContactInfo">
    <w:name w:val="Contact Info"/>
    <w:basedOn w:val="Normal"/>
    <w:uiPriority w:val="2"/>
    <w:qFormat/>
    <w:rsid w:val="00955B5B"/>
    <w:pPr>
      <w:spacing w:before="0"/>
      <w:ind w:left="6667" w:right="-1944"/>
    </w:pPr>
    <w:rPr>
      <w:rFonts w:asciiTheme="minorHAnsi" w:hAnsiTheme="minorHAnsi"/>
      <w:szCs w:val="28"/>
    </w:rPr>
  </w:style>
  <w:style w:type="paragraph" w:styleId="Header">
    <w:name w:val="header"/>
    <w:basedOn w:val="Normal"/>
    <w:link w:val="HeaderChar"/>
    <w:uiPriority w:val="99"/>
    <w:semiHidden/>
    <w:rsid w:val="00566A88"/>
    <w:pPr>
      <w:spacing w:line="240" w:lineRule="auto"/>
    </w:pPr>
  </w:style>
  <w:style w:type="character" w:customStyle="1" w:styleId="HeaderChar">
    <w:name w:val="Header Char"/>
    <w:basedOn w:val="DefaultParagraphFont"/>
    <w:link w:val="Header"/>
    <w:uiPriority w:val="99"/>
    <w:semiHidden/>
    <w:rsid w:val="00955B5B"/>
    <w:rPr>
      <w:rFonts w:ascii="Georgia Pro" w:hAnsi="Georgia Pro" w:cs="Times New Roman (Body CS)"/>
      <w:color w:val="000000" w:themeColor="text1"/>
      <w:spacing w:val="6"/>
      <w:sz w:val="24"/>
    </w:rPr>
  </w:style>
  <w:style w:type="paragraph" w:styleId="Footer">
    <w:name w:val="footer"/>
    <w:basedOn w:val="Normal"/>
    <w:link w:val="FooterChar"/>
    <w:uiPriority w:val="99"/>
    <w:semiHidden/>
    <w:rsid w:val="008930E0"/>
    <w:pPr>
      <w:spacing w:before="0" w:line="240" w:lineRule="auto"/>
      <w:ind w:left="-576" w:right="7344"/>
      <w:jc w:val="center"/>
    </w:pPr>
    <w:rPr>
      <w:color w:val="206843" w:themeColor="accent1"/>
      <w:sz w:val="48"/>
    </w:rPr>
  </w:style>
  <w:style w:type="character" w:customStyle="1" w:styleId="FooterChar">
    <w:name w:val="Footer Char"/>
    <w:basedOn w:val="DefaultParagraphFont"/>
    <w:link w:val="Footer"/>
    <w:uiPriority w:val="99"/>
    <w:semiHidden/>
    <w:rsid w:val="00955B5B"/>
    <w:rPr>
      <w:rFonts w:ascii="Georgia Pro" w:hAnsi="Georgia Pro" w:cs="Times New Roman (Body CS)"/>
      <w:color w:val="206843" w:themeColor="accent1"/>
      <w:spacing w:val="6"/>
      <w:sz w:val="48"/>
    </w:rPr>
  </w:style>
  <w:style w:type="character" w:customStyle="1" w:styleId="Heading1Char">
    <w:name w:val="Heading 1 Char"/>
    <w:basedOn w:val="DefaultParagraphFont"/>
    <w:link w:val="Heading1"/>
    <w:uiPriority w:val="9"/>
    <w:rsid w:val="00B2315D"/>
    <w:rPr>
      <w:rFonts w:asciiTheme="majorHAnsi" w:eastAsiaTheme="majorEastAsia" w:hAnsiTheme="majorHAnsi" w:cs="Times New Roman (Headings CS)"/>
      <w:bCs/>
      <w:caps/>
      <w:color w:val="5D7879" w:themeColor="accent4"/>
      <w:spacing w:val="6"/>
      <w:sz w:val="40"/>
    </w:rPr>
  </w:style>
  <w:style w:type="character" w:customStyle="1" w:styleId="Heading2Char">
    <w:name w:val="Heading 2 Char"/>
    <w:basedOn w:val="DefaultParagraphFont"/>
    <w:link w:val="Heading2"/>
    <w:uiPriority w:val="9"/>
    <w:rsid w:val="00955B5B"/>
    <w:rPr>
      <w:rFonts w:ascii="Century Gothic" w:hAnsi="Century Gothic" w:cs="Times New Roman (Body CS)"/>
      <w:caps/>
      <w:color w:val="B68E3F" w:themeColor="accent2" w:themeShade="BF"/>
      <w:spacing w:val="6"/>
      <w:sz w:val="40"/>
    </w:rPr>
  </w:style>
  <w:style w:type="paragraph" w:styleId="ListBullet">
    <w:name w:val="List Bullet"/>
    <w:basedOn w:val="Normal"/>
    <w:uiPriority w:val="11"/>
    <w:qFormat/>
    <w:rsid w:val="00044FC0"/>
    <w:pPr>
      <w:numPr>
        <w:numId w:val="1"/>
      </w:numPr>
    </w:pPr>
  </w:style>
  <w:style w:type="character" w:customStyle="1" w:styleId="Heading3Char">
    <w:name w:val="Heading 3 Char"/>
    <w:basedOn w:val="DefaultParagraphFont"/>
    <w:link w:val="Heading3"/>
    <w:uiPriority w:val="9"/>
    <w:rsid w:val="00955B5B"/>
    <w:rPr>
      <w:rFonts w:ascii="Georgia Pro" w:hAnsi="Georgia Pro" w:cs="Times New Roman (Body CS)"/>
      <w:caps/>
      <w:color w:val="103421" w:themeColor="accent1" w:themeShade="80"/>
      <w:spacing w:val="6"/>
      <w:sz w:val="24"/>
    </w:rPr>
  </w:style>
  <w:style w:type="character" w:customStyle="1" w:styleId="Heading8Char">
    <w:name w:val="Heading 8 Char"/>
    <w:basedOn w:val="DefaultParagraphFont"/>
    <w:link w:val="Heading8"/>
    <w:uiPriority w:val="9"/>
    <w:semiHidden/>
    <w:rsid w:val="00955B5B"/>
    <w:rPr>
      <w:rFonts w:asciiTheme="majorHAnsi" w:eastAsiaTheme="majorEastAsia" w:hAnsiTheme="majorHAnsi" w:cstheme="majorBidi"/>
      <w:color w:val="272727" w:themeColor="text1" w:themeTint="D8"/>
      <w:spacing w:val="6"/>
      <w:sz w:val="24"/>
      <w:szCs w:val="21"/>
    </w:rPr>
  </w:style>
  <w:style w:type="paragraph" w:styleId="TOCHeading">
    <w:name w:val="TOC Heading"/>
    <w:basedOn w:val="Heading1"/>
    <w:next w:val="Normal"/>
    <w:uiPriority w:val="39"/>
    <w:semiHidden/>
    <w:unhideWhenUsed/>
    <w:qFormat/>
    <w:pPr>
      <w:spacing w:before="240"/>
      <w:outlineLvl w:val="9"/>
    </w:pPr>
  </w:style>
  <w:style w:type="character" w:customStyle="1" w:styleId="Heading9Char">
    <w:name w:val="Heading 9 Char"/>
    <w:basedOn w:val="DefaultParagraphFont"/>
    <w:link w:val="Heading9"/>
    <w:uiPriority w:val="9"/>
    <w:semiHidden/>
    <w:rsid w:val="00955B5B"/>
    <w:rPr>
      <w:rFonts w:asciiTheme="majorHAnsi" w:eastAsiaTheme="majorEastAsia" w:hAnsiTheme="majorHAnsi" w:cstheme="majorBidi"/>
      <w:i/>
      <w:iCs/>
      <w:color w:val="272727" w:themeColor="text1" w:themeTint="D8"/>
      <w:spacing w:val="6"/>
      <w:sz w:val="24"/>
      <w:szCs w:val="21"/>
    </w:rPr>
  </w:style>
  <w:style w:type="paragraph" w:styleId="Caption">
    <w:name w:val="caption"/>
    <w:basedOn w:val="Normal"/>
    <w:next w:val="Normal"/>
    <w:uiPriority w:val="35"/>
    <w:semiHidden/>
    <w:unhideWhenUsed/>
    <w:qFormat/>
    <w:rsid w:val="00776ECC"/>
    <w:pPr>
      <w:spacing w:before="0" w:after="200" w:line="240" w:lineRule="auto"/>
    </w:pPr>
    <w:rPr>
      <w:i/>
      <w:iCs/>
      <w:color w:val="44546A" w:themeColor="text2"/>
      <w:szCs w:val="18"/>
    </w:rPr>
  </w:style>
  <w:style w:type="paragraph" w:customStyle="1" w:styleId="ContactHeading">
    <w:name w:val="Contact Heading"/>
    <w:basedOn w:val="Normal"/>
    <w:next w:val="ContactInfo"/>
    <w:uiPriority w:val="2"/>
    <w:semiHidden/>
    <w:qFormat/>
    <w:rsid w:val="001C30B8"/>
    <w:pPr>
      <w:pBdr>
        <w:top w:val="single" w:sz="4" w:space="5" w:color="2E3C3C" w:themeColor="accent4" w:themeShade="80"/>
        <w:left w:val="single" w:sz="4" w:space="4" w:color="2E3C3C" w:themeColor="accent4" w:themeShade="80"/>
        <w:bottom w:val="single" w:sz="4" w:space="5" w:color="2E3C3C" w:themeColor="accent4" w:themeShade="80"/>
        <w:right w:val="single" w:sz="4" w:space="4" w:color="2E3C3C" w:themeColor="accent4" w:themeShade="80"/>
      </w:pBdr>
      <w:shd w:val="clear" w:color="auto" w:fill="2E3C3C" w:themeFill="accent4" w:themeFillShade="80"/>
      <w:spacing w:before="0" w:after="480"/>
      <w:ind w:left="5040" w:right="1800"/>
    </w:pPr>
    <w:rPr>
      <w:color w:val="FFFFFF" w:themeColor="background1"/>
      <w:sz w:val="28"/>
    </w:rPr>
  </w:style>
  <w:style w:type="paragraph" w:styleId="BodyText3">
    <w:name w:val="Body Text 3"/>
    <w:basedOn w:val="Normal"/>
    <w:link w:val="BodyText3Char"/>
    <w:uiPriority w:val="99"/>
    <w:semiHidden/>
    <w:unhideWhenUsed/>
    <w:rsid w:val="00776ECC"/>
    <w:pPr>
      <w:spacing w:after="120"/>
    </w:pPr>
    <w:rPr>
      <w:szCs w:val="16"/>
    </w:rPr>
  </w:style>
  <w:style w:type="character" w:customStyle="1" w:styleId="BodyText3Char">
    <w:name w:val="Body Text 3 Char"/>
    <w:basedOn w:val="DefaultParagraphFont"/>
    <w:link w:val="BodyText3"/>
    <w:uiPriority w:val="99"/>
    <w:semiHidden/>
    <w:rsid w:val="00776ECC"/>
    <w:rPr>
      <w:szCs w:val="16"/>
    </w:rPr>
  </w:style>
  <w:style w:type="paragraph" w:styleId="BodyTextIndent3">
    <w:name w:val="Body Text Indent 3"/>
    <w:basedOn w:val="Normal"/>
    <w:link w:val="BodyTextIndent3Char"/>
    <w:uiPriority w:val="99"/>
    <w:semiHidden/>
    <w:unhideWhenUsed/>
    <w:rsid w:val="00776ECC"/>
    <w:pPr>
      <w:spacing w:after="120"/>
      <w:ind w:left="360"/>
    </w:pPr>
    <w:rPr>
      <w:szCs w:val="16"/>
    </w:rPr>
  </w:style>
  <w:style w:type="character" w:customStyle="1" w:styleId="BodyTextIndent3Char">
    <w:name w:val="Body Text Indent 3 Char"/>
    <w:basedOn w:val="DefaultParagraphFont"/>
    <w:link w:val="BodyTextIndent3"/>
    <w:uiPriority w:val="99"/>
    <w:semiHidden/>
    <w:rsid w:val="00776ECC"/>
    <w:rPr>
      <w:szCs w:val="16"/>
    </w:rPr>
  </w:style>
  <w:style w:type="character" w:styleId="CommentReference">
    <w:name w:val="annotation reference"/>
    <w:basedOn w:val="DefaultParagraphFont"/>
    <w:uiPriority w:val="99"/>
    <w:semiHidden/>
    <w:unhideWhenUsed/>
    <w:rsid w:val="00776ECC"/>
    <w:rPr>
      <w:sz w:val="22"/>
      <w:szCs w:val="16"/>
    </w:rPr>
  </w:style>
  <w:style w:type="paragraph" w:styleId="CommentText">
    <w:name w:val="annotation text"/>
    <w:basedOn w:val="Normal"/>
    <w:link w:val="CommentTextChar"/>
    <w:uiPriority w:val="99"/>
    <w:semiHidden/>
    <w:unhideWhenUsed/>
    <w:rsid w:val="00776ECC"/>
    <w:pPr>
      <w:spacing w:line="240" w:lineRule="auto"/>
    </w:pPr>
    <w:rPr>
      <w:szCs w:val="20"/>
    </w:rPr>
  </w:style>
  <w:style w:type="character" w:customStyle="1" w:styleId="CommentTextChar">
    <w:name w:val="Comment Text Char"/>
    <w:basedOn w:val="DefaultParagraphFont"/>
    <w:link w:val="CommentText"/>
    <w:uiPriority w:val="99"/>
    <w:semiHidden/>
    <w:rsid w:val="00776ECC"/>
    <w:rPr>
      <w:szCs w:val="20"/>
    </w:rPr>
  </w:style>
  <w:style w:type="paragraph" w:styleId="CommentSubject">
    <w:name w:val="annotation subject"/>
    <w:basedOn w:val="CommentText"/>
    <w:next w:val="CommentText"/>
    <w:link w:val="CommentSubjectChar"/>
    <w:uiPriority w:val="99"/>
    <w:semiHidden/>
    <w:unhideWhenUsed/>
    <w:rsid w:val="00776ECC"/>
    <w:rPr>
      <w:b/>
      <w:bCs/>
    </w:rPr>
  </w:style>
  <w:style w:type="character" w:customStyle="1" w:styleId="CommentSubjectChar">
    <w:name w:val="Comment Subject Char"/>
    <w:basedOn w:val="CommentTextChar"/>
    <w:link w:val="CommentSubject"/>
    <w:uiPriority w:val="99"/>
    <w:semiHidden/>
    <w:rsid w:val="00776ECC"/>
    <w:rPr>
      <w:b/>
      <w:bCs/>
      <w:szCs w:val="20"/>
    </w:rPr>
  </w:style>
  <w:style w:type="paragraph" w:styleId="DocumentMap">
    <w:name w:val="Document Map"/>
    <w:basedOn w:val="Normal"/>
    <w:link w:val="DocumentMapChar"/>
    <w:uiPriority w:val="99"/>
    <w:semiHidden/>
    <w:unhideWhenUsed/>
    <w:rsid w:val="00776ECC"/>
    <w:pPr>
      <w:spacing w:before="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776ECC"/>
    <w:rPr>
      <w:rFonts w:ascii="Segoe UI" w:hAnsi="Segoe UI" w:cs="Segoe UI"/>
      <w:szCs w:val="16"/>
    </w:rPr>
  </w:style>
  <w:style w:type="paragraph" w:styleId="EndnoteText">
    <w:name w:val="endnote text"/>
    <w:basedOn w:val="Normal"/>
    <w:link w:val="EndnoteTextChar"/>
    <w:uiPriority w:val="99"/>
    <w:semiHidden/>
    <w:unhideWhenUsed/>
    <w:rsid w:val="00776ECC"/>
    <w:pPr>
      <w:spacing w:before="0" w:line="240" w:lineRule="auto"/>
    </w:pPr>
    <w:rPr>
      <w:szCs w:val="20"/>
    </w:rPr>
  </w:style>
  <w:style w:type="character" w:customStyle="1" w:styleId="EndnoteTextChar">
    <w:name w:val="Endnote Text Char"/>
    <w:basedOn w:val="DefaultParagraphFont"/>
    <w:link w:val="EndnoteText"/>
    <w:uiPriority w:val="99"/>
    <w:semiHidden/>
    <w:rsid w:val="00776ECC"/>
    <w:rPr>
      <w:szCs w:val="20"/>
    </w:rPr>
  </w:style>
  <w:style w:type="paragraph" w:styleId="EnvelopeReturn">
    <w:name w:val="envelope return"/>
    <w:basedOn w:val="Normal"/>
    <w:uiPriority w:val="99"/>
    <w:semiHidden/>
    <w:unhideWhenUsed/>
    <w:rsid w:val="00776ECC"/>
    <w:pPr>
      <w:spacing w:before="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776ECC"/>
    <w:pPr>
      <w:spacing w:before="0" w:line="240" w:lineRule="auto"/>
    </w:pPr>
    <w:rPr>
      <w:szCs w:val="20"/>
    </w:rPr>
  </w:style>
  <w:style w:type="character" w:customStyle="1" w:styleId="FootnoteTextChar">
    <w:name w:val="Footnote Text Char"/>
    <w:basedOn w:val="DefaultParagraphFont"/>
    <w:link w:val="FootnoteText"/>
    <w:uiPriority w:val="99"/>
    <w:semiHidden/>
    <w:rsid w:val="00776ECC"/>
    <w:rPr>
      <w:szCs w:val="20"/>
    </w:rPr>
  </w:style>
  <w:style w:type="character" w:styleId="HTMLCode">
    <w:name w:val="HTML Code"/>
    <w:basedOn w:val="DefaultParagraphFont"/>
    <w:uiPriority w:val="99"/>
    <w:semiHidden/>
    <w:unhideWhenUsed/>
    <w:rsid w:val="00776ECC"/>
    <w:rPr>
      <w:rFonts w:ascii="Consolas" w:hAnsi="Consolas"/>
      <w:sz w:val="22"/>
      <w:szCs w:val="20"/>
    </w:rPr>
  </w:style>
  <w:style w:type="character" w:styleId="HTMLKeyboard">
    <w:name w:val="HTML Keyboard"/>
    <w:basedOn w:val="DefaultParagraphFont"/>
    <w:uiPriority w:val="99"/>
    <w:semiHidden/>
    <w:unhideWhenUsed/>
    <w:rsid w:val="00776ECC"/>
    <w:rPr>
      <w:rFonts w:ascii="Consolas" w:hAnsi="Consolas"/>
      <w:sz w:val="22"/>
      <w:szCs w:val="20"/>
    </w:rPr>
  </w:style>
  <w:style w:type="paragraph" w:styleId="HTMLPreformatted">
    <w:name w:val="HTML Preformatted"/>
    <w:basedOn w:val="Normal"/>
    <w:link w:val="HTMLPreformattedChar"/>
    <w:uiPriority w:val="99"/>
    <w:semiHidden/>
    <w:unhideWhenUsed/>
    <w:rsid w:val="00776ECC"/>
    <w:pPr>
      <w:spacing w:before="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776ECC"/>
    <w:rPr>
      <w:rFonts w:ascii="Consolas" w:hAnsi="Consolas"/>
      <w:szCs w:val="20"/>
    </w:rPr>
  </w:style>
  <w:style w:type="character" w:styleId="HTMLTypewriter">
    <w:name w:val="HTML Typewriter"/>
    <w:basedOn w:val="DefaultParagraphFont"/>
    <w:uiPriority w:val="99"/>
    <w:semiHidden/>
    <w:unhideWhenUsed/>
    <w:rsid w:val="00776ECC"/>
    <w:rPr>
      <w:rFonts w:ascii="Consolas" w:hAnsi="Consolas"/>
      <w:sz w:val="22"/>
      <w:szCs w:val="20"/>
    </w:rPr>
  </w:style>
  <w:style w:type="paragraph" w:styleId="MacroText">
    <w:name w:val="macro"/>
    <w:link w:val="MacroTextChar"/>
    <w:uiPriority w:val="99"/>
    <w:semiHidden/>
    <w:unhideWhenUsed/>
    <w:rsid w:val="00776ECC"/>
    <w:pPr>
      <w:tabs>
        <w:tab w:val="left" w:pos="480"/>
        <w:tab w:val="left" w:pos="960"/>
        <w:tab w:val="left" w:pos="1440"/>
        <w:tab w:val="left" w:pos="1920"/>
        <w:tab w:val="left" w:pos="2400"/>
        <w:tab w:val="left" w:pos="2880"/>
        <w:tab w:val="left" w:pos="3360"/>
        <w:tab w:val="left" w:pos="3840"/>
        <w:tab w:val="left" w:pos="4320"/>
      </w:tabs>
    </w:pPr>
    <w:rPr>
      <w:rFonts w:ascii="Consolas" w:hAnsi="Consolas"/>
      <w:szCs w:val="20"/>
    </w:rPr>
  </w:style>
  <w:style w:type="character" w:customStyle="1" w:styleId="MacroTextChar">
    <w:name w:val="Macro Text Char"/>
    <w:basedOn w:val="DefaultParagraphFont"/>
    <w:link w:val="MacroText"/>
    <w:uiPriority w:val="99"/>
    <w:semiHidden/>
    <w:rsid w:val="00776ECC"/>
    <w:rPr>
      <w:rFonts w:ascii="Consolas" w:hAnsi="Consolas"/>
      <w:szCs w:val="20"/>
    </w:rPr>
  </w:style>
  <w:style w:type="paragraph" w:styleId="PlainText">
    <w:name w:val="Plain Text"/>
    <w:basedOn w:val="Normal"/>
    <w:link w:val="PlainTextChar"/>
    <w:uiPriority w:val="99"/>
    <w:semiHidden/>
    <w:unhideWhenUsed/>
    <w:rsid w:val="00776ECC"/>
    <w:pPr>
      <w:spacing w:before="0" w:line="240" w:lineRule="auto"/>
    </w:pPr>
    <w:rPr>
      <w:rFonts w:ascii="Consolas" w:hAnsi="Consolas"/>
      <w:szCs w:val="21"/>
    </w:rPr>
  </w:style>
  <w:style w:type="character" w:customStyle="1" w:styleId="PlainTextChar">
    <w:name w:val="Plain Text Char"/>
    <w:basedOn w:val="DefaultParagraphFont"/>
    <w:link w:val="PlainText"/>
    <w:uiPriority w:val="99"/>
    <w:semiHidden/>
    <w:rsid w:val="00776ECC"/>
    <w:rPr>
      <w:rFonts w:ascii="Consolas" w:hAnsi="Consolas"/>
      <w:szCs w:val="21"/>
    </w:rPr>
  </w:style>
  <w:style w:type="table" w:styleId="TableGrid">
    <w:name w:val="Table Grid"/>
    <w:basedOn w:val="TableNormal"/>
    <w:uiPriority w:val="39"/>
    <w:rsid w:val="003E1CD2"/>
    <w:pPr>
      <w:spacing w:before="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Accent1">
    <w:name w:val="Grid Table 1 Light Accent 1"/>
    <w:basedOn w:val="TableNormal"/>
    <w:uiPriority w:val="46"/>
    <w:rsid w:val="00EF74E1"/>
    <w:pPr>
      <w:spacing w:line="240" w:lineRule="auto"/>
    </w:pPr>
    <w:tblPr>
      <w:tblStyleRowBandSize w:val="1"/>
      <w:tblStyleColBandSize w:val="1"/>
      <w:tblBorders>
        <w:top w:val="single" w:sz="4" w:space="0" w:color="8CDBB2" w:themeColor="accent1" w:themeTint="66"/>
        <w:left w:val="single" w:sz="4" w:space="0" w:color="8CDBB2" w:themeColor="accent1" w:themeTint="66"/>
        <w:bottom w:val="single" w:sz="4" w:space="0" w:color="8CDBB2" w:themeColor="accent1" w:themeTint="66"/>
        <w:right w:val="single" w:sz="4" w:space="0" w:color="8CDBB2" w:themeColor="accent1" w:themeTint="66"/>
        <w:insideH w:val="single" w:sz="4" w:space="0" w:color="8CDBB2" w:themeColor="accent1" w:themeTint="66"/>
        <w:insideV w:val="single" w:sz="4" w:space="0" w:color="8CDBB2" w:themeColor="accent1" w:themeTint="66"/>
      </w:tblBorders>
    </w:tblPr>
    <w:tblStylePr w:type="firstRow">
      <w:rPr>
        <w:b/>
        <w:bCs/>
      </w:rPr>
      <w:tblPr/>
      <w:tcPr>
        <w:tcBorders>
          <w:bottom w:val="single" w:sz="12" w:space="0" w:color="53CA8C" w:themeColor="accent1" w:themeTint="99"/>
        </w:tcBorders>
      </w:tcPr>
    </w:tblStylePr>
    <w:tblStylePr w:type="lastRow">
      <w:rPr>
        <w:b/>
        <w:bCs/>
      </w:rPr>
      <w:tblPr/>
      <w:tcPr>
        <w:tcBorders>
          <w:top w:val="double" w:sz="2" w:space="0" w:color="53CA8C" w:themeColor="accent1" w:themeTint="99"/>
        </w:tcBorders>
      </w:tcPr>
    </w:tblStylePr>
    <w:tblStylePr w:type="firstCol">
      <w:rPr>
        <w:b/>
        <w:bCs/>
      </w:rPr>
    </w:tblStylePr>
    <w:tblStylePr w:type="lastCol">
      <w:rPr>
        <w:b/>
        <w:bCs/>
      </w:rPr>
    </w:tblStylePr>
  </w:style>
  <w:style w:type="table" w:styleId="GridTable4-Accent1">
    <w:name w:val="Grid Table 4 Accent 1"/>
    <w:basedOn w:val="TableNormal"/>
    <w:uiPriority w:val="49"/>
    <w:rsid w:val="00EF74E1"/>
    <w:pPr>
      <w:spacing w:line="240" w:lineRule="auto"/>
    </w:pPr>
    <w:tblPr>
      <w:tblStyleRowBandSize w:val="1"/>
      <w:tblStyleColBandSize w:val="1"/>
      <w:tblBorders>
        <w:top w:val="single" w:sz="4" w:space="0" w:color="53CA8C" w:themeColor="accent1" w:themeTint="99"/>
        <w:left w:val="single" w:sz="4" w:space="0" w:color="53CA8C" w:themeColor="accent1" w:themeTint="99"/>
        <w:bottom w:val="single" w:sz="4" w:space="0" w:color="53CA8C" w:themeColor="accent1" w:themeTint="99"/>
        <w:right w:val="single" w:sz="4" w:space="0" w:color="53CA8C" w:themeColor="accent1" w:themeTint="99"/>
        <w:insideH w:val="single" w:sz="4" w:space="0" w:color="53CA8C" w:themeColor="accent1" w:themeTint="99"/>
        <w:insideV w:val="single" w:sz="4" w:space="0" w:color="53CA8C" w:themeColor="accent1" w:themeTint="99"/>
      </w:tblBorders>
    </w:tblPr>
    <w:tblStylePr w:type="firstRow">
      <w:rPr>
        <w:b/>
        <w:bCs/>
        <w:color w:val="FFFFFF" w:themeColor="background1"/>
      </w:rPr>
      <w:tblPr/>
      <w:tcPr>
        <w:tcBorders>
          <w:top w:val="single" w:sz="4" w:space="0" w:color="206843" w:themeColor="accent1"/>
          <w:left w:val="single" w:sz="4" w:space="0" w:color="206843" w:themeColor="accent1"/>
          <w:bottom w:val="single" w:sz="4" w:space="0" w:color="206843" w:themeColor="accent1"/>
          <w:right w:val="single" w:sz="4" w:space="0" w:color="206843" w:themeColor="accent1"/>
          <w:insideH w:val="nil"/>
          <w:insideV w:val="nil"/>
        </w:tcBorders>
        <w:shd w:val="clear" w:color="auto" w:fill="206843" w:themeFill="accent1"/>
      </w:tcPr>
    </w:tblStylePr>
    <w:tblStylePr w:type="lastRow">
      <w:rPr>
        <w:b/>
        <w:bCs/>
      </w:rPr>
      <w:tblPr/>
      <w:tcPr>
        <w:tcBorders>
          <w:top w:val="double" w:sz="4" w:space="0" w:color="206843" w:themeColor="accent1"/>
        </w:tcBorders>
      </w:tcPr>
    </w:tblStylePr>
    <w:tblStylePr w:type="firstCol">
      <w:rPr>
        <w:b/>
        <w:bCs/>
      </w:rPr>
    </w:tblStylePr>
    <w:tblStylePr w:type="lastCol">
      <w:rPr>
        <w:b/>
        <w:bCs/>
      </w:rPr>
    </w:tblStylePr>
    <w:tblStylePr w:type="band1Vert">
      <w:tblPr/>
      <w:tcPr>
        <w:shd w:val="clear" w:color="auto" w:fill="C5EDD8" w:themeFill="accent1" w:themeFillTint="33"/>
      </w:tcPr>
    </w:tblStylePr>
    <w:tblStylePr w:type="band1Horz">
      <w:tblPr/>
      <w:tcPr>
        <w:shd w:val="clear" w:color="auto" w:fill="C5EDD8" w:themeFill="accent1" w:themeFillTint="33"/>
      </w:tcPr>
    </w:tblStylePr>
  </w:style>
  <w:style w:type="table" w:styleId="GridTable2">
    <w:name w:val="Grid Table 2"/>
    <w:basedOn w:val="TableNormal"/>
    <w:uiPriority w:val="47"/>
    <w:rsid w:val="00EF74E1"/>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PlainTable2">
    <w:name w:val="Plain Table 2"/>
    <w:basedOn w:val="TableNormal"/>
    <w:uiPriority w:val="42"/>
    <w:rsid w:val="00EF74E1"/>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EF74E1"/>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GridTable3-Accent5">
    <w:name w:val="Grid Table 3 Accent 5"/>
    <w:basedOn w:val="TableNormal"/>
    <w:uiPriority w:val="48"/>
    <w:rsid w:val="00EF74E1"/>
    <w:pPr>
      <w:spacing w:line="240" w:lineRule="auto"/>
    </w:pPr>
    <w:tblPr>
      <w:tblStyleRowBandSize w:val="1"/>
      <w:tblStyleColBandSize w:val="1"/>
      <w:tblBorders>
        <w:top w:val="single" w:sz="4" w:space="0" w:color="DFCEBE" w:themeColor="accent5" w:themeTint="99"/>
        <w:left w:val="single" w:sz="4" w:space="0" w:color="DFCEBE" w:themeColor="accent5" w:themeTint="99"/>
        <w:bottom w:val="single" w:sz="4" w:space="0" w:color="DFCEBE" w:themeColor="accent5" w:themeTint="99"/>
        <w:right w:val="single" w:sz="4" w:space="0" w:color="DFCEBE" w:themeColor="accent5" w:themeTint="99"/>
        <w:insideH w:val="single" w:sz="4" w:space="0" w:color="DFCEBE" w:themeColor="accent5" w:themeTint="99"/>
        <w:insideV w:val="single" w:sz="4" w:space="0" w:color="DFCEB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EEE9" w:themeFill="accent5" w:themeFillTint="33"/>
      </w:tcPr>
    </w:tblStylePr>
    <w:tblStylePr w:type="band1Horz">
      <w:tblPr/>
      <w:tcPr>
        <w:shd w:val="clear" w:color="auto" w:fill="F4EEE9" w:themeFill="accent5" w:themeFillTint="33"/>
      </w:tcPr>
    </w:tblStylePr>
    <w:tblStylePr w:type="neCell">
      <w:tblPr/>
      <w:tcPr>
        <w:tcBorders>
          <w:bottom w:val="single" w:sz="4" w:space="0" w:color="DFCEBE" w:themeColor="accent5" w:themeTint="99"/>
        </w:tcBorders>
      </w:tcPr>
    </w:tblStylePr>
    <w:tblStylePr w:type="nwCell">
      <w:tblPr/>
      <w:tcPr>
        <w:tcBorders>
          <w:bottom w:val="single" w:sz="4" w:space="0" w:color="DFCEBE" w:themeColor="accent5" w:themeTint="99"/>
        </w:tcBorders>
      </w:tcPr>
    </w:tblStylePr>
    <w:tblStylePr w:type="seCell">
      <w:tblPr/>
      <w:tcPr>
        <w:tcBorders>
          <w:top w:val="single" w:sz="4" w:space="0" w:color="DFCEBE" w:themeColor="accent5" w:themeTint="99"/>
        </w:tcBorders>
      </w:tcPr>
    </w:tblStylePr>
    <w:tblStylePr w:type="swCell">
      <w:tblPr/>
      <w:tcPr>
        <w:tcBorders>
          <w:top w:val="single" w:sz="4" w:space="0" w:color="DFCEBE" w:themeColor="accent5" w:themeTint="99"/>
        </w:tcBorders>
      </w:tcPr>
    </w:tblStylePr>
  </w:style>
  <w:style w:type="table" w:styleId="ListTable1Light-Accent4">
    <w:name w:val="List Table 1 Light Accent 4"/>
    <w:basedOn w:val="TableNormal"/>
    <w:uiPriority w:val="46"/>
    <w:rsid w:val="00EF74E1"/>
    <w:pPr>
      <w:spacing w:line="240" w:lineRule="auto"/>
    </w:pPr>
    <w:tblPr>
      <w:tblStyleRowBandSize w:val="1"/>
      <w:tblStyleColBandSize w:val="1"/>
    </w:tblPr>
    <w:tblStylePr w:type="firstRow">
      <w:rPr>
        <w:b/>
        <w:bCs/>
      </w:rPr>
      <w:tblPr/>
      <w:tcPr>
        <w:tcBorders>
          <w:bottom w:val="single" w:sz="4" w:space="0" w:color="9AB0B1" w:themeColor="accent4" w:themeTint="99"/>
        </w:tcBorders>
      </w:tcPr>
    </w:tblStylePr>
    <w:tblStylePr w:type="lastRow">
      <w:rPr>
        <w:b/>
        <w:bCs/>
      </w:rPr>
      <w:tblPr/>
      <w:tcPr>
        <w:tcBorders>
          <w:top w:val="single" w:sz="4" w:space="0" w:color="9AB0B1" w:themeColor="accent4" w:themeTint="99"/>
        </w:tcBorders>
      </w:tcPr>
    </w:tblStylePr>
    <w:tblStylePr w:type="firstCol">
      <w:rPr>
        <w:b/>
        <w:bCs/>
      </w:rPr>
    </w:tblStylePr>
    <w:tblStylePr w:type="lastCol">
      <w:rPr>
        <w:b/>
        <w:bCs/>
      </w:rPr>
    </w:tblStylePr>
    <w:tblStylePr w:type="band1Vert">
      <w:tblPr/>
      <w:tcPr>
        <w:shd w:val="clear" w:color="auto" w:fill="DDE5E5" w:themeFill="accent4" w:themeFillTint="33"/>
      </w:tcPr>
    </w:tblStylePr>
    <w:tblStylePr w:type="band1Horz">
      <w:tblPr/>
      <w:tcPr>
        <w:shd w:val="clear" w:color="auto" w:fill="DDE5E5" w:themeFill="accent4" w:themeFillTint="33"/>
      </w:tcPr>
    </w:tblStylePr>
  </w:style>
  <w:style w:type="table" w:styleId="GridTable3">
    <w:name w:val="Grid Table 3"/>
    <w:basedOn w:val="TableNormal"/>
    <w:uiPriority w:val="48"/>
    <w:rsid w:val="00EF74E1"/>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character" w:styleId="Hyperlink">
    <w:name w:val="Hyperlink"/>
    <w:basedOn w:val="DefaultParagraphFont"/>
    <w:uiPriority w:val="99"/>
    <w:unhideWhenUsed/>
    <w:rsid w:val="00F72A56"/>
    <w:rPr>
      <w:color w:val="103421" w:themeColor="accent1" w:themeShade="80"/>
      <w:u w:val="single"/>
    </w:rPr>
  </w:style>
  <w:style w:type="paragraph" w:styleId="Quote">
    <w:name w:val="Quote"/>
    <w:basedOn w:val="Normal"/>
    <w:next w:val="Normal"/>
    <w:link w:val="QuoteChar"/>
    <w:uiPriority w:val="2"/>
    <w:semiHidden/>
    <w:qFormat/>
    <w:rsid w:val="003D2F1A"/>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
    <w:semiHidden/>
    <w:rsid w:val="00955B5B"/>
    <w:rPr>
      <w:rFonts w:ascii="Georgia Pro" w:hAnsi="Georgia Pro" w:cs="Times New Roman (Body CS)"/>
      <w:i/>
      <w:iCs/>
      <w:color w:val="404040" w:themeColor="text1" w:themeTint="BF"/>
      <w:spacing w:val="6"/>
      <w:sz w:val="24"/>
    </w:rPr>
  </w:style>
  <w:style w:type="paragraph" w:styleId="ListNumber">
    <w:name w:val="List Number"/>
    <w:basedOn w:val="Normal"/>
    <w:uiPriority w:val="12"/>
    <w:semiHidden/>
    <w:qFormat/>
    <w:rsid w:val="00044FC0"/>
    <w:pPr>
      <w:numPr>
        <w:numId w:val="3"/>
      </w:numPr>
      <w:contextualSpacing/>
    </w:pPr>
  </w:style>
  <w:style w:type="paragraph" w:customStyle="1" w:styleId="Small">
    <w:name w:val="Small"/>
    <w:basedOn w:val="Normal"/>
    <w:semiHidden/>
    <w:qFormat/>
    <w:rsid w:val="00F86D6B"/>
    <w:pPr>
      <w:spacing w:before="0" w:after="0"/>
    </w:pPr>
    <w:rPr>
      <w:caps/>
      <w:spacing w:val="10"/>
      <w:sz w:val="20"/>
    </w:rPr>
  </w:style>
  <w:style w:type="paragraph" w:customStyle="1" w:styleId="Bib">
    <w:name w:val="Bib"/>
    <w:basedOn w:val="Normal"/>
    <w:qFormat/>
    <w:rsid w:val="00066800"/>
    <w:pPr>
      <w:spacing w:line="240" w:lineRule="auto"/>
    </w:pPr>
    <w:rPr>
      <w:rFonts w:ascii="Century Gothic" w:hAnsi="Century Gothic"/>
      <w:sz w:val="18"/>
    </w:rPr>
  </w:style>
  <w:style w:type="character" w:styleId="PageNumber">
    <w:name w:val="page number"/>
    <w:basedOn w:val="DefaultParagraphFont"/>
    <w:uiPriority w:val="99"/>
    <w:semiHidden/>
    <w:unhideWhenUsed/>
    <w:rsid w:val="0068355E"/>
  </w:style>
  <w:style w:type="paragraph" w:customStyle="1" w:styleId="Title1">
    <w:name w:val="Title 1"/>
    <w:basedOn w:val="Title"/>
    <w:semiHidden/>
    <w:qFormat/>
    <w:rsid w:val="00844CC3"/>
    <w:pPr>
      <w:ind w:left="540"/>
    </w:pPr>
  </w:style>
  <w:style w:type="paragraph" w:customStyle="1" w:styleId="GreenHeading">
    <w:name w:val="Green Heading"/>
    <w:basedOn w:val="Heading1"/>
    <w:semiHidden/>
    <w:qFormat/>
    <w:rsid w:val="00B2315D"/>
    <w:pPr>
      <w:ind w:left="540" w:right="-2160"/>
    </w:pPr>
    <w:rPr>
      <w:spacing w:val="10"/>
    </w:rPr>
  </w:style>
  <w:style w:type="paragraph" w:customStyle="1" w:styleId="GoldHeading">
    <w:name w:val="Gold Heading"/>
    <w:basedOn w:val="Heading2"/>
    <w:semiHidden/>
    <w:qFormat/>
    <w:rsid w:val="002C6F62"/>
    <w:pPr>
      <w:ind w:left="540" w:right="-2160"/>
    </w:pPr>
    <w:rPr>
      <w:spacing w:val="10"/>
    </w:rPr>
  </w:style>
  <w:style w:type="paragraph" w:styleId="ListParagraph">
    <w:name w:val="List Paragraph"/>
    <w:basedOn w:val="Normal"/>
    <w:uiPriority w:val="34"/>
    <w:unhideWhenUsed/>
    <w:qFormat/>
    <w:rsid w:val="00424DAD"/>
    <w:pPr>
      <w:ind w:left="720"/>
      <w:contextualSpacing/>
    </w:pPr>
  </w:style>
  <w:style w:type="character" w:styleId="UnresolvedMention">
    <w:name w:val="Unresolved Mention"/>
    <w:basedOn w:val="DefaultParagraphFont"/>
    <w:uiPriority w:val="99"/>
    <w:semiHidden/>
    <w:unhideWhenUsed/>
    <w:rsid w:val="00EF295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064802">
      <w:bodyDiv w:val="1"/>
      <w:marLeft w:val="0"/>
      <w:marRight w:val="0"/>
      <w:marTop w:val="0"/>
      <w:marBottom w:val="0"/>
      <w:divBdr>
        <w:top w:val="none" w:sz="0" w:space="0" w:color="auto"/>
        <w:left w:val="none" w:sz="0" w:space="0" w:color="auto"/>
        <w:bottom w:val="none" w:sz="0" w:space="0" w:color="auto"/>
        <w:right w:val="none" w:sz="0" w:space="0" w:color="auto"/>
      </w:divBdr>
    </w:div>
    <w:div w:id="94904018">
      <w:bodyDiv w:val="1"/>
      <w:marLeft w:val="0"/>
      <w:marRight w:val="0"/>
      <w:marTop w:val="0"/>
      <w:marBottom w:val="0"/>
      <w:divBdr>
        <w:top w:val="none" w:sz="0" w:space="0" w:color="auto"/>
        <w:left w:val="none" w:sz="0" w:space="0" w:color="auto"/>
        <w:bottom w:val="none" w:sz="0" w:space="0" w:color="auto"/>
        <w:right w:val="none" w:sz="0" w:space="0" w:color="auto"/>
      </w:divBdr>
    </w:div>
    <w:div w:id="107283270">
      <w:bodyDiv w:val="1"/>
      <w:marLeft w:val="0"/>
      <w:marRight w:val="0"/>
      <w:marTop w:val="0"/>
      <w:marBottom w:val="0"/>
      <w:divBdr>
        <w:top w:val="none" w:sz="0" w:space="0" w:color="auto"/>
        <w:left w:val="none" w:sz="0" w:space="0" w:color="auto"/>
        <w:bottom w:val="none" w:sz="0" w:space="0" w:color="auto"/>
        <w:right w:val="none" w:sz="0" w:space="0" w:color="auto"/>
      </w:divBdr>
    </w:div>
    <w:div w:id="167259894">
      <w:bodyDiv w:val="1"/>
      <w:marLeft w:val="0"/>
      <w:marRight w:val="0"/>
      <w:marTop w:val="0"/>
      <w:marBottom w:val="0"/>
      <w:divBdr>
        <w:top w:val="none" w:sz="0" w:space="0" w:color="auto"/>
        <w:left w:val="none" w:sz="0" w:space="0" w:color="auto"/>
        <w:bottom w:val="none" w:sz="0" w:space="0" w:color="auto"/>
        <w:right w:val="none" w:sz="0" w:space="0" w:color="auto"/>
      </w:divBdr>
    </w:div>
    <w:div w:id="221455005">
      <w:bodyDiv w:val="1"/>
      <w:marLeft w:val="0"/>
      <w:marRight w:val="0"/>
      <w:marTop w:val="0"/>
      <w:marBottom w:val="0"/>
      <w:divBdr>
        <w:top w:val="none" w:sz="0" w:space="0" w:color="auto"/>
        <w:left w:val="none" w:sz="0" w:space="0" w:color="auto"/>
        <w:bottom w:val="none" w:sz="0" w:space="0" w:color="auto"/>
        <w:right w:val="none" w:sz="0" w:space="0" w:color="auto"/>
      </w:divBdr>
    </w:div>
    <w:div w:id="236748276">
      <w:bodyDiv w:val="1"/>
      <w:marLeft w:val="0"/>
      <w:marRight w:val="0"/>
      <w:marTop w:val="0"/>
      <w:marBottom w:val="0"/>
      <w:divBdr>
        <w:top w:val="none" w:sz="0" w:space="0" w:color="auto"/>
        <w:left w:val="none" w:sz="0" w:space="0" w:color="auto"/>
        <w:bottom w:val="none" w:sz="0" w:space="0" w:color="auto"/>
        <w:right w:val="none" w:sz="0" w:space="0" w:color="auto"/>
      </w:divBdr>
    </w:div>
    <w:div w:id="241448030">
      <w:bodyDiv w:val="1"/>
      <w:marLeft w:val="0"/>
      <w:marRight w:val="0"/>
      <w:marTop w:val="0"/>
      <w:marBottom w:val="0"/>
      <w:divBdr>
        <w:top w:val="none" w:sz="0" w:space="0" w:color="auto"/>
        <w:left w:val="none" w:sz="0" w:space="0" w:color="auto"/>
        <w:bottom w:val="none" w:sz="0" w:space="0" w:color="auto"/>
        <w:right w:val="none" w:sz="0" w:space="0" w:color="auto"/>
      </w:divBdr>
    </w:div>
    <w:div w:id="273099516">
      <w:bodyDiv w:val="1"/>
      <w:marLeft w:val="0"/>
      <w:marRight w:val="0"/>
      <w:marTop w:val="0"/>
      <w:marBottom w:val="0"/>
      <w:divBdr>
        <w:top w:val="none" w:sz="0" w:space="0" w:color="auto"/>
        <w:left w:val="none" w:sz="0" w:space="0" w:color="auto"/>
        <w:bottom w:val="none" w:sz="0" w:space="0" w:color="auto"/>
        <w:right w:val="none" w:sz="0" w:space="0" w:color="auto"/>
      </w:divBdr>
    </w:div>
    <w:div w:id="273752934">
      <w:bodyDiv w:val="1"/>
      <w:marLeft w:val="0"/>
      <w:marRight w:val="0"/>
      <w:marTop w:val="0"/>
      <w:marBottom w:val="0"/>
      <w:divBdr>
        <w:top w:val="none" w:sz="0" w:space="0" w:color="auto"/>
        <w:left w:val="none" w:sz="0" w:space="0" w:color="auto"/>
        <w:bottom w:val="none" w:sz="0" w:space="0" w:color="auto"/>
        <w:right w:val="none" w:sz="0" w:space="0" w:color="auto"/>
      </w:divBdr>
    </w:div>
    <w:div w:id="297801265">
      <w:bodyDiv w:val="1"/>
      <w:marLeft w:val="0"/>
      <w:marRight w:val="0"/>
      <w:marTop w:val="0"/>
      <w:marBottom w:val="0"/>
      <w:divBdr>
        <w:top w:val="none" w:sz="0" w:space="0" w:color="auto"/>
        <w:left w:val="none" w:sz="0" w:space="0" w:color="auto"/>
        <w:bottom w:val="none" w:sz="0" w:space="0" w:color="auto"/>
        <w:right w:val="none" w:sz="0" w:space="0" w:color="auto"/>
      </w:divBdr>
    </w:div>
    <w:div w:id="314460068">
      <w:bodyDiv w:val="1"/>
      <w:marLeft w:val="0"/>
      <w:marRight w:val="0"/>
      <w:marTop w:val="0"/>
      <w:marBottom w:val="0"/>
      <w:divBdr>
        <w:top w:val="none" w:sz="0" w:space="0" w:color="auto"/>
        <w:left w:val="none" w:sz="0" w:space="0" w:color="auto"/>
        <w:bottom w:val="none" w:sz="0" w:space="0" w:color="auto"/>
        <w:right w:val="none" w:sz="0" w:space="0" w:color="auto"/>
      </w:divBdr>
    </w:div>
    <w:div w:id="328949852">
      <w:bodyDiv w:val="1"/>
      <w:marLeft w:val="0"/>
      <w:marRight w:val="0"/>
      <w:marTop w:val="0"/>
      <w:marBottom w:val="0"/>
      <w:divBdr>
        <w:top w:val="none" w:sz="0" w:space="0" w:color="auto"/>
        <w:left w:val="none" w:sz="0" w:space="0" w:color="auto"/>
        <w:bottom w:val="none" w:sz="0" w:space="0" w:color="auto"/>
        <w:right w:val="none" w:sz="0" w:space="0" w:color="auto"/>
      </w:divBdr>
    </w:div>
    <w:div w:id="389810384">
      <w:bodyDiv w:val="1"/>
      <w:marLeft w:val="0"/>
      <w:marRight w:val="0"/>
      <w:marTop w:val="0"/>
      <w:marBottom w:val="0"/>
      <w:divBdr>
        <w:top w:val="none" w:sz="0" w:space="0" w:color="auto"/>
        <w:left w:val="none" w:sz="0" w:space="0" w:color="auto"/>
        <w:bottom w:val="none" w:sz="0" w:space="0" w:color="auto"/>
        <w:right w:val="none" w:sz="0" w:space="0" w:color="auto"/>
      </w:divBdr>
    </w:div>
    <w:div w:id="399065094">
      <w:bodyDiv w:val="1"/>
      <w:marLeft w:val="0"/>
      <w:marRight w:val="0"/>
      <w:marTop w:val="0"/>
      <w:marBottom w:val="0"/>
      <w:divBdr>
        <w:top w:val="none" w:sz="0" w:space="0" w:color="auto"/>
        <w:left w:val="none" w:sz="0" w:space="0" w:color="auto"/>
        <w:bottom w:val="none" w:sz="0" w:space="0" w:color="auto"/>
        <w:right w:val="none" w:sz="0" w:space="0" w:color="auto"/>
      </w:divBdr>
    </w:div>
    <w:div w:id="436172431">
      <w:bodyDiv w:val="1"/>
      <w:marLeft w:val="0"/>
      <w:marRight w:val="0"/>
      <w:marTop w:val="0"/>
      <w:marBottom w:val="0"/>
      <w:divBdr>
        <w:top w:val="none" w:sz="0" w:space="0" w:color="auto"/>
        <w:left w:val="none" w:sz="0" w:space="0" w:color="auto"/>
        <w:bottom w:val="none" w:sz="0" w:space="0" w:color="auto"/>
        <w:right w:val="none" w:sz="0" w:space="0" w:color="auto"/>
      </w:divBdr>
    </w:div>
    <w:div w:id="436488599">
      <w:bodyDiv w:val="1"/>
      <w:marLeft w:val="0"/>
      <w:marRight w:val="0"/>
      <w:marTop w:val="0"/>
      <w:marBottom w:val="0"/>
      <w:divBdr>
        <w:top w:val="none" w:sz="0" w:space="0" w:color="auto"/>
        <w:left w:val="none" w:sz="0" w:space="0" w:color="auto"/>
        <w:bottom w:val="none" w:sz="0" w:space="0" w:color="auto"/>
        <w:right w:val="none" w:sz="0" w:space="0" w:color="auto"/>
      </w:divBdr>
    </w:div>
    <w:div w:id="463739037">
      <w:bodyDiv w:val="1"/>
      <w:marLeft w:val="0"/>
      <w:marRight w:val="0"/>
      <w:marTop w:val="0"/>
      <w:marBottom w:val="0"/>
      <w:divBdr>
        <w:top w:val="none" w:sz="0" w:space="0" w:color="auto"/>
        <w:left w:val="none" w:sz="0" w:space="0" w:color="auto"/>
        <w:bottom w:val="none" w:sz="0" w:space="0" w:color="auto"/>
        <w:right w:val="none" w:sz="0" w:space="0" w:color="auto"/>
      </w:divBdr>
    </w:div>
    <w:div w:id="470901555">
      <w:bodyDiv w:val="1"/>
      <w:marLeft w:val="0"/>
      <w:marRight w:val="0"/>
      <w:marTop w:val="0"/>
      <w:marBottom w:val="0"/>
      <w:divBdr>
        <w:top w:val="none" w:sz="0" w:space="0" w:color="auto"/>
        <w:left w:val="none" w:sz="0" w:space="0" w:color="auto"/>
        <w:bottom w:val="none" w:sz="0" w:space="0" w:color="auto"/>
        <w:right w:val="none" w:sz="0" w:space="0" w:color="auto"/>
      </w:divBdr>
    </w:div>
    <w:div w:id="488519178">
      <w:bodyDiv w:val="1"/>
      <w:marLeft w:val="0"/>
      <w:marRight w:val="0"/>
      <w:marTop w:val="0"/>
      <w:marBottom w:val="0"/>
      <w:divBdr>
        <w:top w:val="none" w:sz="0" w:space="0" w:color="auto"/>
        <w:left w:val="none" w:sz="0" w:space="0" w:color="auto"/>
        <w:bottom w:val="none" w:sz="0" w:space="0" w:color="auto"/>
        <w:right w:val="none" w:sz="0" w:space="0" w:color="auto"/>
      </w:divBdr>
    </w:div>
    <w:div w:id="610891767">
      <w:bodyDiv w:val="1"/>
      <w:marLeft w:val="0"/>
      <w:marRight w:val="0"/>
      <w:marTop w:val="0"/>
      <w:marBottom w:val="0"/>
      <w:divBdr>
        <w:top w:val="none" w:sz="0" w:space="0" w:color="auto"/>
        <w:left w:val="none" w:sz="0" w:space="0" w:color="auto"/>
        <w:bottom w:val="none" w:sz="0" w:space="0" w:color="auto"/>
        <w:right w:val="none" w:sz="0" w:space="0" w:color="auto"/>
      </w:divBdr>
    </w:div>
    <w:div w:id="616181829">
      <w:bodyDiv w:val="1"/>
      <w:marLeft w:val="0"/>
      <w:marRight w:val="0"/>
      <w:marTop w:val="0"/>
      <w:marBottom w:val="0"/>
      <w:divBdr>
        <w:top w:val="none" w:sz="0" w:space="0" w:color="auto"/>
        <w:left w:val="none" w:sz="0" w:space="0" w:color="auto"/>
        <w:bottom w:val="none" w:sz="0" w:space="0" w:color="auto"/>
        <w:right w:val="none" w:sz="0" w:space="0" w:color="auto"/>
      </w:divBdr>
    </w:div>
    <w:div w:id="652611046">
      <w:bodyDiv w:val="1"/>
      <w:marLeft w:val="0"/>
      <w:marRight w:val="0"/>
      <w:marTop w:val="0"/>
      <w:marBottom w:val="0"/>
      <w:divBdr>
        <w:top w:val="none" w:sz="0" w:space="0" w:color="auto"/>
        <w:left w:val="none" w:sz="0" w:space="0" w:color="auto"/>
        <w:bottom w:val="none" w:sz="0" w:space="0" w:color="auto"/>
        <w:right w:val="none" w:sz="0" w:space="0" w:color="auto"/>
      </w:divBdr>
    </w:div>
    <w:div w:id="678431949">
      <w:bodyDiv w:val="1"/>
      <w:marLeft w:val="0"/>
      <w:marRight w:val="0"/>
      <w:marTop w:val="0"/>
      <w:marBottom w:val="0"/>
      <w:divBdr>
        <w:top w:val="none" w:sz="0" w:space="0" w:color="auto"/>
        <w:left w:val="none" w:sz="0" w:space="0" w:color="auto"/>
        <w:bottom w:val="none" w:sz="0" w:space="0" w:color="auto"/>
        <w:right w:val="none" w:sz="0" w:space="0" w:color="auto"/>
      </w:divBdr>
    </w:div>
    <w:div w:id="714617192">
      <w:bodyDiv w:val="1"/>
      <w:marLeft w:val="0"/>
      <w:marRight w:val="0"/>
      <w:marTop w:val="0"/>
      <w:marBottom w:val="0"/>
      <w:divBdr>
        <w:top w:val="none" w:sz="0" w:space="0" w:color="auto"/>
        <w:left w:val="none" w:sz="0" w:space="0" w:color="auto"/>
        <w:bottom w:val="none" w:sz="0" w:space="0" w:color="auto"/>
        <w:right w:val="none" w:sz="0" w:space="0" w:color="auto"/>
      </w:divBdr>
    </w:div>
    <w:div w:id="719474844">
      <w:bodyDiv w:val="1"/>
      <w:marLeft w:val="0"/>
      <w:marRight w:val="0"/>
      <w:marTop w:val="0"/>
      <w:marBottom w:val="0"/>
      <w:divBdr>
        <w:top w:val="none" w:sz="0" w:space="0" w:color="auto"/>
        <w:left w:val="none" w:sz="0" w:space="0" w:color="auto"/>
        <w:bottom w:val="none" w:sz="0" w:space="0" w:color="auto"/>
        <w:right w:val="none" w:sz="0" w:space="0" w:color="auto"/>
      </w:divBdr>
    </w:div>
    <w:div w:id="738484832">
      <w:bodyDiv w:val="1"/>
      <w:marLeft w:val="0"/>
      <w:marRight w:val="0"/>
      <w:marTop w:val="0"/>
      <w:marBottom w:val="0"/>
      <w:divBdr>
        <w:top w:val="none" w:sz="0" w:space="0" w:color="auto"/>
        <w:left w:val="none" w:sz="0" w:space="0" w:color="auto"/>
        <w:bottom w:val="none" w:sz="0" w:space="0" w:color="auto"/>
        <w:right w:val="none" w:sz="0" w:space="0" w:color="auto"/>
      </w:divBdr>
    </w:div>
    <w:div w:id="746809328">
      <w:bodyDiv w:val="1"/>
      <w:marLeft w:val="0"/>
      <w:marRight w:val="0"/>
      <w:marTop w:val="0"/>
      <w:marBottom w:val="0"/>
      <w:divBdr>
        <w:top w:val="none" w:sz="0" w:space="0" w:color="auto"/>
        <w:left w:val="none" w:sz="0" w:space="0" w:color="auto"/>
        <w:bottom w:val="none" w:sz="0" w:space="0" w:color="auto"/>
        <w:right w:val="none" w:sz="0" w:space="0" w:color="auto"/>
      </w:divBdr>
    </w:div>
    <w:div w:id="757486147">
      <w:bodyDiv w:val="1"/>
      <w:marLeft w:val="0"/>
      <w:marRight w:val="0"/>
      <w:marTop w:val="0"/>
      <w:marBottom w:val="0"/>
      <w:divBdr>
        <w:top w:val="none" w:sz="0" w:space="0" w:color="auto"/>
        <w:left w:val="none" w:sz="0" w:space="0" w:color="auto"/>
        <w:bottom w:val="none" w:sz="0" w:space="0" w:color="auto"/>
        <w:right w:val="none" w:sz="0" w:space="0" w:color="auto"/>
      </w:divBdr>
    </w:div>
    <w:div w:id="759177863">
      <w:bodyDiv w:val="1"/>
      <w:marLeft w:val="0"/>
      <w:marRight w:val="0"/>
      <w:marTop w:val="0"/>
      <w:marBottom w:val="0"/>
      <w:divBdr>
        <w:top w:val="none" w:sz="0" w:space="0" w:color="auto"/>
        <w:left w:val="none" w:sz="0" w:space="0" w:color="auto"/>
        <w:bottom w:val="none" w:sz="0" w:space="0" w:color="auto"/>
        <w:right w:val="none" w:sz="0" w:space="0" w:color="auto"/>
      </w:divBdr>
    </w:div>
    <w:div w:id="784737591">
      <w:bodyDiv w:val="1"/>
      <w:marLeft w:val="0"/>
      <w:marRight w:val="0"/>
      <w:marTop w:val="0"/>
      <w:marBottom w:val="0"/>
      <w:divBdr>
        <w:top w:val="none" w:sz="0" w:space="0" w:color="auto"/>
        <w:left w:val="none" w:sz="0" w:space="0" w:color="auto"/>
        <w:bottom w:val="none" w:sz="0" w:space="0" w:color="auto"/>
        <w:right w:val="none" w:sz="0" w:space="0" w:color="auto"/>
      </w:divBdr>
    </w:div>
    <w:div w:id="792020280">
      <w:bodyDiv w:val="1"/>
      <w:marLeft w:val="0"/>
      <w:marRight w:val="0"/>
      <w:marTop w:val="0"/>
      <w:marBottom w:val="0"/>
      <w:divBdr>
        <w:top w:val="none" w:sz="0" w:space="0" w:color="auto"/>
        <w:left w:val="none" w:sz="0" w:space="0" w:color="auto"/>
        <w:bottom w:val="none" w:sz="0" w:space="0" w:color="auto"/>
        <w:right w:val="none" w:sz="0" w:space="0" w:color="auto"/>
      </w:divBdr>
    </w:div>
    <w:div w:id="851843732">
      <w:bodyDiv w:val="1"/>
      <w:marLeft w:val="0"/>
      <w:marRight w:val="0"/>
      <w:marTop w:val="0"/>
      <w:marBottom w:val="0"/>
      <w:divBdr>
        <w:top w:val="none" w:sz="0" w:space="0" w:color="auto"/>
        <w:left w:val="none" w:sz="0" w:space="0" w:color="auto"/>
        <w:bottom w:val="none" w:sz="0" w:space="0" w:color="auto"/>
        <w:right w:val="none" w:sz="0" w:space="0" w:color="auto"/>
      </w:divBdr>
    </w:div>
    <w:div w:id="855575389">
      <w:bodyDiv w:val="1"/>
      <w:marLeft w:val="0"/>
      <w:marRight w:val="0"/>
      <w:marTop w:val="0"/>
      <w:marBottom w:val="0"/>
      <w:divBdr>
        <w:top w:val="none" w:sz="0" w:space="0" w:color="auto"/>
        <w:left w:val="none" w:sz="0" w:space="0" w:color="auto"/>
        <w:bottom w:val="none" w:sz="0" w:space="0" w:color="auto"/>
        <w:right w:val="none" w:sz="0" w:space="0" w:color="auto"/>
      </w:divBdr>
    </w:div>
    <w:div w:id="865410791">
      <w:bodyDiv w:val="1"/>
      <w:marLeft w:val="0"/>
      <w:marRight w:val="0"/>
      <w:marTop w:val="0"/>
      <w:marBottom w:val="0"/>
      <w:divBdr>
        <w:top w:val="none" w:sz="0" w:space="0" w:color="auto"/>
        <w:left w:val="none" w:sz="0" w:space="0" w:color="auto"/>
        <w:bottom w:val="none" w:sz="0" w:space="0" w:color="auto"/>
        <w:right w:val="none" w:sz="0" w:space="0" w:color="auto"/>
      </w:divBdr>
    </w:div>
    <w:div w:id="875892253">
      <w:bodyDiv w:val="1"/>
      <w:marLeft w:val="0"/>
      <w:marRight w:val="0"/>
      <w:marTop w:val="0"/>
      <w:marBottom w:val="0"/>
      <w:divBdr>
        <w:top w:val="none" w:sz="0" w:space="0" w:color="auto"/>
        <w:left w:val="none" w:sz="0" w:space="0" w:color="auto"/>
        <w:bottom w:val="none" w:sz="0" w:space="0" w:color="auto"/>
        <w:right w:val="none" w:sz="0" w:space="0" w:color="auto"/>
      </w:divBdr>
    </w:div>
    <w:div w:id="904489835">
      <w:bodyDiv w:val="1"/>
      <w:marLeft w:val="0"/>
      <w:marRight w:val="0"/>
      <w:marTop w:val="0"/>
      <w:marBottom w:val="0"/>
      <w:divBdr>
        <w:top w:val="none" w:sz="0" w:space="0" w:color="auto"/>
        <w:left w:val="none" w:sz="0" w:space="0" w:color="auto"/>
        <w:bottom w:val="none" w:sz="0" w:space="0" w:color="auto"/>
        <w:right w:val="none" w:sz="0" w:space="0" w:color="auto"/>
      </w:divBdr>
    </w:div>
    <w:div w:id="986668870">
      <w:bodyDiv w:val="1"/>
      <w:marLeft w:val="0"/>
      <w:marRight w:val="0"/>
      <w:marTop w:val="0"/>
      <w:marBottom w:val="0"/>
      <w:divBdr>
        <w:top w:val="none" w:sz="0" w:space="0" w:color="auto"/>
        <w:left w:val="none" w:sz="0" w:space="0" w:color="auto"/>
        <w:bottom w:val="none" w:sz="0" w:space="0" w:color="auto"/>
        <w:right w:val="none" w:sz="0" w:space="0" w:color="auto"/>
      </w:divBdr>
    </w:div>
    <w:div w:id="1118253701">
      <w:bodyDiv w:val="1"/>
      <w:marLeft w:val="0"/>
      <w:marRight w:val="0"/>
      <w:marTop w:val="0"/>
      <w:marBottom w:val="0"/>
      <w:divBdr>
        <w:top w:val="none" w:sz="0" w:space="0" w:color="auto"/>
        <w:left w:val="none" w:sz="0" w:space="0" w:color="auto"/>
        <w:bottom w:val="none" w:sz="0" w:space="0" w:color="auto"/>
        <w:right w:val="none" w:sz="0" w:space="0" w:color="auto"/>
      </w:divBdr>
    </w:div>
    <w:div w:id="1154222972">
      <w:bodyDiv w:val="1"/>
      <w:marLeft w:val="0"/>
      <w:marRight w:val="0"/>
      <w:marTop w:val="0"/>
      <w:marBottom w:val="0"/>
      <w:divBdr>
        <w:top w:val="none" w:sz="0" w:space="0" w:color="auto"/>
        <w:left w:val="none" w:sz="0" w:space="0" w:color="auto"/>
        <w:bottom w:val="none" w:sz="0" w:space="0" w:color="auto"/>
        <w:right w:val="none" w:sz="0" w:space="0" w:color="auto"/>
      </w:divBdr>
    </w:div>
    <w:div w:id="1160734107">
      <w:bodyDiv w:val="1"/>
      <w:marLeft w:val="0"/>
      <w:marRight w:val="0"/>
      <w:marTop w:val="0"/>
      <w:marBottom w:val="0"/>
      <w:divBdr>
        <w:top w:val="none" w:sz="0" w:space="0" w:color="auto"/>
        <w:left w:val="none" w:sz="0" w:space="0" w:color="auto"/>
        <w:bottom w:val="none" w:sz="0" w:space="0" w:color="auto"/>
        <w:right w:val="none" w:sz="0" w:space="0" w:color="auto"/>
      </w:divBdr>
    </w:div>
    <w:div w:id="1202089165">
      <w:bodyDiv w:val="1"/>
      <w:marLeft w:val="0"/>
      <w:marRight w:val="0"/>
      <w:marTop w:val="0"/>
      <w:marBottom w:val="0"/>
      <w:divBdr>
        <w:top w:val="none" w:sz="0" w:space="0" w:color="auto"/>
        <w:left w:val="none" w:sz="0" w:space="0" w:color="auto"/>
        <w:bottom w:val="none" w:sz="0" w:space="0" w:color="auto"/>
        <w:right w:val="none" w:sz="0" w:space="0" w:color="auto"/>
      </w:divBdr>
    </w:div>
    <w:div w:id="1318071800">
      <w:bodyDiv w:val="1"/>
      <w:marLeft w:val="0"/>
      <w:marRight w:val="0"/>
      <w:marTop w:val="0"/>
      <w:marBottom w:val="0"/>
      <w:divBdr>
        <w:top w:val="none" w:sz="0" w:space="0" w:color="auto"/>
        <w:left w:val="none" w:sz="0" w:space="0" w:color="auto"/>
        <w:bottom w:val="none" w:sz="0" w:space="0" w:color="auto"/>
        <w:right w:val="none" w:sz="0" w:space="0" w:color="auto"/>
      </w:divBdr>
    </w:div>
    <w:div w:id="1343166672">
      <w:bodyDiv w:val="1"/>
      <w:marLeft w:val="0"/>
      <w:marRight w:val="0"/>
      <w:marTop w:val="0"/>
      <w:marBottom w:val="0"/>
      <w:divBdr>
        <w:top w:val="none" w:sz="0" w:space="0" w:color="auto"/>
        <w:left w:val="none" w:sz="0" w:space="0" w:color="auto"/>
        <w:bottom w:val="none" w:sz="0" w:space="0" w:color="auto"/>
        <w:right w:val="none" w:sz="0" w:space="0" w:color="auto"/>
      </w:divBdr>
    </w:div>
    <w:div w:id="1356879299">
      <w:bodyDiv w:val="1"/>
      <w:marLeft w:val="0"/>
      <w:marRight w:val="0"/>
      <w:marTop w:val="0"/>
      <w:marBottom w:val="0"/>
      <w:divBdr>
        <w:top w:val="none" w:sz="0" w:space="0" w:color="auto"/>
        <w:left w:val="none" w:sz="0" w:space="0" w:color="auto"/>
        <w:bottom w:val="none" w:sz="0" w:space="0" w:color="auto"/>
        <w:right w:val="none" w:sz="0" w:space="0" w:color="auto"/>
      </w:divBdr>
    </w:div>
    <w:div w:id="1361737715">
      <w:bodyDiv w:val="1"/>
      <w:marLeft w:val="0"/>
      <w:marRight w:val="0"/>
      <w:marTop w:val="0"/>
      <w:marBottom w:val="0"/>
      <w:divBdr>
        <w:top w:val="none" w:sz="0" w:space="0" w:color="auto"/>
        <w:left w:val="none" w:sz="0" w:space="0" w:color="auto"/>
        <w:bottom w:val="none" w:sz="0" w:space="0" w:color="auto"/>
        <w:right w:val="none" w:sz="0" w:space="0" w:color="auto"/>
      </w:divBdr>
    </w:div>
    <w:div w:id="1377781396">
      <w:bodyDiv w:val="1"/>
      <w:marLeft w:val="0"/>
      <w:marRight w:val="0"/>
      <w:marTop w:val="0"/>
      <w:marBottom w:val="0"/>
      <w:divBdr>
        <w:top w:val="none" w:sz="0" w:space="0" w:color="auto"/>
        <w:left w:val="none" w:sz="0" w:space="0" w:color="auto"/>
        <w:bottom w:val="none" w:sz="0" w:space="0" w:color="auto"/>
        <w:right w:val="none" w:sz="0" w:space="0" w:color="auto"/>
      </w:divBdr>
    </w:div>
    <w:div w:id="1382709634">
      <w:bodyDiv w:val="1"/>
      <w:marLeft w:val="0"/>
      <w:marRight w:val="0"/>
      <w:marTop w:val="0"/>
      <w:marBottom w:val="0"/>
      <w:divBdr>
        <w:top w:val="none" w:sz="0" w:space="0" w:color="auto"/>
        <w:left w:val="none" w:sz="0" w:space="0" w:color="auto"/>
        <w:bottom w:val="none" w:sz="0" w:space="0" w:color="auto"/>
        <w:right w:val="none" w:sz="0" w:space="0" w:color="auto"/>
      </w:divBdr>
    </w:div>
    <w:div w:id="1395276034">
      <w:bodyDiv w:val="1"/>
      <w:marLeft w:val="0"/>
      <w:marRight w:val="0"/>
      <w:marTop w:val="0"/>
      <w:marBottom w:val="0"/>
      <w:divBdr>
        <w:top w:val="none" w:sz="0" w:space="0" w:color="auto"/>
        <w:left w:val="none" w:sz="0" w:space="0" w:color="auto"/>
        <w:bottom w:val="none" w:sz="0" w:space="0" w:color="auto"/>
        <w:right w:val="none" w:sz="0" w:space="0" w:color="auto"/>
      </w:divBdr>
    </w:div>
    <w:div w:id="1413238203">
      <w:bodyDiv w:val="1"/>
      <w:marLeft w:val="0"/>
      <w:marRight w:val="0"/>
      <w:marTop w:val="0"/>
      <w:marBottom w:val="0"/>
      <w:divBdr>
        <w:top w:val="none" w:sz="0" w:space="0" w:color="auto"/>
        <w:left w:val="none" w:sz="0" w:space="0" w:color="auto"/>
        <w:bottom w:val="none" w:sz="0" w:space="0" w:color="auto"/>
        <w:right w:val="none" w:sz="0" w:space="0" w:color="auto"/>
      </w:divBdr>
    </w:div>
    <w:div w:id="1441144886">
      <w:bodyDiv w:val="1"/>
      <w:marLeft w:val="0"/>
      <w:marRight w:val="0"/>
      <w:marTop w:val="0"/>
      <w:marBottom w:val="0"/>
      <w:divBdr>
        <w:top w:val="none" w:sz="0" w:space="0" w:color="auto"/>
        <w:left w:val="none" w:sz="0" w:space="0" w:color="auto"/>
        <w:bottom w:val="none" w:sz="0" w:space="0" w:color="auto"/>
        <w:right w:val="none" w:sz="0" w:space="0" w:color="auto"/>
      </w:divBdr>
    </w:div>
    <w:div w:id="1497067059">
      <w:bodyDiv w:val="1"/>
      <w:marLeft w:val="0"/>
      <w:marRight w:val="0"/>
      <w:marTop w:val="0"/>
      <w:marBottom w:val="0"/>
      <w:divBdr>
        <w:top w:val="none" w:sz="0" w:space="0" w:color="auto"/>
        <w:left w:val="none" w:sz="0" w:space="0" w:color="auto"/>
        <w:bottom w:val="none" w:sz="0" w:space="0" w:color="auto"/>
        <w:right w:val="none" w:sz="0" w:space="0" w:color="auto"/>
      </w:divBdr>
    </w:div>
    <w:div w:id="1497838351">
      <w:bodyDiv w:val="1"/>
      <w:marLeft w:val="0"/>
      <w:marRight w:val="0"/>
      <w:marTop w:val="0"/>
      <w:marBottom w:val="0"/>
      <w:divBdr>
        <w:top w:val="none" w:sz="0" w:space="0" w:color="auto"/>
        <w:left w:val="none" w:sz="0" w:space="0" w:color="auto"/>
        <w:bottom w:val="none" w:sz="0" w:space="0" w:color="auto"/>
        <w:right w:val="none" w:sz="0" w:space="0" w:color="auto"/>
      </w:divBdr>
    </w:div>
    <w:div w:id="1532836086">
      <w:bodyDiv w:val="1"/>
      <w:marLeft w:val="0"/>
      <w:marRight w:val="0"/>
      <w:marTop w:val="0"/>
      <w:marBottom w:val="0"/>
      <w:divBdr>
        <w:top w:val="none" w:sz="0" w:space="0" w:color="auto"/>
        <w:left w:val="none" w:sz="0" w:space="0" w:color="auto"/>
        <w:bottom w:val="none" w:sz="0" w:space="0" w:color="auto"/>
        <w:right w:val="none" w:sz="0" w:space="0" w:color="auto"/>
      </w:divBdr>
    </w:div>
    <w:div w:id="1587614594">
      <w:bodyDiv w:val="1"/>
      <w:marLeft w:val="0"/>
      <w:marRight w:val="0"/>
      <w:marTop w:val="0"/>
      <w:marBottom w:val="0"/>
      <w:divBdr>
        <w:top w:val="none" w:sz="0" w:space="0" w:color="auto"/>
        <w:left w:val="none" w:sz="0" w:space="0" w:color="auto"/>
        <w:bottom w:val="none" w:sz="0" w:space="0" w:color="auto"/>
        <w:right w:val="none" w:sz="0" w:space="0" w:color="auto"/>
      </w:divBdr>
    </w:div>
    <w:div w:id="1672177890">
      <w:bodyDiv w:val="1"/>
      <w:marLeft w:val="0"/>
      <w:marRight w:val="0"/>
      <w:marTop w:val="0"/>
      <w:marBottom w:val="0"/>
      <w:divBdr>
        <w:top w:val="none" w:sz="0" w:space="0" w:color="auto"/>
        <w:left w:val="none" w:sz="0" w:space="0" w:color="auto"/>
        <w:bottom w:val="none" w:sz="0" w:space="0" w:color="auto"/>
        <w:right w:val="none" w:sz="0" w:space="0" w:color="auto"/>
      </w:divBdr>
    </w:div>
    <w:div w:id="1703939261">
      <w:bodyDiv w:val="1"/>
      <w:marLeft w:val="0"/>
      <w:marRight w:val="0"/>
      <w:marTop w:val="0"/>
      <w:marBottom w:val="0"/>
      <w:divBdr>
        <w:top w:val="none" w:sz="0" w:space="0" w:color="auto"/>
        <w:left w:val="none" w:sz="0" w:space="0" w:color="auto"/>
        <w:bottom w:val="none" w:sz="0" w:space="0" w:color="auto"/>
        <w:right w:val="none" w:sz="0" w:space="0" w:color="auto"/>
      </w:divBdr>
    </w:div>
    <w:div w:id="1739011882">
      <w:bodyDiv w:val="1"/>
      <w:marLeft w:val="0"/>
      <w:marRight w:val="0"/>
      <w:marTop w:val="0"/>
      <w:marBottom w:val="0"/>
      <w:divBdr>
        <w:top w:val="none" w:sz="0" w:space="0" w:color="auto"/>
        <w:left w:val="none" w:sz="0" w:space="0" w:color="auto"/>
        <w:bottom w:val="none" w:sz="0" w:space="0" w:color="auto"/>
        <w:right w:val="none" w:sz="0" w:space="0" w:color="auto"/>
      </w:divBdr>
    </w:div>
    <w:div w:id="1777868412">
      <w:bodyDiv w:val="1"/>
      <w:marLeft w:val="0"/>
      <w:marRight w:val="0"/>
      <w:marTop w:val="0"/>
      <w:marBottom w:val="0"/>
      <w:divBdr>
        <w:top w:val="none" w:sz="0" w:space="0" w:color="auto"/>
        <w:left w:val="none" w:sz="0" w:space="0" w:color="auto"/>
        <w:bottom w:val="none" w:sz="0" w:space="0" w:color="auto"/>
        <w:right w:val="none" w:sz="0" w:space="0" w:color="auto"/>
      </w:divBdr>
    </w:div>
    <w:div w:id="1801071724">
      <w:bodyDiv w:val="1"/>
      <w:marLeft w:val="0"/>
      <w:marRight w:val="0"/>
      <w:marTop w:val="0"/>
      <w:marBottom w:val="0"/>
      <w:divBdr>
        <w:top w:val="none" w:sz="0" w:space="0" w:color="auto"/>
        <w:left w:val="none" w:sz="0" w:space="0" w:color="auto"/>
        <w:bottom w:val="none" w:sz="0" w:space="0" w:color="auto"/>
        <w:right w:val="none" w:sz="0" w:space="0" w:color="auto"/>
      </w:divBdr>
    </w:div>
    <w:div w:id="1808620574">
      <w:bodyDiv w:val="1"/>
      <w:marLeft w:val="0"/>
      <w:marRight w:val="0"/>
      <w:marTop w:val="0"/>
      <w:marBottom w:val="0"/>
      <w:divBdr>
        <w:top w:val="none" w:sz="0" w:space="0" w:color="auto"/>
        <w:left w:val="none" w:sz="0" w:space="0" w:color="auto"/>
        <w:bottom w:val="none" w:sz="0" w:space="0" w:color="auto"/>
        <w:right w:val="none" w:sz="0" w:space="0" w:color="auto"/>
      </w:divBdr>
    </w:div>
    <w:div w:id="1877738938">
      <w:bodyDiv w:val="1"/>
      <w:marLeft w:val="0"/>
      <w:marRight w:val="0"/>
      <w:marTop w:val="0"/>
      <w:marBottom w:val="0"/>
      <w:divBdr>
        <w:top w:val="none" w:sz="0" w:space="0" w:color="auto"/>
        <w:left w:val="none" w:sz="0" w:space="0" w:color="auto"/>
        <w:bottom w:val="none" w:sz="0" w:space="0" w:color="auto"/>
        <w:right w:val="none" w:sz="0" w:space="0" w:color="auto"/>
      </w:divBdr>
    </w:div>
    <w:div w:id="1894075658">
      <w:bodyDiv w:val="1"/>
      <w:marLeft w:val="0"/>
      <w:marRight w:val="0"/>
      <w:marTop w:val="0"/>
      <w:marBottom w:val="0"/>
      <w:divBdr>
        <w:top w:val="none" w:sz="0" w:space="0" w:color="auto"/>
        <w:left w:val="none" w:sz="0" w:space="0" w:color="auto"/>
        <w:bottom w:val="none" w:sz="0" w:space="0" w:color="auto"/>
        <w:right w:val="none" w:sz="0" w:space="0" w:color="auto"/>
      </w:divBdr>
    </w:div>
    <w:div w:id="1962108973">
      <w:bodyDiv w:val="1"/>
      <w:marLeft w:val="0"/>
      <w:marRight w:val="0"/>
      <w:marTop w:val="0"/>
      <w:marBottom w:val="0"/>
      <w:divBdr>
        <w:top w:val="none" w:sz="0" w:space="0" w:color="auto"/>
        <w:left w:val="none" w:sz="0" w:space="0" w:color="auto"/>
        <w:bottom w:val="none" w:sz="0" w:space="0" w:color="auto"/>
        <w:right w:val="none" w:sz="0" w:space="0" w:color="auto"/>
      </w:divBdr>
    </w:div>
    <w:div w:id="2025278183">
      <w:bodyDiv w:val="1"/>
      <w:marLeft w:val="0"/>
      <w:marRight w:val="0"/>
      <w:marTop w:val="0"/>
      <w:marBottom w:val="0"/>
      <w:divBdr>
        <w:top w:val="none" w:sz="0" w:space="0" w:color="auto"/>
        <w:left w:val="none" w:sz="0" w:space="0" w:color="auto"/>
        <w:bottom w:val="none" w:sz="0" w:space="0" w:color="auto"/>
        <w:right w:val="none" w:sz="0" w:space="0" w:color="auto"/>
      </w:divBdr>
    </w:div>
    <w:div w:id="20372668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paypacket.co.uk" TargetMode="Externa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www.cqc.org.uk" TargetMode="External"/><Relationship Id="rId2" Type="http://schemas.openxmlformats.org/officeDocument/2006/relationships/customXml" Target="../customXml/item2.xml"/><Relationship Id="rId16" Type="http://schemas.openxmlformats.org/officeDocument/2006/relationships/hyperlink" Target="http://www.acas.org.uk"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skillsforcare.org.uk"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www.barriebookkeeping.co.uk/localcouncil/lewisham-council"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james\AppData\Roaming\Microsoft\Templates\Student%20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025AD0D2DB24B09ACFAB1730A9A3120"/>
        <w:category>
          <w:name w:val="General"/>
          <w:gallery w:val="placeholder"/>
        </w:category>
        <w:types>
          <w:type w:val="bbPlcHdr"/>
        </w:types>
        <w:behaviors>
          <w:behavior w:val="content"/>
        </w:behaviors>
        <w:guid w:val="{20D904B0-56FC-4720-A8CF-9CCA496727D3}"/>
      </w:docPartPr>
      <w:docPartBody>
        <w:p w:rsidR="00053C2E" w:rsidRDefault="00053C2E">
          <w:pPr>
            <w:pStyle w:val="2025AD0D2DB24B09ACFAB1730A9A3120"/>
          </w:pPr>
          <w:r w:rsidRPr="00B2315D">
            <w:t>Insects in the 21</w:t>
          </w:r>
          <w:r w:rsidRPr="00B2315D">
            <w:rPr>
              <w:vertAlign w:val="superscript"/>
            </w:rPr>
            <w:t>st</w:t>
          </w:r>
          <w:r>
            <w:t xml:space="preserve"> </w:t>
          </w:r>
          <w:r w:rsidRPr="00B2315D">
            <w:t>Century</w:t>
          </w:r>
        </w:p>
      </w:docPartBody>
    </w:docPart>
    <w:docPart>
      <w:docPartPr>
        <w:name w:val="26F7CECE54884DADBE1E27C6C96F9E80"/>
        <w:category>
          <w:name w:val="General"/>
          <w:gallery w:val="placeholder"/>
        </w:category>
        <w:types>
          <w:type w:val="bbPlcHdr"/>
        </w:types>
        <w:behaviors>
          <w:behavior w:val="content"/>
        </w:behaviors>
        <w:guid w:val="{5EEA08C4-0928-47B9-9BF4-D54E353833E0}"/>
      </w:docPartPr>
      <w:docPartBody>
        <w:p w:rsidR="00053C2E" w:rsidRDefault="00053C2E">
          <w:pPr>
            <w:pStyle w:val="26F7CECE54884DADBE1E27C6C96F9E80"/>
          </w:pPr>
          <w:r w:rsidRPr="00B2315D">
            <w:t>The history and culture of Butterflies</w:t>
          </w:r>
        </w:p>
      </w:docPartBody>
    </w:docPart>
    <w:docPart>
      <w:docPartPr>
        <w:name w:val="945BD338ED5945F285D80743A8FC2C83"/>
        <w:category>
          <w:name w:val="General"/>
          <w:gallery w:val="placeholder"/>
        </w:category>
        <w:types>
          <w:type w:val="bbPlcHdr"/>
        </w:types>
        <w:behaviors>
          <w:behavior w:val="content"/>
        </w:behaviors>
        <w:guid w:val="{86DC3351-9AF4-4ED5-8E8E-19198493125B}"/>
      </w:docPartPr>
      <w:docPartBody>
        <w:p w:rsidR="00053C2E" w:rsidRDefault="00263935" w:rsidP="00263935">
          <w:pPr>
            <w:pStyle w:val="945BD338ED5945F285D80743A8FC2C83"/>
          </w:pPr>
          <w:r w:rsidRPr="00B2315D">
            <w:t>Insects in the 21</w:t>
          </w:r>
          <w:r w:rsidRPr="00B2315D">
            <w:rPr>
              <w:vertAlign w:val="superscript"/>
            </w:rPr>
            <w:t>st</w:t>
          </w:r>
          <w:r>
            <w:t xml:space="preserve"> </w:t>
          </w:r>
          <w:r w:rsidRPr="00B2315D">
            <w:t>Century</w:t>
          </w:r>
        </w:p>
      </w:docPartBody>
    </w:docPart>
    <w:docPart>
      <w:docPartPr>
        <w:name w:val="4C6421128BE04053A22C2BC2C1439784"/>
        <w:category>
          <w:name w:val="General"/>
          <w:gallery w:val="placeholder"/>
        </w:category>
        <w:types>
          <w:type w:val="bbPlcHdr"/>
        </w:types>
        <w:behaviors>
          <w:behavior w:val="content"/>
        </w:behaviors>
        <w:guid w:val="{815938D5-8876-42A9-8189-9863B6880E33}"/>
      </w:docPartPr>
      <w:docPartBody>
        <w:p w:rsidR="00053C2E" w:rsidRDefault="00263935" w:rsidP="00263935">
          <w:pPr>
            <w:pStyle w:val="4C6421128BE04053A22C2BC2C1439784"/>
          </w:pPr>
          <w:r w:rsidRPr="00B2315D">
            <w:t>Insects in the 21</w:t>
          </w:r>
          <w:r w:rsidRPr="00B2315D">
            <w:rPr>
              <w:vertAlign w:val="superscript"/>
            </w:rPr>
            <w:t>st</w:t>
          </w:r>
          <w:r>
            <w:t xml:space="preserve"> </w:t>
          </w:r>
          <w:r w:rsidRPr="00B2315D">
            <w:t>Century</w:t>
          </w:r>
        </w:p>
      </w:docPartBody>
    </w:docPart>
    <w:docPart>
      <w:docPartPr>
        <w:name w:val="CC3DB9B414AB4A288338C4E3E0A5DAF8"/>
        <w:category>
          <w:name w:val="General"/>
          <w:gallery w:val="placeholder"/>
        </w:category>
        <w:types>
          <w:type w:val="bbPlcHdr"/>
        </w:types>
        <w:behaviors>
          <w:behavior w:val="content"/>
        </w:behaviors>
        <w:guid w:val="{A272625D-7647-4137-8A67-05875AD49815}"/>
      </w:docPartPr>
      <w:docPartBody>
        <w:p w:rsidR="00053C2E" w:rsidRDefault="00263935" w:rsidP="00263935">
          <w:pPr>
            <w:pStyle w:val="CC3DB9B414AB4A288338C4E3E0A5DAF8"/>
          </w:pPr>
          <w:r w:rsidRPr="00B2315D">
            <w:t>Insects in the 21</w:t>
          </w:r>
          <w:r w:rsidRPr="00B2315D">
            <w:rPr>
              <w:vertAlign w:val="superscript"/>
            </w:rPr>
            <w:t>st</w:t>
          </w:r>
          <w:r>
            <w:t xml:space="preserve"> </w:t>
          </w:r>
          <w:r w:rsidRPr="00B2315D">
            <w:t>Century</w:t>
          </w:r>
        </w:p>
      </w:docPartBody>
    </w:docPart>
    <w:docPart>
      <w:docPartPr>
        <w:name w:val="848CEB0EF9884E22A59A881812F2D5C6"/>
        <w:category>
          <w:name w:val="General"/>
          <w:gallery w:val="placeholder"/>
        </w:category>
        <w:types>
          <w:type w:val="bbPlcHdr"/>
        </w:types>
        <w:behaviors>
          <w:behavior w:val="content"/>
        </w:behaviors>
        <w:guid w:val="{700C2B8E-452D-4F4C-91CB-4E1A6697923F}"/>
      </w:docPartPr>
      <w:docPartBody>
        <w:p w:rsidR="00053C2E" w:rsidRDefault="00263935" w:rsidP="00263935">
          <w:pPr>
            <w:pStyle w:val="848CEB0EF9884E22A59A881812F2D5C6"/>
          </w:pPr>
          <w:r w:rsidRPr="00B2315D">
            <w:t>Insects in the 21</w:t>
          </w:r>
          <w:r w:rsidRPr="00B2315D">
            <w:rPr>
              <w:vertAlign w:val="superscript"/>
            </w:rPr>
            <w:t>st</w:t>
          </w:r>
          <w:r>
            <w:t xml:space="preserve"> </w:t>
          </w:r>
          <w:r w:rsidRPr="00B2315D">
            <w:t>Century</w:t>
          </w:r>
        </w:p>
      </w:docPartBody>
    </w:docPart>
    <w:docPart>
      <w:docPartPr>
        <w:name w:val="0AD158AD5E674814B7E41204C2C0ED46"/>
        <w:category>
          <w:name w:val="General"/>
          <w:gallery w:val="placeholder"/>
        </w:category>
        <w:types>
          <w:type w:val="bbPlcHdr"/>
        </w:types>
        <w:behaviors>
          <w:behavior w:val="content"/>
        </w:behaviors>
        <w:guid w:val="{F5145A58-033E-4C72-B9C5-93222196BEC2}"/>
      </w:docPartPr>
      <w:docPartBody>
        <w:p w:rsidR="00053C2E" w:rsidRDefault="00263935" w:rsidP="00263935">
          <w:pPr>
            <w:pStyle w:val="0AD158AD5E674814B7E41204C2C0ED46"/>
          </w:pPr>
          <w:r w:rsidRPr="00B2315D">
            <w:t>Pollinator health</w:t>
          </w:r>
        </w:p>
      </w:docPartBody>
    </w:docPart>
    <w:docPart>
      <w:docPartPr>
        <w:name w:val="086EA781FF8F4ADCBFA60B2AA6DD4462"/>
        <w:category>
          <w:name w:val="General"/>
          <w:gallery w:val="placeholder"/>
        </w:category>
        <w:types>
          <w:type w:val="bbPlcHdr"/>
        </w:types>
        <w:behaviors>
          <w:behavior w:val="content"/>
        </w:behaviors>
        <w:guid w:val="{DF99B69C-5920-4022-A5D8-417637D2EBF3}"/>
      </w:docPartPr>
      <w:docPartBody>
        <w:p w:rsidR="00053C2E" w:rsidRDefault="00263935" w:rsidP="00263935">
          <w:pPr>
            <w:pStyle w:val="086EA781FF8F4ADCBFA60B2AA6DD4462"/>
          </w:pPr>
          <w:r w:rsidRPr="00B2315D">
            <w:t>Insects in the 21</w:t>
          </w:r>
          <w:r w:rsidRPr="00B2315D">
            <w:rPr>
              <w:vertAlign w:val="superscript"/>
            </w:rPr>
            <w:t>st</w:t>
          </w:r>
          <w:r>
            <w:t xml:space="preserve"> </w:t>
          </w:r>
          <w:r w:rsidRPr="00B2315D">
            <w:t>Century</w:t>
          </w:r>
        </w:p>
      </w:docPartBody>
    </w:docPart>
    <w:docPart>
      <w:docPartPr>
        <w:name w:val="74B7EA34429E4C1999FA28EC5D1B0D59"/>
        <w:category>
          <w:name w:val="General"/>
          <w:gallery w:val="placeholder"/>
        </w:category>
        <w:types>
          <w:type w:val="bbPlcHdr"/>
        </w:types>
        <w:behaviors>
          <w:behavior w:val="content"/>
        </w:behaviors>
        <w:guid w:val="{CB279A10-10E8-4E7E-BB99-DBC310364BEF}"/>
      </w:docPartPr>
      <w:docPartBody>
        <w:p w:rsidR="00053C2E" w:rsidRDefault="00263935" w:rsidP="00263935">
          <w:pPr>
            <w:pStyle w:val="74B7EA34429E4C1999FA28EC5D1B0D59"/>
          </w:pPr>
          <w:r w:rsidRPr="00B2315D">
            <w:t>Pollinator health</w:t>
          </w:r>
        </w:p>
      </w:docPartBody>
    </w:docPart>
    <w:docPart>
      <w:docPartPr>
        <w:name w:val="7DB0DD6B5C1A4E1C8AC7FF1280335C7F"/>
        <w:category>
          <w:name w:val="General"/>
          <w:gallery w:val="placeholder"/>
        </w:category>
        <w:types>
          <w:type w:val="bbPlcHdr"/>
        </w:types>
        <w:behaviors>
          <w:behavior w:val="content"/>
        </w:behaviors>
        <w:guid w:val="{9F9B62B6-318D-4C79-9F45-08360742F4DD}"/>
      </w:docPartPr>
      <w:docPartBody>
        <w:p w:rsidR="00053C2E" w:rsidRDefault="00263935" w:rsidP="00263935">
          <w:pPr>
            <w:pStyle w:val="7DB0DD6B5C1A4E1C8AC7FF1280335C7F"/>
          </w:pPr>
          <w:r w:rsidRPr="00B2315D">
            <w:t>Insects in the 21</w:t>
          </w:r>
          <w:r w:rsidRPr="00B2315D">
            <w:rPr>
              <w:vertAlign w:val="superscript"/>
            </w:rPr>
            <w:t>st</w:t>
          </w:r>
          <w:r>
            <w:t xml:space="preserve"> </w:t>
          </w:r>
          <w:r w:rsidRPr="00B2315D">
            <w:t>Century</w:t>
          </w:r>
        </w:p>
      </w:docPartBody>
    </w:docPart>
    <w:docPart>
      <w:docPartPr>
        <w:name w:val="55C41F66AA964FA6879609AC05C6602F"/>
        <w:category>
          <w:name w:val="General"/>
          <w:gallery w:val="placeholder"/>
        </w:category>
        <w:types>
          <w:type w:val="bbPlcHdr"/>
        </w:types>
        <w:behaviors>
          <w:behavior w:val="content"/>
        </w:behaviors>
        <w:guid w:val="{1A4B722D-0446-4C9D-BD5D-A28355C18CAA}"/>
      </w:docPartPr>
      <w:docPartBody>
        <w:p w:rsidR="00053C2E" w:rsidRDefault="00263935" w:rsidP="00263935">
          <w:pPr>
            <w:pStyle w:val="55C41F66AA964FA6879609AC05C6602F"/>
          </w:pPr>
          <w:r w:rsidRPr="00B2315D">
            <w:t>Pollinator health</w:t>
          </w:r>
        </w:p>
      </w:docPartBody>
    </w:docPart>
    <w:docPart>
      <w:docPartPr>
        <w:name w:val="FB53EB061B974AB0ACBE4204EEBA5A12"/>
        <w:category>
          <w:name w:val="General"/>
          <w:gallery w:val="placeholder"/>
        </w:category>
        <w:types>
          <w:type w:val="bbPlcHdr"/>
        </w:types>
        <w:behaviors>
          <w:behavior w:val="content"/>
        </w:behaviors>
        <w:guid w:val="{AE99781F-6747-432C-AA18-EA4F570FEC23}"/>
      </w:docPartPr>
      <w:docPartBody>
        <w:p w:rsidR="00053C2E" w:rsidRDefault="00263935" w:rsidP="00263935">
          <w:pPr>
            <w:pStyle w:val="FB53EB061B974AB0ACBE4204EEBA5A12"/>
          </w:pPr>
          <w:r w:rsidRPr="00B2315D">
            <w:t>Insects in the 21</w:t>
          </w:r>
          <w:r w:rsidRPr="00B2315D">
            <w:rPr>
              <w:vertAlign w:val="superscript"/>
            </w:rPr>
            <w:t>st</w:t>
          </w:r>
          <w:r>
            <w:t xml:space="preserve"> </w:t>
          </w:r>
          <w:r w:rsidRPr="00B2315D">
            <w:t>Century</w:t>
          </w:r>
        </w:p>
      </w:docPartBody>
    </w:docPart>
    <w:docPart>
      <w:docPartPr>
        <w:name w:val="D06019A1C4D649A58E6C606F12D57930"/>
        <w:category>
          <w:name w:val="General"/>
          <w:gallery w:val="placeholder"/>
        </w:category>
        <w:types>
          <w:type w:val="bbPlcHdr"/>
        </w:types>
        <w:behaviors>
          <w:behavior w:val="content"/>
        </w:behaviors>
        <w:guid w:val="{27580C60-BC8D-46B8-9561-C27DF4A1A1B6}"/>
      </w:docPartPr>
      <w:docPartBody>
        <w:p w:rsidR="00053C2E" w:rsidRDefault="00263935" w:rsidP="00263935">
          <w:pPr>
            <w:pStyle w:val="D06019A1C4D649A58E6C606F12D57930"/>
          </w:pPr>
          <w:r w:rsidRPr="00B2315D">
            <w:t>Pollinator health</w:t>
          </w:r>
        </w:p>
      </w:docPartBody>
    </w:docPart>
    <w:docPart>
      <w:docPartPr>
        <w:name w:val="375E7B73776A4B1FABA694E76904D130"/>
        <w:category>
          <w:name w:val="General"/>
          <w:gallery w:val="placeholder"/>
        </w:category>
        <w:types>
          <w:type w:val="bbPlcHdr"/>
        </w:types>
        <w:behaviors>
          <w:behavior w:val="content"/>
        </w:behaviors>
        <w:guid w:val="{F71E3EE4-99E4-4AD5-AEF1-E28967EC1FE7}"/>
      </w:docPartPr>
      <w:docPartBody>
        <w:p w:rsidR="00053C2E" w:rsidRDefault="00263935" w:rsidP="00263935">
          <w:pPr>
            <w:pStyle w:val="375E7B73776A4B1FABA694E76904D130"/>
          </w:pPr>
          <w:r w:rsidRPr="00B2315D">
            <w:t>Insects in the 21</w:t>
          </w:r>
          <w:r w:rsidRPr="00B2315D">
            <w:rPr>
              <w:vertAlign w:val="superscript"/>
            </w:rPr>
            <w:t>st</w:t>
          </w:r>
          <w:r>
            <w:t xml:space="preserve"> </w:t>
          </w:r>
          <w:r w:rsidRPr="00B2315D">
            <w:t>Century</w:t>
          </w:r>
        </w:p>
      </w:docPartBody>
    </w:docPart>
    <w:docPart>
      <w:docPartPr>
        <w:name w:val="45A543D3D356489587A0D238125485F6"/>
        <w:category>
          <w:name w:val="General"/>
          <w:gallery w:val="placeholder"/>
        </w:category>
        <w:types>
          <w:type w:val="bbPlcHdr"/>
        </w:types>
        <w:behaviors>
          <w:behavior w:val="content"/>
        </w:behaviors>
        <w:guid w:val="{992D28C2-E9AA-4E07-9862-ACDA37EB734E}"/>
      </w:docPartPr>
      <w:docPartBody>
        <w:p w:rsidR="00053C2E" w:rsidRDefault="00263935" w:rsidP="00263935">
          <w:pPr>
            <w:pStyle w:val="45A543D3D356489587A0D238125485F6"/>
          </w:pPr>
          <w:r w:rsidRPr="00B2315D">
            <w:t>Pollinator health</w:t>
          </w:r>
        </w:p>
      </w:docPartBody>
    </w:docPart>
    <w:docPart>
      <w:docPartPr>
        <w:name w:val="A4FD4EB595B8414C832552A9671C3163"/>
        <w:category>
          <w:name w:val="General"/>
          <w:gallery w:val="placeholder"/>
        </w:category>
        <w:types>
          <w:type w:val="bbPlcHdr"/>
        </w:types>
        <w:behaviors>
          <w:behavior w:val="content"/>
        </w:behaviors>
        <w:guid w:val="{76A8161C-2E2D-4870-854C-AC612B709F54}"/>
      </w:docPartPr>
      <w:docPartBody>
        <w:p w:rsidR="00053C2E" w:rsidRDefault="00263935" w:rsidP="00263935">
          <w:pPr>
            <w:pStyle w:val="A4FD4EB595B8414C832552A9671C3163"/>
          </w:pPr>
          <w:r w:rsidRPr="00B2315D">
            <w:t>Insects in the 21</w:t>
          </w:r>
          <w:r w:rsidRPr="00B2315D">
            <w:rPr>
              <w:vertAlign w:val="superscript"/>
            </w:rPr>
            <w:t>st</w:t>
          </w:r>
          <w:r>
            <w:t xml:space="preserve"> </w:t>
          </w:r>
          <w:r w:rsidRPr="00B2315D">
            <w:t>Century</w:t>
          </w:r>
        </w:p>
      </w:docPartBody>
    </w:docPart>
    <w:docPart>
      <w:docPartPr>
        <w:name w:val="DB10AC9398364BE8AF233F3A5CBB98AF"/>
        <w:category>
          <w:name w:val="General"/>
          <w:gallery w:val="placeholder"/>
        </w:category>
        <w:types>
          <w:type w:val="bbPlcHdr"/>
        </w:types>
        <w:behaviors>
          <w:behavior w:val="content"/>
        </w:behaviors>
        <w:guid w:val="{0BA34CC1-B68E-419A-9031-B9979B5D60BA}"/>
      </w:docPartPr>
      <w:docPartBody>
        <w:p w:rsidR="00053C2E" w:rsidRDefault="00263935" w:rsidP="00263935">
          <w:pPr>
            <w:pStyle w:val="DB10AC9398364BE8AF233F3A5CBB98AF"/>
          </w:pPr>
          <w:r w:rsidRPr="00B2315D">
            <w:t>Pollinator health</w:t>
          </w:r>
        </w:p>
      </w:docPartBody>
    </w:docPart>
    <w:docPart>
      <w:docPartPr>
        <w:name w:val="EC57F6BEE2924D938C5D13D052CD8FA4"/>
        <w:category>
          <w:name w:val="General"/>
          <w:gallery w:val="placeholder"/>
        </w:category>
        <w:types>
          <w:type w:val="bbPlcHdr"/>
        </w:types>
        <w:behaviors>
          <w:behavior w:val="content"/>
        </w:behaviors>
        <w:guid w:val="{F901647D-6E70-4D42-834F-608710391040}"/>
      </w:docPartPr>
      <w:docPartBody>
        <w:p w:rsidR="00053C2E" w:rsidRDefault="00263935" w:rsidP="00263935">
          <w:pPr>
            <w:pStyle w:val="EC57F6BEE2924D938C5D13D052CD8FA4"/>
          </w:pPr>
          <w:r w:rsidRPr="00B2315D">
            <w:t>Insects in the 21</w:t>
          </w:r>
          <w:r w:rsidRPr="00B2315D">
            <w:rPr>
              <w:vertAlign w:val="superscript"/>
            </w:rPr>
            <w:t>st</w:t>
          </w:r>
          <w:r>
            <w:t xml:space="preserve"> </w:t>
          </w:r>
          <w:r w:rsidRPr="00B2315D">
            <w:t>Century</w:t>
          </w:r>
        </w:p>
      </w:docPartBody>
    </w:docPart>
    <w:docPart>
      <w:docPartPr>
        <w:name w:val="17D57AAFBDE046B3A3AC058EF20ABD7D"/>
        <w:category>
          <w:name w:val="General"/>
          <w:gallery w:val="placeholder"/>
        </w:category>
        <w:types>
          <w:type w:val="bbPlcHdr"/>
        </w:types>
        <w:behaviors>
          <w:behavior w:val="content"/>
        </w:behaviors>
        <w:guid w:val="{942554DE-5F13-42DE-B699-A1CC9D8CEFA7}"/>
      </w:docPartPr>
      <w:docPartBody>
        <w:p w:rsidR="00053C2E" w:rsidRDefault="00263935" w:rsidP="00263935">
          <w:pPr>
            <w:pStyle w:val="17D57AAFBDE046B3A3AC058EF20ABD7D"/>
          </w:pPr>
          <w:r w:rsidRPr="00B2315D">
            <w:t>Pollinator health</w:t>
          </w:r>
        </w:p>
      </w:docPartBody>
    </w:docPart>
    <w:docPart>
      <w:docPartPr>
        <w:name w:val="191E93141A7E4FCCA346330A195627E2"/>
        <w:category>
          <w:name w:val="General"/>
          <w:gallery w:val="placeholder"/>
        </w:category>
        <w:types>
          <w:type w:val="bbPlcHdr"/>
        </w:types>
        <w:behaviors>
          <w:behavior w:val="content"/>
        </w:behaviors>
        <w:guid w:val="{5904783A-A806-4B8E-9D12-0B4A0067FB54}"/>
      </w:docPartPr>
      <w:docPartBody>
        <w:p w:rsidR="00053C2E" w:rsidRDefault="00263935" w:rsidP="00263935">
          <w:pPr>
            <w:pStyle w:val="191E93141A7E4FCCA346330A195627E2"/>
          </w:pPr>
          <w:r w:rsidRPr="00B2315D">
            <w:t>Insects in the 21</w:t>
          </w:r>
          <w:r w:rsidRPr="00B2315D">
            <w:rPr>
              <w:vertAlign w:val="superscript"/>
            </w:rPr>
            <w:t>st</w:t>
          </w:r>
          <w:r>
            <w:t xml:space="preserve"> </w:t>
          </w:r>
          <w:r w:rsidRPr="00B2315D">
            <w:t>Century</w:t>
          </w:r>
        </w:p>
      </w:docPartBody>
    </w:docPart>
    <w:docPart>
      <w:docPartPr>
        <w:name w:val="081DC5F3DF44479DB711AECE96C21E1E"/>
        <w:category>
          <w:name w:val="General"/>
          <w:gallery w:val="placeholder"/>
        </w:category>
        <w:types>
          <w:type w:val="bbPlcHdr"/>
        </w:types>
        <w:behaviors>
          <w:behavior w:val="content"/>
        </w:behaviors>
        <w:guid w:val="{10B79326-A23A-43FA-AEA7-665F41034A85}"/>
      </w:docPartPr>
      <w:docPartBody>
        <w:p w:rsidR="00053C2E" w:rsidRDefault="00263935" w:rsidP="00263935">
          <w:pPr>
            <w:pStyle w:val="081DC5F3DF44479DB711AECE96C21E1E"/>
          </w:pPr>
          <w:r w:rsidRPr="00B2315D">
            <w:t>Pollinator health</w:t>
          </w:r>
        </w:p>
      </w:docPartBody>
    </w:docPart>
    <w:docPart>
      <w:docPartPr>
        <w:name w:val="C6B4E6ED61E340BA83E3E58073672819"/>
        <w:category>
          <w:name w:val="General"/>
          <w:gallery w:val="placeholder"/>
        </w:category>
        <w:types>
          <w:type w:val="bbPlcHdr"/>
        </w:types>
        <w:behaviors>
          <w:behavior w:val="content"/>
        </w:behaviors>
        <w:guid w:val="{ABBA616A-AA65-41BF-9236-9A9F79804217}"/>
      </w:docPartPr>
      <w:docPartBody>
        <w:p w:rsidR="00053C2E" w:rsidRDefault="00263935" w:rsidP="00263935">
          <w:pPr>
            <w:pStyle w:val="C6B4E6ED61E340BA83E3E58073672819"/>
          </w:pPr>
          <w:r w:rsidRPr="00B2315D">
            <w:t>Pollinator health</w:t>
          </w:r>
        </w:p>
      </w:docPartBody>
    </w:docPart>
    <w:docPart>
      <w:docPartPr>
        <w:name w:val="A07BF9A804E44187837909B0DBDA2CF5"/>
        <w:category>
          <w:name w:val="General"/>
          <w:gallery w:val="placeholder"/>
        </w:category>
        <w:types>
          <w:type w:val="bbPlcHdr"/>
        </w:types>
        <w:behaviors>
          <w:behavior w:val="content"/>
        </w:behaviors>
        <w:guid w:val="{AF16FA97-08F3-4C05-B925-513F363BEE51}"/>
      </w:docPartPr>
      <w:docPartBody>
        <w:p w:rsidR="00053C2E" w:rsidRDefault="00263935" w:rsidP="00263935">
          <w:pPr>
            <w:pStyle w:val="A07BF9A804E44187837909B0DBDA2CF5"/>
          </w:pPr>
          <w:r w:rsidRPr="00B2315D">
            <w:t>Pollinator health</w:t>
          </w:r>
        </w:p>
      </w:docPartBody>
    </w:docPart>
    <w:docPart>
      <w:docPartPr>
        <w:name w:val="BE0715D28DF049D39F343A77E8AA0504"/>
        <w:category>
          <w:name w:val="General"/>
          <w:gallery w:val="placeholder"/>
        </w:category>
        <w:types>
          <w:type w:val="bbPlcHdr"/>
        </w:types>
        <w:behaviors>
          <w:behavior w:val="content"/>
        </w:behaviors>
        <w:guid w:val="{235EF529-F27D-4C35-A0A5-D9D25258849C}"/>
      </w:docPartPr>
      <w:docPartBody>
        <w:p w:rsidR="00053C2E" w:rsidRDefault="00263935" w:rsidP="00263935">
          <w:pPr>
            <w:pStyle w:val="BE0715D28DF049D39F343A77E8AA0504"/>
          </w:pPr>
          <w:r w:rsidRPr="00B2315D">
            <w:t>Insects in the 21</w:t>
          </w:r>
          <w:r w:rsidRPr="00B2315D">
            <w:rPr>
              <w:vertAlign w:val="superscript"/>
            </w:rPr>
            <w:t>st</w:t>
          </w:r>
          <w:r>
            <w:t xml:space="preserve"> </w:t>
          </w:r>
          <w:r w:rsidRPr="00B2315D">
            <w:t>Century</w:t>
          </w:r>
        </w:p>
      </w:docPartBody>
    </w:docPart>
    <w:docPart>
      <w:docPartPr>
        <w:name w:val="0B06E0B30D1447C3BEF67D78DB70CEF8"/>
        <w:category>
          <w:name w:val="General"/>
          <w:gallery w:val="placeholder"/>
        </w:category>
        <w:types>
          <w:type w:val="bbPlcHdr"/>
        </w:types>
        <w:behaviors>
          <w:behavior w:val="content"/>
        </w:behaviors>
        <w:guid w:val="{174DC862-1BEC-4A74-BA66-DDB9A3E2B9ED}"/>
      </w:docPartPr>
      <w:docPartBody>
        <w:p w:rsidR="00053C2E" w:rsidRDefault="00263935" w:rsidP="00263935">
          <w:pPr>
            <w:pStyle w:val="0B06E0B30D1447C3BEF67D78DB70CEF8"/>
          </w:pPr>
          <w:r w:rsidRPr="00B2315D">
            <w:t>Pollinator health</w:t>
          </w:r>
        </w:p>
      </w:docPartBody>
    </w:docPart>
    <w:docPart>
      <w:docPartPr>
        <w:name w:val="A0E5C44AB17F4724BA070B2A47CEE2D1"/>
        <w:category>
          <w:name w:val="General"/>
          <w:gallery w:val="placeholder"/>
        </w:category>
        <w:types>
          <w:type w:val="bbPlcHdr"/>
        </w:types>
        <w:behaviors>
          <w:behavior w:val="content"/>
        </w:behaviors>
        <w:guid w:val="{2AF228BB-66E9-42D7-BD3D-6CB13A6A88A3}"/>
      </w:docPartPr>
      <w:docPartBody>
        <w:p w:rsidR="00053C2E" w:rsidRDefault="00263935" w:rsidP="00263935">
          <w:pPr>
            <w:pStyle w:val="A0E5C44AB17F4724BA070B2A47CEE2D1"/>
          </w:pPr>
          <w:r w:rsidRPr="00B2315D">
            <w:t>Pollinator health</w:t>
          </w:r>
        </w:p>
      </w:docPartBody>
    </w:docPart>
    <w:docPart>
      <w:docPartPr>
        <w:name w:val="5C7F77F1367D4C269BE5B6083BC98B1A"/>
        <w:category>
          <w:name w:val="General"/>
          <w:gallery w:val="placeholder"/>
        </w:category>
        <w:types>
          <w:type w:val="bbPlcHdr"/>
        </w:types>
        <w:behaviors>
          <w:behavior w:val="content"/>
        </w:behaviors>
        <w:guid w:val="{91DBE4AE-6E67-4CEA-867C-AB2E5B68626E}"/>
      </w:docPartPr>
      <w:docPartBody>
        <w:p w:rsidR="00053C2E" w:rsidRDefault="00263935" w:rsidP="00263935">
          <w:pPr>
            <w:pStyle w:val="5C7F77F1367D4C269BE5B6083BC98B1A"/>
          </w:pPr>
          <w:r w:rsidRPr="00B2315D">
            <w:t>Pollinator health</w:t>
          </w:r>
        </w:p>
      </w:docPartBody>
    </w:docPart>
    <w:docPart>
      <w:docPartPr>
        <w:name w:val="444E9C52560F4AE7BF0FBE4A83B7D47E"/>
        <w:category>
          <w:name w:val="General"/>
          <w:gallery w:val="placeholder"/>
        </w:category>
        <w:types>
          <w:type w:val="bbPlcHdr"/>
        </w:types>
        <w:behaviors>
          <w:behavior w:val="content"/>
        </w:behaviors>
        <w:guid w:val="{F750FE12-29E7-4907-B2CD-CFA835FDB894}"/>
      </w:docPartPr>
      <w:docPartBody>
        <w:p w:rsidR="00053C2E" w:rsidRDefault="00263935" w:rsidP="00263935">
          <w:pPr>
            <w:pStyle w:val="444E9C52560F4AE7BF0FBE4A83B7D47E"/>
          </w:pPr>
          <w:r w:rsidRPr="00B2315D">
            <w:t>Pollinator health</w:t>
          </w:r>
        </w:p>
      </w:docPartBody>
    </w:docPart>
    <w:docPart>
      <w:docPartPr>
        <w:name w:val="DD54CF0EF7FB4AEC8F874CDCDF4E79B1"/>
        <w:category>
          <w:name w:val="General"/>
          <w:gallery w:val="placeholder"/>
        </w:category>
        <w:types>
          <w:type w:val="bbPlcHdr"/>
        </w:types>
        <w:behaviors>
          <w:behavior w:val="content"/>
        </w:behaviors>
        <w:guid w:val="{34435CFC-645A-49B2-88BA-860D3918626E}"/>
      </w:docPartPr>
      <w:docPartBody>
        <w:p w:rsidR="00053C2E" w:rsidRDefault="00053C2E" w:rsidP="00053C2E">
          <w:pPr>
            <w:pStyle w:val="DD54CF0EF7FB4AEC8F874CDCDF4E79B1"/>
          </w:pPr>
          <w:r w:rsidRPr="00B2315D">
            <w:t>Pollinator health</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Pro">
    <w:charset w:val="00"/>
    <w:family w:val="roman"/>
    <w:pitch w:val="variable"/>
    <w:sig w:usb0="800002AF" w:usb1="00000003" w:usb2="00000000" w:usb3="00000000" w:csb0="0000009F" w:csb1="00000000"/>
  </w:font>
  <w:font w:name="Times New Roman (Body CS)">
    <w:altName w:val="Times New Roman"/>
    <w:panose1 w:val="00000000000000000000"/>
    <w:charset w:val="00"/>
    <w:family w:val="roman"/>
    <w:notTrueType/>
    <w:pitch w:val="default"/>
  </w:font>
  <w:font w:name="Century Gothic">
    <w:panose1 w:val="020B0502020202020204"/>
    <w:charset w:val="00"/>
    <w:family w:val="swiss"/>
    <w:pitch w:val="variable"/>
    <w:sig w:usb0="00000287" w:usb1="00000000" w:usb2="00000000" w:usb3="00000000" w:csb0="0000009F" w:csb1="00000000"/>
  </w:font>
  <w:font w:name="Times New Roman (Headings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CD06E222"/>
    <w:lvl w:ilvl="0">
      <w:start w:val="1"/>
      <w:numFmt w:val="bullet"/>
      <w:pStyle w:val="ListBullet"/>
      <w:lvlText w:val=""/>
      <w:lvlJc w:val="left"/>
      <w:pPr>
        <w:ind w:left="216" w:hanging="216"/>
      </w:pPr>
      <w:rPr>
        <w:rFonts w:ascii="Symbol" w:hAnsi="Symbol" w:hint="default"/>
        <w:color w:val="0A2F41" w:themeColor="accent1" w:themeShade="80"/>
      </w:rPr>
    </w:lvl>
  </w:abstractNum>
  <w:num w:numId="1" w16cid:durableId="366874298">
    <w:abstractNumId w:val="0"/>
    <w:lvlOverride w:ilvl="0">
      <w:startOverride w:val="1"/>
    </w:lvlOverride>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3935"/>
    <w:rsid w:val="00053C2E"/>
    <w:rsid w:val="00263935"/>
    <w:rsid w:val="003C26D0"/>
    <w:rsid w:val="005174BD"/>
    <w:rsid w:val="0057041D"/>
    <w:rsid w:val="008C4EF2"/>
    <w:rsid w:val="00B650E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D54CF0EF7FB4AEC8F874CDCDF4E79B1">
    <w:name w:val="DD54CF0EF7FB4AEC8F874CDCDF4E79B1"/>
    <w:rsid w:val="00053C2E"/>
  </w:style>
  <w:style w:type="paragraph" w:customStyle="1" w:styleId="2025AD0D2DB24B09ACFAB1730A9A3120">
    <w:name w:val="2025AD0D2DB24B09ACFAB1730A9A3120"/>
  </w:style>
  <w:style w:type="paragraph" w:customStyle="1" w:styleId="26F7CECE54884DADBE1E27C6C96F9E80">
    <w:name w:val="26F7CECE54884DADBE1E27C6C96F9E80"/>
  </w:style>
  <w:style w:type="paragraph" w:styleId="ListBullet">
    <w:name w:val="List Bullet"/>
    <w:basedOn w:val="Normal"/>
    <w:uiPriority w:val="11"/>
    <w:qFormat/>
    <w:rsid w:val="00263935"/>
    <w:pPr>
      <w:numPr>
        <w:numId w:val="1"/>
      </w:numPr>
      <w:spacing w:before="160" w:line="300" w:lineRule="auto"/>
    </w:pPr>
    <w:rPr>
      <w:rFonts w:ascii="Georgia Pro" w:hAnsi="Georgia Pro" w:cs="Times New Roman (Body CS)"/>
      <w:color w:val="000000" w:themeColor="text1"/>
      <w:spacing w:val="6"/>
      <w:kern w:val="0"/>
      <w:szCs w:val="22"/>
      <w:lang w:val="en-US" w:eastAsia="ja-JP"/>
      <w14:ligatures w14:val="none"/>
    </w:rPr>
  </w:style>
  <w:style w:type="paragraph" w:customStyle="1" w:styleId="945BD338ED5945F285D80743A8FC2C83">
    <w:name w:val="945BD338ED5945F285D80743A8FC2C83"/>
    <w:rsid w:val="00263935"/>
  </w:style>
  <w:style w:type="paragraph" w:customStyle="1" w:styleId="4C6421128BE04053A22C2BC2C1439784">
    <w:name w:val="4C6421128BE04053A22C2BC2C1439784"/>
    <w:rsid w:val="00263935"/>
  </w:style>
  <w:style w:type="paragraph" w:customStyle="1" w:styleId="CC3DB9B414AB4A288338C4E3E0A5DAF8">
    <w:name w:val="CC3DB9B414AB4A288338C4E3E0A5DAF8"/>
    <w:rsid w:val="00263935"/>
  </w:style>
  <w:style w:type="paragraph" w:customStyle="1" w:styleId="848CEB0EF9884E22A59A881812F2D5C6">
    <w:name w:val="848CEB0EF9884E22A59A881812F2D5C6"/>
    <w:rsid w:val="00263935"/>
  </w:style>
  <w:style w:type="paragraph" w:customStyle="1" w:styleId="0AD158AD5E674814B7E41204C2C0ED46">
    <w:name w:val="0AD158AD5E674814B7E41204C2C0ED46"/>
    <w:rsid w:val="00263935"/>
  </w:style>
  <w:style w:type="paragraph" w:customStyle="1" w:styleId="086EA781FF8F4ADCBFA60B2AA6DD4462">
    <w:name w:val="086EA781FF8F4ADCBFA60B2AA6DD4462"/>
    <w:rsid w:val="00263935"/>
  </w:style>
  <w:style w:type="paragraph" w:customStyle="1" w:styleId="74B7EA34429E4C1999FA28EC5D1B0D59">
    <w:name w:val="74B7EA34429E4C1999FA28EC5D1B0D59"/>
    <w:rsid w:val="00263935"/>
  </w:style>
  <w:style w:type="paragraph" w:customStyle="1" w:styleId="7DB0DD6B5C1A4E1C8AC7FF1280335C7F">
    <w:name w:val="7DB0DD6B5C1A4E1C8AC7FF1280335C7F"/>
    <w:rsid w:val="00263935"/>
  </w:style>
  <w:style w:type="paragraph" w:customStyle="1" w:styleId="55C41F66AA964FA6879609AC05C6602F">
    <w:name w:val="55C41F66AA964FA6879609AC05C6602F"/>
    <w:rsid w:val="00263935"/>
  </w:style>
  <w:style w:type="paragraph" w:customStyle="1" w:styleId="FB53EB061B974AB0ACBE4204EEBA5A12">
    <w:name w:val="FB53EB061B974AB0ACBE4204EEBA5A12"/>
    <w:rsid w:val="00263935"/>
  </w:style>
  <w:style w:type="paragraph" w:customStyle="1" w:styleId="D06019A1C4D649A58E6C606F12D57930">
    <w:name w:val="D06019A1C4D649A58E6C606F12D57930"/>
    <w:rsid w:val="00263935"/>
  </w:style>
  <w:style w:type="paragraph" w:customStyle="1" w:styleId="375E7B73776A4B1FABA694E76904D130">
    <w:name w:val="375E7B73776A4B1FABA694E76904D130"/>
    <w:rsid w:val="00263935"/>
  </w:style>
  <w:style w:type="paragraph" w:customStyle="1" w:styleId="45A543D3D356489587A0D238125485F6">
    <w:name w:val="45A543D3D356489587A0D238125485F6"/>
    <w:rsid w:val="00263935"/>
  </w:style>
  <w:style w:type="paragraph" w:customStyle="1" w:styleId="A4FD4EB595B8414C832552A9671C3163">
    <w:name w:val="A4FD4EB595B8414C832552A9671C3163"/>
    <w:rsid w:val="00263935"/>
  </w:style>
  <w:style w:type="paragraph" w:customStyle="1" w:styleId="DB10AC9398364BE8AF233F3A5CBB98AF">
    <w:name w:val="DB10AC9398364BE8AF233F3A5CBB98AF"/>
    <w:rsid w:val="00263935"/>
  </w:style>
  <w:style w:type="paragraph" w:customStyle="1" w:styleId="EC57F6BEE2924D938C5D13D052CD8FA4">
    <w:name w:val="EC57F6BEE2924D938C5D13D052CD8FA4"/>
    <w:rsid w:val="00263935"/>
  </w:style>
  <w:style w:type="paragraph" w:customStyle="1" w:styleId="17D57AAFBDE046B3A3AC058EF20ABD7D">
    <w:name w:val="17D57AAFBDE046B3A3AC058EF20ABD7D"/>
    <w:rsid w:val="00263935"/>
  </w:style>
  <w:style w:type="paragraph" w:customStyle="1" w:styleId="191E93141A7E4FCCA346330A195627E2">
    <w:name w:val="191E93141A7E4FCCA346330A195627E2"/>
    <w:rsid w:val="00263935"/>
  </w:style>
  <w:style w:type="paragraph" w:customStyle="1" w:styleId="081DC5F3DF44479DB711AECE96C21E1E">
    <w:name w:val="081DC5F3DF44479DB711AECE96C21E1E"/>
    <w:rsid w:val="00263935"/>
  </w:style>
  <w:style w:type="paragraph" w:customStyle="1" w:styleId="C6B4E6ED61E340BA83E3E58073672819">
    <w:name w:val="C6B4E6ED61E340BA83E3E58073672819"/>
    <w:rsid w:val="00263935"/>
  </w:style>
  <w:style w:type="paragraph" w:customStyle="1" w:styleId="A07BF9A804E44187837909B0DBDA2CF5">
    <w:name w:val="A07BF9A804E44187837909B0DBDA2CF5"/>
    <w:rsid w:val="00263935"/>
  </w:style>
  <w:style w:type="paragraph" w:customStyle="1" w:styleId="BE0715D28DF049D39F343A77E8AA0504">
    <w:name w:val="BE0715D28DF049D39F343A77E8AA0504"/>
    <w:rsid w:val="00263935"/>
  </w:style>
  <w:style w:type="paragraph" w:customStyle="1" w:styleId="0B06E0B30D1447C3BEF67D78DB70CEF8">
    <w:name w:val="0B06E0B30D1447C3BEF67D78DB70CEF8"/>
    <w:rsid w:val="00263935"/>
  </w:style>
  <w:style w:type="paragraph" w:customStyle="1" w:styleId="A0E5C44AB17F4724BA070B2A47CEE2D1">
    <w:name w:val="A0E5C44AB17F4724BA070B2A47CEE2D1"/>
    <w:rsid w:val="00263935"/>
  </w:style>
  <w:style w:type="paragraph" w:customStyle="1" w:styleId="5C7F77F1367D4C269BE5B6083BC98B1A">
    <w:name w:val="5C7F77F1367D4C269BE5B6083BC98B1A"/>
    <w:rsid w:val="00263935"/>
  </w:style>
  <w:style w:type="paragraph" w:customStyle="1" w:styleId="444E9C52560F4AE7BF0FBE4A83B7D47E">
    <w:name w:val="444E9C52560F4AE7BF0FBE4A83B7D47E"/>
    <w:rsid w:val="0026393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TM03444177">
      <a:dk1>
        <a:srgbClr val="000000"/>
      </a:dk1>
      <a:lt1>
        <a:srgbClr val="FFFFFF"/>
      </a:lt1>
      <a:dk2>
        <a:srgbClr val="44546A"/>
      </a:dk2>
      <a:lt2>
        <a:srgbClr val="E7E6E6"/>
      </a:lt2>
      <a:accent1>
        <a:srgbClr val="206843"/>
      </a:accent1>
      <a:accent2>
        <a:srgbClr val="D0B378"/>
      </a:accent2>
      <a:accent3>
        <a:srgbClr val="AD2E28"/>
      </a:accent3>
      <a:accent4>
        <a:srgbClr val="5D7879"/>
      </a:accent4>
      <a:accent5>
        <a:srgbClr val="CBAE93"/>
      </a:accent5>
      <a:accent6>
        <a:srgbClr val="F7F7F7"/>
      </a:accent6>
      <a:hlink>
        <a:srgbClr val="0563C1"/>
      </a:hlink>
      <a:folHlink>
        <a:srgbClr val="954F72"/>
      </a:folHlink>
    </a:clrScheme>
    <a:fontScheme name="Custom 96">
      <a:majorFont>
        <a:latin typeface="Century Gothic"/>
        <a:ea typeface=""/>
        <a:cs typeface=""/>
      </a:majorFont>
      <a:minorFont>
        <a:latin typeface="Georgi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7931cdb5-da7d-4a5d-b523-19dbfe538874" ContentTypeId="0x01" PreviousValue="false"/>
</file>

<file path=customXml/item2.xml><?xml version="1.0" encoding="utf-8"?>
<p:properties xmlns:p="http://schemas.microsoft.com/office/2006/metadata/properties" xmlns:xsi="http://www.w3.org/2001/XMLSchema-instance" xmlns:pc="http://schemas.microsoft.com/office/infopath/2007/PartnerControls">
  <documentManagement>
    <TaxCatchAll xmlns="a3c8ebc8-0e77-42a0-bd77-e0038cac1963" xsi:nil="true"/>
    <lcf76f155ced4ddcb4097134ff3c332f xmlns="f5ba5f69-4370-4988-b92c-269fe2e854d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49EB4E262A9514480204061A5E5DBD6" ma:contentTypeVersion="12" ma:contentTypeDescription="Create a new document." ma:contentTypeScope="" ma:versionID="b3087511aa4c104a015a8b441abe01fa">
  <xsd:schema xmlns:xsd="http://www.w3.org/2001/XMLSchema" xmlns:xs="http://www.w3.org/2001/XMLSchema" xmlns:p="http://schemas.microsoft.com/office/2006/metadata/properties" xmlns:ns2="f5ba5f69-4370-4988-b92c-269fe2e854dd" xmlns:ns3="a3c8ebc8-0e77-42a0-bd77-e0038cac1963" targetNamespace="http://schemas.microsoft.com/office/2006/metadata/properties" ma:root="true" ma:fieldsID="d198ada825c3cba016d9db42e5a7edd0" ns2:_="" ns3:_="">
    <xsd:import namespace="f5ba5f69-4370-4988-b92c-269fe2e854dd"/>
    <xsd:import namespace="a3c8ebc8-0e77-42a0-bd77-e0038cac196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ba5f69-4370-4988-b92c-269fe2e854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7931cdb5-da7d-4a5d-b523-19dbfe53887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c8ebc8-0e77-42a0-bd77-e0038cac196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41bb1d3-54ac-4757-9567-121579c24f11}" ma:internalName="TaxCatchAll" ma:showField="CatchAllData" ma:web="a3c8ebc8-0e77-42a0-bd77-e0038cac196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F5A3A1D-4F5E-4B69-85F6-EF146F565940}">
  <ds:schemaRefs>
    <ds:schemaRef ds:uri="Microsoft.SharePoint.Taxonomy.ContentTypeSync"/>
  </ds:schemaRefs>
</ds:datastoreItem>
</file>

<file path=customXml/itemProps2.xml><?xml version="1.0" encoding="utf-8"?>
<ds:datastoreItem xmlns:ds="http://schemas.openxmlformats.org/officeDocument/2006/customXml" ds:itemID="{1679BDE7-21DB-4FFD-A4D0-BAD52FA13D1A}">
  <ds:schemaRefs>
    <ds:schemaRef ds:uri="http://schemas.microsoft.com/office/2006/metadata/properties"/>
    <ds:schemaRef ds:uri="http://schemas.microsoft.com/office/infopath/2007/PartnerControls"/>
    <ds:schemaRef ds:uri="a3c8ebc8-0e77-42a0-bd77-e0038cac1963"/>
    <ds:schemaRef ds:uri="f5ba5f69-4370-4988-b92c-269fe2e854dd"/>
  </ds:schemaRefs>
</ds:datastoreItem>
</file>

<file path=customXml/itemProps3.xml><?xml version="1.0" encoding="utf-8"?>
<ds:datastoreItem xmlns:ds="http://schemas.openxmlformats.org/officeDocument/2006/customXml" ds:itemID="{055421E5-ED73-48E1-9929-7C23EE39CB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ba5f69-4370-4988-b92c-269fe2e854dd"/>
    <ds:schemaRef ds:uri="a3c8ebc8-0e77-42a0-bd77-e0038cac196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7D014C2-B94B-4EF8-8A6A-E31E3B4AA546}">
  <ds:schemaRefs>
    <ds:schemaRef ds:uri="http://schemas.microsoft.com/sharepoint/v3/contenttype/forms"/>
  </ds:schemaRefs>
</ds:datastoreItem>
</file>

<file path=customXml/itemProps5.xml><?xml version="1.0" encoding="utf-8"?>
<ds:datastoreItem xmlns:ds="http://schemas.openxmlformats.org/officeDocument/2006/customXml" ds:itemID="{0D397BB6-C035-4579-9642-B41E18D4E3AC}">
  <ds:schemaRefs>
    <ds:schemaRef ds:uri="http://schemas.openxmlformats.org/officeDocument/2006/bibliography"/>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Student%20report</Template>
  <TotalTime>24</TotalTime>
  <Pages>18</Pages>
  <Words>2706</Words>
  <Characters>12427</Characters>
  <Application>Microsoft Office Word</Application>
  <DocSecurity>0</DocSecurity>
  <Lines>421</Lines>
  <Paragraphs>242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15058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James, Chloe</cp:lastModifiedBy>
  <cp:revision>25</cp:revision>
  <dcterms:created xsi:type="dcterms:W3CDTF">2025-04-29T10:51:00Z</dcterms:created>
  <dcterms:modified xsi:type="dcterms:W3CDTF">2026-07-07T13:11:00Z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0x010100F49EB4E262A9514480204061A5E5DBD6</vt:lpwstr>
  </property>
  <property fmtid="{D5CDD505-2E9C-101B-9397-08002B2CF9AE}" pid="3" name="MediaServiceImageTags">
    <vt:lpwstr/>
  </property>
</Properties>
</file>