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23"/>
  </p:notesMasterIdLst>
  <p:handoutMasterIdLst>
    <p:handoutMasterId r:id="rId24"/>
  </p:handoutMasterIdLst>
  <p:sldIdLst>
    <p:sldId id="256" r:id="rId6"/>
    <p:sldId id="261" r:id="rId7"/>
    <p:sldId id="264" r:id="rId8"/>
    <p:sldId id="291" r:id="rId9"/>
    <p:sldId id="289" r:id="rId10"/>
    <p:sldId id="275" r:id="rId11"/>
    <p:sldId id="276" r:id="rId12"/>
    <p:sldId id="278" r:id="rId13"/>
    <p:sldId id="279" r:id="rId14"/>
    <p:sldId id="280" r:id="rId15"/>
    <p:sldId id="281" r:id="rId16"/>
    <p:sldId id="283" r:id="rId17"/>
    <p:sldId id="293" r:id="rId18"/>
    <p:sldId id="294" r:id="rId19"/>
    <p:sldId id="299" r:id="rId20"/>
    <p:sldId id="290" r:id="rId21"/>
    <p:sldId id="286"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14B"/>
    <a:srgbClr val="B1D34C"/>
    <a:srgbClr val="F2F2F2"/>
    <a:srgbClr val="F37167"/>
    <a:srgbClr val="2B4972"/>
    <a:srgbClr val="FDB913"/>
    <a:srgbClr val="029FB0"/>
    <a:srgbClr val="CA2B2C"/>
    <a:srgbClr val="E6609F"/>
    <a:srgbClr val="EB6C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F8AFC-F3B3-214D-B9CA-3CF6F4AB78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DE0907-D57D-3243-AD5D-B65E3325FF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80A96B-88BF-954F-A9B0-D0FE45E42E85}" type="datetimeFigureOut">
              <a:rPr lang="en-US" smtClean="0"/>
              <a:t>6/6/2025</a:t>
            </a:fld>
            <a:endParaRPr lang="en-US"/>
          </a:p>
        </p:txBody>
      </p:sp>
      <p:sp>
        <p:nvSpPr>
          <p:cNvPr id="4" name="Footer Placeholder 3">
            <a:extLst>
              <a:ext uri="{FF2B5EF4-FFF2-40B4-BE49-F238E27FC236}">
                <a16:creationId xmlns:a16="http://schemas.microsoft.com/office/drawing/2014/main" id="{454E94A5-C7C4-364C-9B40-2A80E5102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F40AF7-9EEA-E048-9243-35D4843F50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5F97FC-0625-2F4B-BD1C-008697A07A37}" type="slidenum">
              <a:rPr lang="en-US" smtClean="0"/>
              <a:t>‹#›</a:t>
            </a:fld>
            <a:endParaRPr lang="en-US"/>
          </a:p>
        </p:txBody>
      </p:sp>
    </p:spTree>
    <p:extLst>
      <p:ext uri="{BB962C8B-B14F-4D97-AF65-F5344CB8AC3E}">
        <p14:creationId xmlns:p14="http://schemas.microsoft.com/office/powerpoint/2010/main" val="96094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4EBC0-4565-4D04-8E24-8A7853D58002}" type="datetimeFigureOut">
              <a:rPr lang="en-GB" smtClean="0"/>
              <a:t>06/06/2025</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ADC2D-4630-4AC6-8B02-AB5AC3865064}" type="slidenum">
              <a:rPr lang="en-GB" smtClean="0"/>
              <a:t>‹#›</a:t>
            </a:fld>
            <a:endParaRPr lang="en-GB"/>
          </a:p>
        </p:txBody>
      </p:sp>
    </p:spTree>
    <p:extLst>
      <p:ext uri="{BB962C8B-B14F-4D97-AF65-F5344CB8AC3E}">
        <p14:creationId xmlns:p14="http://schemas.microsoft.com/office/powerpoint/2010/main" val="146166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100DC@lewisham.gov.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AADC2D-4630-4AC6-8B02-AB5AC3865064}" type="slidenum">
              <a:rPr lang="en-GB" smtClean="0"/>
              <a:t>1</a:t>
            </a:fld>
            <a:endParaRPr lang="en-GB"/>
          </a:p>
        </p:txBody>
      </p:sp>
    </p:spTree>
    <p:extLst>
      <p:ext uri="{BB962C8B-B14F-4D97-AF65-F5344CB8AC3E}">
        <p14:creationId xmlns:p14="http://schemas.microsoft.com/office/powerpoint/2010/main" val="43100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01C26E1-C122-35B3-123D-63074C5012A5}"/>
            </a:ext>
          </a:extLst>
        </p:cNvPr>
        <p:cNvGrpSpPr/>
        <p:nvPr/>
      </p:nvGrpSpPr>
      <p:grpSpPr>
        <a:xfrm>
          <a:off x="0" y="0"/>
          <a:ext cx="0" cy="0"/>
          <a:chOff x="0" y="0"/>
          <a:chExt cx="0" cy="0"/>
        </a:xfrm>
      </p:grpSpPr>
      <p:sp>
        <p:nvSpPr>
          <p:cNvPr id="114" name="Google Shape;114;g35926751161_1_8:notes">
            <a:extLst>
              <a:ext uri="{FF2B5EF4-FFF2-40B4-BE49-F238E27FC236}">
                <a16:creationId xmlns:a16="http://schemas.microsoft.com/office/drawing/2014/main" id="{A4807F56-B518-2F56-A423-02178C827626}"/>
              </a:ext>
            </a:extLst>
          </p:cNvPr>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926751161_1_8:notes">
            <a:extLst>
              <a:ext uri="{FF2B5EF4-FFF2-40B4-BE49-F238E27FC236}">
                <a16:creationId xmlns:a16="http://schemas.microsoft.com/office/drawing/2014/main" id="{F24A6C0A-8426-B9A1-8CD3-D0D76068FC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t>PAULINA  (with Ruth) to talk about:</a:t>
            </a:r>
            <a:endParaRPr lang="en-US"/>
          </a:p>
          <a:p>
            <a:endParaRPr lang="en-GB">
              <a:cs typeface="+mn-lt"/>
            </a:endParaRPr>
          </a:p>
          <a:p>
            <a:r>
              <a:rPr lang="en-GB">
                <a:cs typeface="+mn-lt"/>
              </a:rPr>
              <a:t>(NOTE TO PAULINA  - OBVS JUST MAKE ALL OF THIS YOUR OWN! THESES ARE JUST PLACEHOLDER NOTES!) </a:t>
            </a:r>
            <a:br>
              <a:rPr lang="en-GB">
                <a:cs typeface="+mn-lt"/>
              </a:rPr>
            </a:br>
            <a:endParaRPr lang="en-US"/>
          </a:p>
          <a:p>
            <a:pPr marL="457200" lvl="0" indent="-304800" algn="l">
              <a:spcBef>
                <a:spcPts val="0"/>
              </a:spcBef>
              <a:spcAft>
                <a:spcPts val="0"/>
              </a:spcAft>
              <a:buFont typeface="Arial,Sans-Serif"/>
              <a:buChar char="•"/>
            </a:pPr>
            <a:r>
              <a:rPr lang="en-GB"/>
              <a:t>The reason for each phase - iteration, knowledge building</a:t>
            </a:r>
            <a:endParaRPr lang="en-US"/>
          </a:p>
          <a:p>
            <a:pPr marL="457200" lvl="0" indent="-304800" algn="l">
              <a:spcBef>
                <a:spcPts val="0"/>
              </a:spcBef>
              <a:spcAft>
                <a:spcPts val="0"/>
              </a:spcAft>
              <a:buFont typeface="Arial,Sans-Serif"/>
              <a:buChar char="•"/>
            </a:pPr>
            <a:r>
              <a:rPr lang="en-GB"/>
              <a:t>Ruth, etc as ‘go-betweens’ </a:t>
            </a:r>
            <a:endParaRPr lang="en-US"/>
          </a:p>
          <a:p>
            <a:pPr marL="457200" lvl="0" indent="-304800" algn="l">
              <a:spcBef>
                <a:spcPts val="0"/>
              </a:spcBef>
              <a:spcAft>
                <a:spcPts val="0"/>
              </a:spcAft>
              <a:buFont typeface="Arial,Sans-Serif"/>
              <a:buChar char="•"/>
            </a:pPr>
            <a:r>
              <a:rPr lang="en-GB"/>
              <a:t>Explanation of Mixed Methods approach - the ‘</a:t>
            </a:r>
            <a:r>
              <a:rPr lang="en-GB" err="1"/>
              <a:t>whats</a:t>
            </a:r>
            <a:r>
              <a:rPr lang="en-GB"/>
              <a:t>’ and the ‘whys’</a:t>
            </a:r>
            <a:endParaRPr lang="en-US"/>
          </a:p>
          <a:p>
            <a:pPr marL="457200" lvl="0" indent="-304800" algn="l">
              <a:spcBef>
                <a:spcPts val="0"/>
              </a:spcBef>
              <a:spcAft>
                <a:spcPts val="0"/>
              </a:spcAft>
              <a:buFont typeface="Arial,Sans-Serif"/>
              <a:buChar char="•"/>
            </a:pPr>
            <a:r>
              <a:rPr lang="en-GB"/>
              <a:t>How we are going for a variety of activities to help us uncover real need</a:t>
            </a:r>
          </a:p>
          <a:p>
            <a:pPr marL="457200" indent="-304800">
              <a:buFont typeface="Arial,Sans-Serif"/>
              <a:buChar char="•"/>
            </a:pPr>
            <a:endParaRPr lang="en-GB"/>
          </a:p>
          <a:p>
            <a:pPr>
              <a:buFont typeface="Arial"/>
              <a:buChar char="•"/>
            </a:pPr>
            <a:r>
              <a:rPr lang="en-US"/>
              <a:t> We need your help to build the fullest, truest picture of what day services should be.</a:t>
            </a:r>
            <a:endParaRPr lang="en-GB"/>
          </a:p>
          <a:p>
            <a:pPr>
              <a:buFont typeface="Arial"/>
              <a:buChar char="•"/>
            </a:pPr>
            <a:r>
              <a:rPr lang="en-US"/>
              <a:t> We’ll be running different kinds of activities—from one-on-one interviews to creative sessions, workshops and more—so that everyone, in whatever way suits them, can take part.</a:t>
            </a:r>
            <a:endParaRPr lang="en-GB"/>
          </a:p>
          <a:p>
            <a:pPr marL="457200" indent="-304800">
              <a:buFont typeface="Arial,Sans-Serif"/>
              <a:buChar char="•"/>
            </a:pPr>
            <a:endParaRPr lang="en-GB"/>
          </a:p>
          <a:p>
            <a:endParaRPr lang="en-GB" sz="1400"/>
          </a:p>
        </p:txBody>
      </p:sp>
    </p:spTree>
    <p:extLst>
      <p:ext uri="{BB962C8B-B14F-4D97-AF65-F5344CB8AC3E}">
        <p14:creationId xmlns:p14="http://schemas.microsoft.com/office/powerpoint/2010/main" val="46434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53ABDD65-1161-B694-F6D1-30B2B7F510AC}"/>
            </a:ext>
          </a:extLst>
        </p:cNvPr>
        <p:cNvGrpSpPr/>
        <p:nvPr/>
      </p:nvGrpSpPr>
      <p:grpSpPr>
        <a:xfrm>
          <a:off x="0" y="0"/>
          <a:ext cx="0" cy="0"/>
          <a:chOff x="0" y="0"/>
          <a:chExt cx="0" cy="0"/>
        </a:xfrm>
      </p:grpSpPr>
      <p:sp>
        <p:nvSpPr>
          <p:cNvPr id="114" name="Google Shape;114;g35926751161_1_8:notes">
            <a:extLst>
              <a:ext uri="{FF2B5EF4-FFF2-40B4-BE49-F238E27FC236}">
                <a16:creationId xmlns:a16="http://schemas.microsoft.com/office/drawing/2014/main" id="{ADEEAD76-DBDC-8504-8B89-FFC24BC73C05}"/>
              </a:ext>
            </a:extLst>
          </p:cNvPr>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926751161_1_8:notes">
            <a:extLst>
              <a:ext uri="{FF2B5EF4-FFF2-40B4-BE49-F238E27FC236}">
                <a16:creationId xmlns:a16="http://schemas.microsoft.com/office/drawing/2014/main" id="{D5E9498E-E882-4129-F6FA-FE99ED01B7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t>PAULINA  (with Ruth) to talk about:</a:t>
            </a:r>
            <a:endParaRPr lang="en-US"/>
          </a:p>
          <a:p>
            <a:r>
              <a:rPr lang="en-GB"/>
              <a:t>(NOTE TO PAULINA - OBVS JUST MAKE ALL OF THIS YOUR OWN! THESES ARE JUST PLACEHOLDER NOTES!) </a:t>
            </a:r>
            <a:br>
              <a:rPr lang="en-GB">
                <a:cs typeface="+mn-lt"/>
              </a:rPr>
            </a:br>
            <a:endParaRPr lang="en-US"/>
          </a:p>
          <a:p>
            <a:pPr marL="457200" lvl="0" indent="-304800" algn="l">
              <a:spcBef>
                <a:spcPts val="0"/>
              </a:spcBef>
              <a:spcAft>
                <a:spcPts val="0"/>
              </a:spcAft>
              <a:buFont typeface="Arial,Sans-Serif"/>
              <a:buChar char="•"/>
            </a:pPr>
            <a:r>
              <a:rPr lang="en-GB"/>
              <a:t>The reason for each phase - iteration, knowledge building</a:t>
            </a:r>
            <a:endParaRPr lang="en-US"/>
          </a:p>
          <a:p>
            <a:pPr marL="457200" lvl="0" indent="-304800" algn="l">
              <a:spcBef>
                <a:spcPts val="0"/>
              </a:spcBef>
              <a:spcAft>
                <a:spcPts val="0"/>
              </a:spcAft>
              <a:buFont typeface="Arial,Sans-Serif"/>
              <a:buChar char="•"/>
            </a:pPr>
            <a:r>
              <a:rPr lang="en-GB"/>
              <a:t>Ruth, etc as ‘go-betweens’ </a:t>
            </a:r>
            <a:endParaRPr lang="en-US"/>
          </a:p>
          <a:p>
            <a:pPr marL="457200" lvl="0" indent="-304800" algn="l">
              <a:spcBef>
                <a:spcPts val="0"/>
              </a:spcBef>
              <a:spcAft>
                <a:spcPts val="0"/>
              </a:spcAft>
              <a:buFont typeface="Arial,Sans-Serif"/>
              <a:buChar char="•"/>
            </a:pPr>
            <a:r>
              <a:rPr lang="en-GB"/>
              <a:t>Explanation of Mixed Methods approach - the ‘</a:t>
            </a:r>
            <a:r>
              <a:rPr lang="en-GB" err="1"/>
              <a:t>whats</a:t>
            </a:r>
            <a:r>
              <a:rPr lang="en-GB"/>
              <a:t>’ and the ‘whys’</a:t>
            </a:r>
            <a:endParaRPr lang="en-US"/>
          </a:p>
          <a:p>
            <a:pPr marL="457200" lvl="0" indent="-304800" algn="l">
              <a:spcBef>
                <a:spcPts val="0"/>
              </a:spcBef>
              <a:spcAft>
                <a:spcPts val="0"/>
              </a:spcAft>
              <a:buFont typeface="Arial,Sans-Serif"/>
              <a:buChar char="•"/>
            </a:pPr>
            <a:r>
              <a:rPr lang="en-GB"/>
              <a:t>How we are going for a variety of activities to help us uncover real need</a:t>
            </a:r>
          </a:p>
          <a:p>
            <a:pPr marL="457200" indent="-304800">
              <a:buFont typeface="Arial,Sans-Serif"/>
              <a:buChar char="•"/>
            </a:pPr>
            <a:endParaRPr lang="en-GB"/>
          </a:p>
          <a:p>
            <a:pPr>
              <a:buFont typeface="Arial"/>
              <a:buChar char="•"/>
            </a:pPr>
            <a:r>
              <a:rPr lang="en-US"/>
              <a:t> You’ll be able to take part in lots of different ways.</a:t>
            </a:r>
            <a:endParaRPr lang="en-GB"/>
          </a:p>
          <a:p>
            <a:pPr>
              <a:buFont typeface="Arial"/>
              <a:buChar char="•"/>
            </a:pPr>
            <a:r>
              <a:rPr lang="en-US"/>
              <a:t> You’ll have space to be heard—and what you say will shape what we do.</a:t>
            </a:r>
            <a:endParaRPr lang="en-GB"/>
          </a:p>
          <a:p>
            <a:pPr>
              <a:buFont typeface="Arial"/>
              <a:buChar char="•"/>
            </a:pPr>
            <a:r>
              <a:rPr lang="en-US"/>
              <a:t> We’ll keep you in the loop so you can see how your ideas and feedback evolve into real change.</a:t>
            </a:r>
            <a:endParaRPr lang="en-GB"/>
          </a:p>
          <a:p>
            <a:pPr marL="457200" indent="-304800">
              <a:buFont typeface="Arial,Sans-Serif"/>
              <a:buChar char="•"/>
            </a:pPr>
            <a:endParaRPr lang="en-GB"/>
          </a:p>
          <a:p>
            <a:endParaRPr lang="en-GB" sz="1400"/>
          </a:p>
        </p:txBody>
      </p:sp>
    </p:spTree>
    <p:extLst>
      <p:ext uri="{BB962C8B-B14F-4D97-AF65-F5344CB8AC3E}">
        <p14:creationId xmlns:p14="http://schemas.microsoft.com/office/powerpoint/2010/main" val="275690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AB131E81-FA11-8566-5CBB-19711D8C5891}"/>
            </a:ext>
          </a:extLst>
        </p:cNvPr>
        <p:cNvGrpSpPr/>
        <p:nvPr/>
      </p:nvGrpSpPr>
      <p:grpSpPr>
        <a:xfrm>
          <a:off x="0" y="0"/>
          <a:ext cx="0" cy="0"/>
          <a:chOff x="0" y="0"/>
          <a:chExt cx="0" cy="0"/>
        </a:xfrm>
      </p:grpSpPr>
      <p:sp>
        <p:nvSpPr>
          <p:cNvPr id="114" name="Google Shape;114;g35926751161_1_8:notes">
            <a:extLst>
              <a:ext uri="{FF2B5EF4-FFF2-40B4-BE49-F238E27FC236}">
                <a16:creationId xmlns:a16="http://schemas.microsoft.com/office/drawing/2014/main" id="{EC237573-3542-B835-AEFC-E0640E6AA71B}"/>
              </a:ext>
            </a:extLst>
          </p:cNvPr>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926751161_1_8:notes">
            <a:extLst>
              <a:ext uri="{FF2B5EF4-FFF2-40B4-BE49-F238E27FC236}">
                <a16:creationId xmlns:a16="http://schemas.microsoft.com/office/drawing/2014/main" id="{605ED013-EDF7-5A09-B627-A2C432AC46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t>PAULINA (with Ruth) to talk about:</a:t>
            </a:r>
            <a:endParaRPr lang="en-US"/>
          </a:p>
          <a:p>
            <a:r>
              <a:rPr lang="en-GB"/>
              <a:t>(NOTE TO PAULINA - OBVS JUST MAKE ALL OF THIS YOUR OWN! THESES ARE JUST PLACEHOLDER NOTES!) </a:t>
            </a:r>
            <a:br>
              <a:rPr lang="en-GB">
                <a:cs typeface="+mn-lt"/>
              </a:rPr>
            </a:br>
            <a:endParaRPr lang="en-US"/>
          </a:p>
          <a:p>
            <a:pPr marL="457200" lvl="0" indent="-304800" algn="l">
              <a:spcBef>
                <a:spcPts val="0"/>
              </a:spcBef>
              <a:spcAft>
                <a:spcPts val="0"/>
              </a:spcAft>
              <a:buFont typeface="Arial,Sans-Serif"/>
              <a:buChar char="•"/>
            </a:pPr>
            <a:r>
              <a:rPr lang="en-GB"/>
              <a:t>The reason for each phase - iteration, knowledge building</a:t>
            </a:r>
            <a:endParaRPr lang="en-US"/>
          </a:p>
          <a:p>
            <a:pPr marL="457200" lvl="0" indent="-304800" algn="l">
              <a:spcBef>
                <a:spcPts val="0"/>
              </a:spcBef>
              <a:spcAft>
                <a:spcPts val="0"/>
              </a:spcAft>
              <a:buFont typeface="Arial,Sans-Serif"/>
              <a:buChar char="•"/>
            </a:pPr>
            <a:r>
              <a:rPr lang="en-GB"/>
              <a:t>Ruth, etc as ‘go-betweens’ </a:t>
            </a:r>
            <a:endParaRPr lang="en-US"/>
          </a:p>
          <a:p>
            <a:pPr marL="457200" lvl="0" indent="-304800" algn="l">
              <a:spcBef>
                <a:spcPts val="0"/>
              </a:spcBef>
              <a:spcAft>
                <a:spcPts val="0"/>
              </a:spcAft>
              <a:buFont typeface="Arial,Sans-Serif"/>
              <a:buChar char="•"/>
            </a:pPr>
            <a:r>
              <a:rPr lang="en-GB"/>
              <a:t>Explanation of Mixed Methods approach - the ‘</a:t>
            </a:r>
            <a:r>
              <a:rPr lang="en-GB" err="1"/>
              <a:t>whats</a:t>
            </a:r>
            <a:r>
              <a:rPr lang="en-GB"/>
              <a:t>’ and the ‘whys’</a:t>
            </a:r>
            <a:endParaRPr lang="en-US"/>
          </a:p>
          <a:p>
            <a:pPr marL="457200" lvl="0" indent="-304800" algn="l">
              <a:spcBef>
                <a:spcPts val="0"/>
              </a:spcBef>
              <a:spcAft>
                <a:spcPts val="0"/>
              </a:spcAft>
              <a:buFont typeface="Arial,Sans-Serif"/>
              <a:buChar char="•"/>
            </a:pPr>
            <a:r>
              <a:rPr lang="en-GB"/>
              <a:t>How we are going for a variety of activities to help us uncover real need</a:t>
            </a:r>
          </a:p>
          <a:p>
            <a:pPr marL="0" indent="0">
              <a:buNone/>
            </a:pPr>
            <a:endParaRPr lang="en-GB" sz="1400"/>
          </a:p>
        </p:txBody>
      </p:sp>
    </p:spTree>
    <p:extLst>
      <p:ext uri="{BB962C8B-B14F-4D97-AF65-F5344CB8AC3E}">
        <p14:creationId xmlns:p14="http://schemas.microsoft.com/office/powerpoint/2010/main" val="317070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6550E771-9418-B4AF-8DEE-2B6415710461}"/>
            </a:ext>
          </a:extLst>
        </p:cNvPr>
        <p:cNvGrpSpPr/>
        <p:nvPr/>
      </p:nvGrpSpPr>
      <p:grpSpPr>
        <a:xfrm>
          <a:off x="0" y="0"/>
          <a:ext cx="0" cy="0"/>
          <a:chOff x="0" y="0"/>
          <a:chExt cx="0" cy="0"/>
        </a:xfrm>
      </p:grpSpPr>
      <p:sp>
        <p:nvSpPr>
          <p:cNvPr id="120" name="Google Shape;120;p6:notes">
            <a:extLst>
              <a:ext uri="{FF2B5EF4-FFF2-40B4-BE49-F238E27FC236}">
                <a16:creationId xmlns:a16="http://schemas.microsoft.com/office/drawing/2014/main" id="{4E917F8C-5544-6E9E-A4AB-038D7F3798D5}"/>
              </a:ext>
            </a:extLst>
          </p:cNvPr>
          <p:cNvSpPr>
            <a:spLocks noGrp="1" noRot="1" noChangeAspect="1"/>
          </p:cNvSpPr>
          <p:nvPr>
            <p:ph type="sldImg" idx="2"/>
          </p:nvPr>
        </p:nvSpPr>
        <p:spPr>
          <a:xfrm>
            <a:off x="-900113" y="0"/>
            <a:ext cx="48006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6:notes">
            <a:extLst>
              <a:ext uri="{FF2B5EF4-FFF2-40B4-BE49-F238E27FC236}">
                <a16:creationId xmlns:a16="http://schemas.microsoft.com/office/drawing/2014/main" id="{27A6B744-1410-BA48-0755-64EC8AFBEE67}"/>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71450" indent="-171450">
              <a:buFont typeface="Arial"/>
              <a:buChar char="•"/>
            </a:pPr>
            <a:r>
              <a:rPr lang="en-US"/>
              <a:t>Right! Let’s have a little fun to get us talking.</a:t>
            </a:r>
          </a:p>
          <a:p>
            <a:pPr marL="171450" indent="-171450">
              <a:buFont typeface="Arial"/>
              <a:buChar char="•"/>
            </a:pPr>
            <a:r>
              <a:rPr lang="en-US"/>
              <a:t>Turn to the person on your right and tell them two things that are true about yourself—and one that’s made up.</a:t>
            </a:r>
            <a:endParaRPr lang="en-GB"/>
          </a:p>
          <a:p>
            <a:pPr marL="171450" indent="-171450">
              <a:buFont typeface="Arial"/>
              <a:buChar char="•"/>
            </a:pPr>
            <a:r>
              <a:rPr lang="en-US"/>
              <a:t>See if they can guess the lie!</a:t>
            </a:r>
            <a:endParaRPr lang="en-GB"/>
          </a:p>
          <a:p>
            <a:pPr marL="171450" indent="-171450">
              <a:buFont typeface="Arial"/>
              <a:buChar char="•"/>
            </a:pPr>
            <a:r>
              <a:rPr lang="en-US"/>
              <a:t>This should take about 15 minutes—enjoy it and feel free to keep it light.</a:t>
            </a:r>
            <a:endParaRPr lang="en-GB"/>
          </a:p>
          <a:p>
            <a:pPr marL="171450" indent="-171450">
              <a:buFont typeface="Arial"/>
              <a:buChar char="•"/>
            </a:pPr>
            <a:endParaRPr lang="en-US"/>
          </a:p>
          <a:p>
            <a:pPr marL="171450" indent="-171450">
              <a:buFont typeface="Arial"/>
              <a:buChar char="•"/>
            </a:pPr>
            <a:r>
              <a:rPr lang="en-US"/>
              <a:t>WHAT WAS THE FUNNIEST THING FROM YOUR TABLE? </a:t>
            </a:r>
          </a:p>
          <a:p>
            <a:endParaRPr lang="en-GB"/>
          </a:p>
        </p:txBody>
      </p:sp>
      <p:sp>
        <p:nvSpPr>
          <p:cNvPr id="122" name="Google Shape;122;p6:notes">
            <a:extLst>
              <a:ext uri="{FF2B5EF4-FFF2-40B4-BE49-F238E27FC236}">
                <a16:creationId xmlns:a16="http://schemas.microsoft.com/office/drawing/2014/main" id="{C0541AA8-7C17-243A-CB60-814745507ED1}"/>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763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9D5CDAC3-97FD-4BE7-8867-3158E00CF71A}"/>
            </a:ext>
          </a:extLst>
        </p:cNvPr>
        <p:cNvGrpSpPr/>
        <p:nvPr/>
      </p:nvGrpSpPr>
      <p:grpSpPr>
        <a:xfrm>
          <a:off x="0" y="0"/>
          <a:ext cx="0" cy="0"/>
          <a:chOff x="0" y="0"/>
          <a:chExt cx="0" cy="0"/>
        </a:xfrm>
      </p:grpSpPr>
      <p:sp>
        <p:nvSpPr>
          <p:cNvPr id="120" name="Google Shape;120;p6:notes">
            <a:extLst>
              <a:ext uri="{FF2B5EF4-FFF2-40B4-BE49-F238E27FC236}">
                <a16:creationId xmlns:a16="http://schemas.microsoft.com/office/drawing/2014/main" id="{CA4E4728-5338-E2A3-5A9D-682A469AC0E3}"/>
              </a:ext>
            </a:extLst>
          </p:cNvPr>
          <p:cNvSpPr>
            <a:spLocks noGrp="1" noRot="1" noChangeAspect="1"/>
          </p:cNvSpPr>
          <p:nvPr>
            <p:ph type="sldImg" idx="2"/>
          </p:nvPr>
        </p:nvSpPr>
        <p:spPr>
          <a:xfrm>
            <a:off x="-900113" y="0"/>
            <a:ext cx="48006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6:notes">
            <a:extLst>
              <a:ext uri="{FF2B5EF4-FFF2-40B4-BE49-F238E27FC236}">
                <a16:creationId xmlns:a16="http://schemas.microsoft.com/office/drawing/2014/main" id="{A22BAA14-6F85-A2C1-7BDB-5FDECC16CA85}"/>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r>
              <a:rPr lang="en-GB" b="1"/>
              <a:t>WHO IS INTRODUCING THIS ACTIVITY? ALSO WE NEED TO IRON OUT THE MECHANICS OF THIS ONE + HOW EXACTLY CHLOE WILL RUN IT ONLINE!</a:t>
            </a:r>
            <a:br>
              <a:rPr lang="en-GB">
                <a:cs typeface="+mn-lt"/>
              </a:rPr>
            </a:br>
            <a:br>
              <a:rPr lang="en-GB">
                <a:cs typeface="+mn-lt"/>
              </a:rPr>
            </a:br>
            <a:r>
              <a:rPr lang="en-US"/>
              <a:t>This next activity is a bit deeper:</a:t>
            </a:r>
            <a:endParaRPr lang="en-GB"/>
          </a:p>
          <a:p>
            <a:endParaRPr lang="en-US"/>
          </a:p>
          <a:p>
            <a:endParaRPr lang="en-US"/>
          </a:p>
          <a:p>
            <a:pPr marL="171450" indent="-171450">
              <a:buFont typeface="Arial"/>
              <a:buChar char="•"/>
            </a:pPr>
            <a:r>
              <a:rPr lang="en-US"/>
              <a:t>There are a few ways you can share your thoughts on this one:</a:t>
            </a:r>
            <a:endParaRPr lang="en-GB"/>
          </a:p>
          <a:p>
            <a:pPr marL="171450" indent="-171450">
              <a:buFont typeface="Arial"/>
              <a:buChar char="•"/>
            </a:pPr>
            <a:r>
              <a:rPr lang="en-US"/>
              <a:t>Write it down and share at your table</a:t>
            </a:r>
            <a:endParaRPr lang="en-GB"/>
          </a:p>
          <a:p>
            <a:pPr marL="171450" indent="-171450">
              <a:buFont typeface="Arial"/>
              <a:buChar char="•"/>
            </a:pPr>
            <a:r>
              <a:rPr lang="en-US"/>
              <a:t>This will take about 30 minutes, and there’s no pressure at all to speak aloud.</a:t>
            </a:r>
          </a:p>
          <a:p>
            <a:pPr marL="171450" indent="-171450">
              <a:buFont typeface="Arial"/>
              <a:buChar char="•"/>
            </a:pPr>
            <a:endParaRPr lang="en-GB"/>
          </a:p>
          <a:p>
            <a:endParaRPr lang="en-GB">
              <a:cs typeface="+mn-lt"/>
            </a:endParaRPr>
          </a:p>
          <a:p>
            <a:r>
              <a:rPr lang="en-GB" b="1">
                <a:cs typeface="+mn-lt"/>
              </a:rPr>
              <a:t>Chloe: Link for the Miro board </a:t>
            </a:r>
          </a:p>
          <a:p>
            <a:r>
              <a:rPr lang="en-GB"/>
              <a:t>https://miro.com/welcomeonboard/V2kxS3Z6ODlHa0k0WEJIQXhCcWhneldHcWVkWFpZdVlzRHQ4UXROOGtnRlhlNnlZMzQ1U2g1WmpZY2VBYTFvMmJIZmh2dG5xY1h5ZnVxYmJzcUFrTE11UWxvbmEwMXBjbzdQWlF4M25GMW1CdWVrWE5ISFdkemNWUmdsRjBnM3d3VHhHVHd5UWtSM1BidUtUYmxycDRnPT0hdjE=?share_link_id=177621754572</a:t>
            </a:r>
          </a:p>
        </p:txBody>
      </p:sp>
      <p:sp>
        <p:nvSpPr>
          <p:cNvPr id="122" name="Google Shape;122;p6:notes">
            <a:extLst>
              <a:ext uri="{FF2B5EF4-FFF2-40B4-BE49-F238E27FC236}">
                <a16:creationId xmlns:a16="http://schemas.microsoft.com/office/drawing/2014/main" id="{5BCE9029-CB1A-67BA-B6B2-2430520D9876}"/>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25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FB65CD95-4130-5C7C-944C-30B503680DE3}"/>
            </a:ext>
          </a:extLst>
        </p:cNvPr>
        <p:cNvGrpSpPr/>
        <p:nvPr/>
      </p:nvGrpSpPr>
      <p:grpSpPr>
        <a:xfrm>
          <a:off x="0" y="0"/>
          <a:ext cx="0" cy="0"/>
          <a:chOff x="0" y="0"/>
          <a:chExt cx="0" cy="0"/>
        </a:xfrm>
      </p:grpSpPr>
      <p:sp>
        <p:nvSpPr>
          <p:cNvPr id="120" name="Google Shape;120;p6:notes">
            <a:extLst>
              <a:ext uri="{FF2B5EF4-FFF2-40B4-BE49-F238E27FC236}">
                <a16:creationId xmlns:a16="http://schemas.microsoft.com/office/drawing/2014/main" id="{4B647AB6-E624-4C7F-5C55-EF5DE97CC99F}"/>
              </a:ext>
            </a:extLst>
          </p:cNvPr>
          <p:cNvSpPr>
            <a:spLocks noGrp="1" noRot="1" noChangeAspect="1"/>
          </p:cNvSpPr>
          <p:nvPr>
            <p:ph type="sldImg" idx="2"/>
          </p:nvPr>
        </p:nvSpPr>
        <p:spPr>
          <a:xfrm>
            <a:off x="-900113" y="0"/>
            <a:ext cx="48006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6:notes">
            <a:extLst>
              <a:ext uri="{FF2B5EF4-FFF2-40B4-BE49-F238E27FC236}">
                <a16:creationId xmlns:a16="http://schemas.microsoft.com/office/drawing/2014/main" id="{4E79EB23-1CE6-23CB-44E8-FF3BE6151000}"/>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2400">
              <a:buSzPts val="1200"/>
            </a:pPr>
            <a:endParaRPr lang="en-GB" sz="1200" b="1"/>
          </a:p>
          <a:p>
            <a:r>
              <a:rPr lang="en-GB"/>
              <a:t>WE NEED TO MAKE SURE THIS WORKS SMOOTHLY – RK/PV have chosen specific activities for specific 'types' of people – SO – CARERS, do X: DAY CENTRE USERS, do Y. The printed list needs to make it V clear that certain activities are just for 'certain types' (like the </a:t>
            </a:r>
            <a:r>
              <a:rPr lang="en-GB" b="1"/>
              <a:t>Friends &amp; Family / Carers Interviews – we can't have transport workers trying to sign up for those...so the wording needs to be SUPER CLEAR – also – it needs to be super clear for the Hybrid people) </a:t>
            </a:r>
          </a:p>
          <a:p>
            <a:endParaRPr lang="en-GB" b="1"/>
          </a:p>
          <a:p>
            <a:pPr marL="285750" indent="-285750">
              <a:buFont typeface="Arial"/>
              <a:buChar char="•"/>
            </a:pPr>
            <a:r>
              <a:rPr lang="en-US"/>
              <a:t>'We’ve planned loads of different ways you can get involved.</a:t>
            </a:r>
            <a:endParaRPr lang="en-GB"/>
          </a:p>
          <a:p>
            <a:pPr marL="285750" indent="-285750">
              <a:buFont typeface="Arial"/>
              <a:buChar char="•"/>
            </a:pPr>
            <a:r>
              <a:rPr lang="en-US"/>
              <a:t>There are printed lists on your table </a:t>
            </a:r>
            <a:r>
              <a:rPr lang="en-US" b="1"/>
              <a:t>(ONLINE EQUIVALENT IS MANAGED HOW???: (PV) Online form ready that mirror s the one in person)</a:t>
            </a:r>
            <a:r>
              <a:rPr lang="en-US"/>
              <a:t> have a look and see if anything appeals.</a:t>
            </a:r>
            <a:endParaRPr lang="en-GB"/>
          </a:p>
          <a:p>
            <a:pPr marL="285750" indent="-285750">
              <a:buFont typeface="Arial"/>
              <a:buChar char="•"/>
            </a:pPr>
            <a:r>
              <a:rPr lang="en-US"/>
              <a:t>If you’d like to take part, fill in the paper form, or just email us. We’ll be in touch really soon with next steps’</a:t>
            </a:r>
          </a:p>
          <a:p>
            <a:pPr marL="285750" indent="-285750">
              <a:buFont typeface="Arial"/>
              <a:buChar char="•"/>
            </a:pPr>
            <a:endParaRPr lang="en-US"/>
          </a:p>
          <a:p>
            <a:pPr marL="285750" indent="-285750">
              <a:buFont typeface="Arial"/>
              <a:buChar char="•"/>
            </a:pPr>
            <a:r>
              <a:rPr lang="en-US"/>
              <a:t>Chloe: Link for the online sign up form: https://forms.office.com/e/DtdJ8K0HuK </a:t>
            </a:r>
            <a:endParaRPr lang="en-GB"/>
          </a:p>
          <a:p>
            <a:endParaRPr lang="en-GB" b="1"/>
          </a:p>
          <a:p>
            <a:endParaRPr lang="en-GB" b="1"/>
          </a:p>
        </p:txBody>
      </p:sp>
      <p:sp>
        <p:nvSpPr>
          <p:cNvPr id="122" name="Google Shape;122;p6:notes">
            <a:extLst>
              <a:ext uri="{FF2B5EF4-FFF2-40B4-BE49-F238E27FC236}">
                <a16:creationId xmlns:a16="http://schemas.microsoft.com/office/drawing/2014/main" id="{EDFF585D-6498-3B26-1631-2CCD4FC95392}"/>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86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3707DBCB-22E8-0583-C4A4-66999AF776AC}"/>
            </a:ext>
          </a:extLst>
        </p:cNvPr>
        <p:cNvGrpSpPr/>
        <p:nvPr/>
      </p:nvGrpSpPr>
      <p:grpSpPr>
        <a:xfrm>
          <a:off x="0" y="0"/>
          <a:ext cx="0" cy="0"/>
          <a:chOff x="0" y="0"/>
          <a:chExt cx="0" cy="0"/>
        </a:xfrm>
      </p:grpSpPr>
      <p:sp>
        <p:nvSpPr>
          <p:cNvPr id="120" name="Google Shape;120;p6:notes">
            <a:extLst>
              <a:ext uri="{FF2B5EF4-FFF2-40B4-BE49-F238E27FC236}">
                <a16:creationId xmlns:a16="http://schemas.microsoft.com/office/drawing/2014/main" id="{594EA1B1-7122-E580-7B84-60E192EFF1D3}"/>
              </a:ext>
            </a:extLst>
          </p:cNvPr>
          <p:cNvSpPr>
            <a:spLocks noGrp="1" noRot="1" noChangeAspect="1"/>
          </p:cNvSpPr>
          <p:nvPr>
            <p:ph type="sldImg" idx="2"/>
          </p:nvPr>
        </p:nvSpPr>
        <p:spPr>
          <a:xfrm>
            <a:off x="-900113" y="0"/>
            <a:ext cx="48006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6:notes">
            <a:extLst>
              <a:ext uri="{FF2B5EF4-FFF2-40B4-BE49-F238E27FC236}">
                <a16:creationId xmlns:a16="http://schemas.microsoft.com/office/drawing/2014/main" id="{ECA392EA-B67B-199A-65BD-2415F39AFBB8}"/>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2400">
              <a:buSzPts val="1200"/>
            </a:pPr>
            <a:r>
              <a:rPr lang="en-GB" b="1"/>
              <a:t>So, we've asked you to save your Qs until this point – HOW WILL THE MECHANICS OF THE Qs work? ONLINE AND IN THE ROOM? ROVING MIC? WHO IS OUR ROVING MIC PERSON? THE TEAM NEED TO ALL BE STANDING TOGETHER:</a:t>
            </a:r>
          </a:p>
          <a:p>
            <a:pPr marL="152400">
              <a:buSzPts val="1200"/>
            </a:pPr>
            <a:r>
              <a:rPr lang="en-GB" b="1"/>
              <a:t>Ruth, Paulina, Colette, Andrea, Joe + whoever else may be fielding Qs</a:t>
            </a:r>
          </a:p>
          <a:p>
            <a:pPr marL="152400">
              <a:buSzPts val="1200"/>
            </a:pPr>
            <a:endParaRPr lang="en-GB"/>
          </a:p>
          <a:p>
            <a:pPr marL="152400">
              <a:buSzPts val="1200"/>
            </a:pPr>
            <a:endParaRPr lang="en-GB"/>
          </a:p>
          <a:p>
            <a:pPr marL="171450" indent="-171450">
              <a:buFont typeface="Arial"/>
              <a:buChar char="•"/>
            </a:pPr>
            <a:r>
              <a:rPr lang="en-US"/>
              <a:t>Before we move onto questions and start wrapping up for today, I just want to say thank you (to those in the room and those of your online)</a:t>
            </a:r>
            <a:endParaRPr lang="en-GB"/>
          </a:p>
          <a:p>
            <a:pPr marL="171450" indent="-171450">
              <a:buFont typeface="Arial"/>
              <a:buChar char="•"/>
            </a:pPr>
            <a:r>
              <a:rPr lang="en-US"/>
              <a:t>Over the next 100 days, we’ll be running activities, listening deeply, and making sense of it all with you.</a:t>
            </a:r>
            <a:endParaRPr lang="en-GB"/>
          </a:p>
          <a:p>
            <a:pPr marL="171450" indent="-171450">
              <a:buFont typeface="Arial"/>
              <a:buChar char="•"/>
            </a:pPr>
            <a:r>
              <a:rPr lang="en-US"/>
              <a:t>We’ll stay in touch - and please do reach out with any questions, ideas, or reflections. That's what the webpage and email is there for: </a:t>
            </a:r>
            <a:r>
              <a:rPr lang="en-US">
                <a:hlinkClick r:id="rId3"/>
              </a:rPr>
              <a:t>100DC@lewisham.gov.uk</a:t>
            </a:r>
            <a:r>
              <a:rPr lang="en-US"/>
              <a:t> </a:t>
            </a:r>
            <a:endParaRPr lang="en-GB"/>
          </a:p>
          <a:p>
            <a:endParaRPr lang="en-US"/>
          </a:p>
          <a:p>
            <a:pPr marL="152400">
              <a:buSzPts val="1200"/>
            </a:pPr>
            <a:endParaRPr lang="en-GB"/>
          </a:p>
        </p:txBody>
      </p:sp>
      <p:sp>
        <p:nvSpPr>
          <p:cNvPr id="122" name="Google Shape;122;p6:notes">
            <a:extLst>
              <a:ext uri="{FF2B5EF4-FFF2-40B4-BE49-F238E27FC236}">
                <a16:creationId xmlns:a16="http://schemas.microsoft.com/office/drawing/2014/main" id="{C6C61261-C089-ABAF-D2A1-865D0DD1FC82}"/>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4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21AAC5DF-F4A0-48E3-CD07-E60D1EE6AC15}"/>
            </a:ext>
          </a:extLst>
        </p:cNvPr>
        <p:cNvGrpSpPr/>
        <p:nvPr/>
      </p:nvGrpSpPr>
      <p:grpSpPr>
        <a:xfrm>
          <a:off x="0" y="0"/>
          <a:ext cx="0" cy="0"/>
          <a:chOff x="0" y="0"/>
          <a:chExt cx="0" cy="0"/>
        </a:xfrm>
      </p:grpSpPr>
      <p:sp>
        <p:nvSpPr>
          <p:cNvPr id="120" name="Google Shape;120;p6:notes">
            <a:extLst>
              <a:ext uri="{FF2B5EF4-FFF2-40B4-BE49-F238E27FC236}">
                <a16:creationId xmlns:a16="http://schemas.microsoft.com/office/drawing/2014/main" id="{DB2C6832-B11F-82CD-505F-F25A4330EAEA}"/>
              </a:ext>
            </a:extLst>
          </p:cNvPr>
          <p:cNvSpPr>
            <a:spLocks noGrp="1" noRot="1" noChangeAspect="1"/>
          </p:cNvSpPr>
          <p:nvPr>
            <p:ph type="sldImg" idx="2"/>
          </p:nvPr>
        </p:nvSpPr>
        <p:spPr>
          <a:xfrm>
            <a:off x="-900113" y="0"/>
            <a:ext cx="48006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6:notes">
            <a:extLst>
              <a:ext uri="{FF2B5EF4-FFF2-40B4-BE49-F238E27FC236}">
                <a16:creationId xmlns:a16="http://schemas.microsoft.com/office/drawing/2014/main" id="{F4F4D1BC-BFD0-E53B-BC62-60455EE8120F}"/>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2400">
              <a:buSzPts val="1200"/>
            </a:pPr>
            <a:endParaRPr lang="en-GB" sz="1200"/>
          </a:p>
          <a:p>
            <a:r>
              <a:rPr lang="en-US"/>
              <a:t>We genuinely want to create something new - </a:t>
            </a:r>
            <a:r>
              <a:rPr lang="en-US" b="1"/>
              <a:t>with you, not just for you.</a:t>
            </a:r>
            <a:endParaRPr lang="en-GB"/>
          </a:p>
        </p:txBody>
      </p:sp>
      <p:sp>
        <p:nvSpPr>
          <p:cNvPr id="122" name="Google Shape;122;p6:notes">
            <a:extLst>
              <a:ext uri="{FF2B5EF4-FFF2-40B4-BE49-F238E27FC236}">
                <a16:creationId xmlns:a16="http://schemas.microsoft.com/office/drawing/2014/main" id="{40120A32-4852-CE6F-BD04-82E3A37D8C52}"/>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68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8350" lvl="2">
              <a:buSzPts val="1400"/>
            </a:pPr>
            <a:endParaRPr lang="en-GB"/>
          </a:p>
          <a:p>
            <a:pPr marL="171450" indent="-171450">
              <a:buSzPts val="1400"/>
              <a:buFont typeface="Arial,Sans-Serif"/>
              <a:buChar char="•"/>
            </a:pPr>
            <a:r>
              <a:rPr lang="en-US"/>
              <a:t>Hello everyone, and welcome to the launch of *A Life of Opportunities*</a:t>
            </a:r>
          </a:p>
          <a:p>
            <a:pPr marL="171450" indent="-171450">
              <a:buSzPts val="1400"/>
              <a:buFont typeface="Arial,Sans-Serif"/>
              <a:buChar char="•"/>
            </a:pPr>
            <a:r>
              <a:rPr lang="en-GB"/>
              <a:t>Thank you all for coming today, and thank you to those of you joining us online </a:t>
            </a:r>
            <a:endParaRPr lang="en-US"/>
          </a:p>
          <a:p>
            <a:pPr marL="171450" indent="-171450">
              <a:buSzPts val="1400"/>
              <a:buFont typeface="Arial,Sans-Serif"/>
              <a:buChar char="•"/>
            </a:pPr>
            <a:r>
              <a:rPr lang="en-US"/>
              <a:t>This marks the beginning of our 100 Day Challenge—something we’ve never done </a:t>
            </a:r>
            <a:r>
              <a:rPr lang="en-US" i="1"/>
              <a:t>quite like this </a:t>
            </a:r>
            <a:r>
              <a:rPr lang="en-US"/>
              <a:t>before in Lewisham. It’s a bold commitment to rethink and reimagine how we support you here in Lewisham.</a:t>
            </a:r>
          </a:p>
          <a:p>
            <a:pPr marL="171450" indent="-171450">
              <a:buSzPts val="1400"/>
              <a:buFont typeface="Arial,Sans-Serif"/>
              <a:buChar char="•"/>
            </a:pPr>
            <a:r>
              <a:rPr lang="en-GB"/>
              <a:t>Before we get started, we need to make you all aware of:</a:t>
            </a:r>
            <a:endParaRPr lang="en-US"/>
          </a:p>
          <a:p>
            <a:pPr marL="171450" indent="-171450">
              <a:buSzPts val="1400"/>
              <a:buFont typeface="Arial,Sans-Serif"/>
              <a:buChar char="•"/>
            </a:pPr>
            <a:r>
              <a:rPr lang="en-GB"/>
              <a:t>Fire exits /toilets - </a:t>
            </a:r>
            <a:r>
              <a:rPr lang="en-GB" b="1"/>
              <a:t>fire exits – out the way we came in + meet outside Costa, or out the back – CAN YOU SIT NOT WITH YOUR MATES! AND CAN WE LOOK FOR AN EVEN-ISH SPLIT PER TABLE </a:t>
            </a:r>
            <a:endParaRPr lang="en-US" b="1"/>
          </a:p>
          <a:p>
            <a:pPr marL="171450" indent="-171450">
              <a:buSzPts val="1400"/>
              <a:buFont typeface="Arial,Sans-Serif"/>
              <a:buChar char="•"/>
            </a:pPr>
            <a:r>
              <a:rPr lang="en-GB" b="1"/>
              <a:t>We will record today's session, just for internal use. </a:t>
            </a:r>
          </a:p>
          <a:p>
            <a:pPr marL="171450" indent="-171450">
              <a:buSzPts val="1400"/>
              <a:buFont typeface="Arial,Sans-Serif"/>
              <a:buChar char="•"/>
            </a:pPr>
            <a:r>
              <a:rPr lang="en-GB"/>
              <a:t>Can I ask that we save all of the questions for the end – it may be that a Q you have come with today is answered by the end of these slides. If not, we have set aside time at the end that will be dedicated to Qs (and letting you know how to stay in touch/informed as the project progresses)</a:t>
            </a:r>
            <a:endParaRPr lang="en-US"/>
          </a:p>
          <a:p>
            <a:pPr marL="171450" indent="-171450">
              <a:buSzPts val="1400"/>
              <a:buFont typeface="Arial,Sans-Serif"/>
              <a:buChar char="•"/>
            </a:pPr>
            <a:r>
              <a:rPr lang="en-GB"/>
              <a:t>Today is about activity and conversation - not ‘just talking’. I'll get to our agenda for today in just a sec</a:t>
            </a:r>
            <a:endParaRPr lang="en-US"/>
          </a:p>
          <a:p>
            <a:pPr marL="171450" indent="-171450">
              <a:buSzPts val="1400"/>
              <a:buFont typeface="Arial,Sans-Serif"/>
              <a:buChar char="•"/>
            </a:pPr>
            <a:r>
              <a:rPr lang="en-GB"/>
              <a:t>But before we get further stuck in...some quick introductions...</a:t>
            </a:r>
            <a:endParaRPr lang="en-US"/>
          </a:p>
          <a:p>
            <a:pPr marL="1085850" lvl="2" indent="-317500">
              <a:buSzPts val="1400"/>
              <a:buFont typeface="Wingdings,Sans-Serif"/>
              <a:buChar char="§"/>
            </a:pPr>
            <a:endParaRPr lang="en-GB"/>
          </a:p>
          <a:p>
            <a:pPr>
              <a:buSzPts val="1400"/>
            </a:pPr>
            <a:endParaRPr lang="en-US"/>
          </a:p>
          <a:p>
            <a:pPr>
              <a:buSzPts val="1400"/>
              <a:buFont typeface="Arial"/>
              <a:buChar char="•"/>
            </a:pPr>
            <a:endParaRPr lang="en-US"/>
          </a:p>
          <a:p>
            <a:pPr>
              <a:buSzPts val="1400"/>
            </a:pPr>
            <a:endParaRPr lang="en-US"/>
          </a:p>
          <a:p>
            <a:pPr marL="457200" marR="0" lvl="0" indent="-317500" algn="l">
              <a:spcBef>
                <a:spcPts val="0"/>
              </a:spcBef>
              <a:spcAft>
                <a:spcPts val="0"/>
              </a:spcAft>
              <a:buSzPts val="1400"/>
              <a:buFont typeface="Calibri"/>
              <a:buChar char="-"/>
            </a:pPr>
            <a:endParaRPr lang="en-GB"/>
          </a:p>
          <a:p>
            <a:endParaRPr lang="en-GB"/>
          </a:p>
        </p:txBody>
      </p:sp>
      <p:sp>
        <p:nvSpPr>
          <p:cNvPr id="4" name="Slide Number Placeholder 3"/>
          <p:cNvSpPr>
            <a:spLocks noGrp="1"/>
          </p:cNvSpPr>
          <p:nvPr>
            <p:ph type="sldNum" sz="quarter" idx="5"/>
          </p:nvPr>
        </p:nvSpPr>
        <p:spPr/>
        <p:txBody>
          <a:bodyPr/>
          <a:lstStyle/>
          <a:p>
            <a:fld id="{4EAADC2D-4630-4AC6-8B02-AB5AC3865064}" type="slidenum">
              <a:rPr lang="en-GB" smtClean="0"/>
              <a:t>2</a:t>
            </a:fld>
            <a:endParaRPr lang="en-GB"/>
          </a:p>
        </p:txBody>
      </p:sp>
    </p:spTree>
    <p:extLst>
      <p:ext uri="{BB962C8B-B14F-4D97-AF65-F5344CB8AC3E}">
        <p14:creationId xmlns:p14="http://schemas.microsoft.com/office/powerpoint/2010/main" val="145118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buSzPts val="1100"/>
            </a:pPr>
            <a:endParaRPr lang="en-GB">
              <a:highlight>
                <a:srgbClr val="13914B"/>
              </a:highlight>
            </a:endParaRPr>
          </a:p>
          <a:p>
            <a:pPr marL="171450" indent="-171450">
              <a:buFont typeface="Arial"/>
              <a:buChar char="•"/>
            </a:pPr>
            <a:r>
              <a:rPr lang="en-US"/>
              <a:t>Just to say a bit more about me - I'm Ruth, and along with Paulina (say hi Paulina!) I’m leading the learning disability and autistic people (LDA) side of this project.</a:t>
            </a:r>
            <a:endParaRPr lang="en-GB"/>
          </a:p>
          <a:p>
            <a:pPr marL="171450" indent="-171450">
              <a:buFont typeface="Arial"/>
              <a:buChar char="•"/>
            </a:pPr>
            <a:r>
              <a:rPr lang="en-US"/>
              <a:t>I'll be working with Paulina and Colette (give us a wave)</a:t>
            </a:r>
          </a:p>
          <a:p>
            <a:pPr marL="171450" indent="-171450">
              <a:buFont typeface="Arial"/>
              <a:buChar char="•"/>
            </a:pPr>
            <a:r>
              <a:rPr lang="en-US"/>
              <a:t>I’ve lived in Lewisham all my life. I’m a service user, too,  so I know what that can be like (in fact that's how I've gained much of my own co-production experience to date). I was a FT </a:t>
            </a:r>
            <a:r>
              <a:rPr lang="en-US" err="1"/>
              <a:t>coprod</a:t>
            </a:r>
            <a:r>
              <a:rPr lang="en-US"/>
              <a:t> volunteer and member of LEEN for 18 months before joining LBL. I have a number of diagnoses including ADHD and Autism. I’ve also worked on a lot of human-</a:t>
            </a:r>
            <a:r>
              <a:rPr lang="en-US" err="1"/>
              <a:t>centred</a:t>
            </a:r>
            <a:r>
              <a:rPr lang="en-US"/>
              <a:t> design projects, and I’m now about six months into my role here at the Council.</a:t>
            </a:r>
            <a:endParaRPr lang="en-GB"/>
          </a:p>
          <a:p>
            <a:pPr marL="171450" indent="-171450">
              <a:buFont typeface="Arial"/>
              <a:buChar char="•"/>
            </a:pPr>
            <a:r>
              <a:rPr lang="en-US"/>
              <a:t>This project is really close to the heart - and I’ll be with you throughout the 100 days and beyond. </a:t>
            </a:r>
            <a:endParaRPr lang="en-GB"/>
          </a:p>
          <a:p>
            <a:endParaRPr lang="en-GB"/>
          </a:p>
        </p:txBody>
      </p:sp>
      <p:sp>
        <p:nvSpPr>
          <p:cNvPr id="4" name="Slide Number Placeholder 3"/>
          <p:cNvSpPr>
            <a:spLocks noGrp="1"/>
          </p:cNvSpPr>
          <p:nvPr>
            <p:ph type="sldNum" sz="quarter" idx="5"/>
          </p:nvPr>
        </p:nvSpPr>
        <p:spPr/>
        <p:txBody>
          <a:bodyPr/>
          <a:lstStyle/>
          <a:p>
            <a:fld id="{4EAADC2D-4630-4AC6-8B02-AB5AC3865064}" type="slidenum">
              <a:rPr lang="en-GB" smtClean="0"/>
              <a:t>3</a:t>
            </a:fld>
            <a:endParaRPr lang="en-GB"/>
          </a:p>
        </p:txBody>
      </p:sp>
    </p:spTree>
    <p:extLst>
      <p:ext uri="{BB962C8B-B14F-4D97-AF65-F5344CB8AC3E}">
        <p14:creationId xmlns:p14="http://schemas.microsoft.com/office/powerpoint/2010/main" val="74357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90FC-9A3F-5BE7-2E65-E07FBA211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5B098-654F-5462-6F6B-760E022A7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47235-D330-7427-6A27-EBD39B41D06D}"/>
              </a:ext>
            </a:extLst>
          </p:cNvPr>
          <p:cNvSpPr>
            <a:spLocks noGrp="1"/>
          </p:cNvSpPr>
          <p:nvPr>
            <p:ph type="body" idx="1"/>
          </p:nvPr>
        </p:nvSpPr>
        <p:spPr/>
        <p:txBody>
          <a:bodyPr/>
          <a:lstStyle/>
          <a:p>
            <a:pPr marL="171450" indent="-171450">
              <a:buFont typeface="Arial"/>
              <a:buChar char="•"/>
            </a:pPr>
            <a:r>
              <a:rPr lang="en-US"/>
              <a:t>Now I’d like to introduce you to someone who’s absolutely central to this challenge - Chloe.</a:t>
            </a:r>
            <a:endParaRPr lang="en-GB"/>
          </a:p>
          <a:p>
            <a:pPr marL="171450" indent="-171450">
              <a:buFont typeface="Arial"/>
              <a:buChar char="•"/>
            </a:pPr>
            <a:r>
              <a:rPr lang="en-US"/>
              <a:t>Chloe is running the Hybrid side of things today (so I am introducing her as she's a bit preoccupied atm!)</a:t>
            </a:r>
            <a:endParaRPr lang="en-GB"/>
          </a:p>
          <a:p>
            <a:pPr marL="171450" indent="-171450">
              <a:buFont typeface="Arial"/>
              <a:buChar char="•"/>
            </a:pPr>
            <a:r>
              <a:rPr lang="en-US"/>
              <a:t>Chloe will be leading on the Older Adults' side of the work, and she’s got deep experience in co-production and improving services. She’s led engagement across adult social care, helped develop the Working Together group and our co-production toolkit, and co-produced both the ASC website and feedback tools. Chloe give us a wave!</a:t>
            </a:r>
            <a:endParaRPr lang="en-GB"/>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72339492-A477-93FE-D7C7-767B9C08DC0D}"/>
              </a:ext>
            </a:extLst>
          </p:cNvPr>
          <p:cNvSpPr>
            <a:spLocks noGrp="1"/>
          </p:cNvSpPr>
          <p:nvPr>
            <p:ph type="sldNum" sz="quarter" idx="5"/>
          </p:nvPr>
        </p:nvSpPr>
        <p:spPr/>
        <p:txBody>
          <a:bodyPr/>
          <a:lstStyle/>
          <a:p>
            <a:fld id="{4EAADC2D-4630-4AC6-8B02-AB5AC3865064}" type="slidenum">
              <a:rPr lang="en-GB" smtClean="0"/>
              <a:t>4</a:t>
            </a:fld>
            <a:endParaRPr lang="en-GB"/>
          </a:p>
        </p:txBody>
      </p:sp>
    </p:spTree>
    <p:extLst>
      <p:ext uri="{BB962C8B-B14F-4D97-AF65-F5344CB8AC3E}">
        <p14:creationId xmlns:p14="http://schemas.microsoft.com/office/powerpoint/2010/main" val="87176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THIS IS NOT YET IN LINE WITH JACOB's ICONS AS PAULINA HAS BEEN SWAMPED!!!</a:t>
            </a:r>
          </a:p>
          <a:p>
            <a:endParaRPr lang="en-US">
              <a:latin typeface="Calibri"/>
              <a:ea typeface="Calibri"/>
              <a:cs typeface="Calibri"/>
            </a:endParaRPr>
          </a:p>
          <a:p>
            <a:pPr marL="171450" indent="-171450">
              <a:buFont typeface="Arial"/>
              <a:buChar char="•"/>
            </a:pPr>
            <a:r>
              <a:rPr lang="en-US"/>
              <a:t>Okay – so, just to give everyone a sense of how today will flow:</a:t>
            </a:r>
          </a:p>
          <a:p>
            <a:pPr marL="171450" indent="-171450">
              <a:buFont typeface="Arial"/>
              <a:buChar char="•"/>
            </a:pPr>
            <a:r>
              <a:rPr lang="en-US"/>
              <a:t>We’ll begin with a bit of an introduction to this project, followed by a light icebreaker (both  for the people in the room today and those of you online). Then we’ll move into a more reflective activity and wrap up with time for questions.</a:t>
            </a:r>
          </a:p>
          <a:p>
            <a:pPr marL="171450" indent="-171450">
              <a:buFont typeface="Arial"/>
              <a:buChar char="•"/>
            </a:pPr>
            <a:r>
              <a:rPr lang="en-US"/>
              <a:t>We want today to feel relaxed and conversational. Please do what you need to feel comfortable—grab a drink, step out for a break if you need, and don’t feel pressure to speak if you’d rather just listen. There will be flip chart papers and post its on the tables + one helper/facilitator per table + MIRO online (ST)</a:t>
            </a:r>
            <a:endParaRPr lang="en-US" b="1"/>
          </a:p>
          <a:p>
            <a:pPr marL="171450" indent="-171450">
              <a:buFont typeface="Arial"/>
              <a:buChar char="•"/>
            </a:pPr>
            <a:r>
              <a:rPr lang="en-US"/>
              <a:t>We want to make this space work for *you* today. Now let’s take a quick look at why we’re doing this…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4EAADC2D-4630-4AC6-8B02-AB5AC3865064}" type="slidenum">
              <a:rPr lang="en-GB" smtClean="0"/>
              <a:t>5</a:t>
            </a:fld>
            <a:endParaRPr lang="en-GB"/>
          </a:p>
        </p:txBody>
      </p:sp>
    </p:spTree>
    <p:extLst>
      <p:ext uri="{BB962C8B-B14F-4D97-AF65-F5344CB8AC3E}">
        <p14:creationId xmlns:p14="http://schemas.microsoft.com/office/powerpoint/2010/main" val="127748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chemeClr val="dk1"/>
              </a:solidFill>
            </a:endParaRPr>
          </a:p>
          <a:p>
            <a:pPr marL="171450" indent="-171450">
              <a:buFont typeface="Arial"/>
              <a:buChar char="•"/>
            </a:pPr>
            <a:r>
              <a:rPr lang="en-US">
                <a:solidFill>
                  <a:schemeClr val="dk1"/>
                </a:solidFill>
              </a:rPr>
              <a:t>We all know that </a:t>
            </a:r>
            <a:r>
              <a:rPr lang="en-US" b="1" i="1">
                <a:solidFill>
                  <a:schemeClr val="dk1"/>
                </a:solidFill>
              </a:rPr>
              <a:t>some</a:t>
            </a:r>
            <a:r>
              <a:rPr lang="en-US">
                <a:solidFill>
                  <a:schemeClr val="dk1"/>
                </a:solidFill>
              </a:rPr>
              <a:t> of what is currently on offer needs to change. We also all know that f</a:t>
            </a:r>
            <a:r>
              <a:rPr lang="en-GB" err="1">
                <a:solidFill>
                  <a:schemeClr val="dk1"/>
                </a:solidFill>
              </a:rPr>
              <a:t>inances</a:t>
            </a:r>
            <a:r>
              <a:rPr lang="en-GB">
                <a:solidFill>
                  <a:schemeClr val="dk1"/>
                </a:solidFill>
              </a:rPr>
              <a:t> are tough – that's the reality of the current system (and so we want to best use the money we've got). </a:t>
            </a:r>
            <a:endParaRPr lang="en-GB"/>
          </a:p>
          <a:p>
            <a:pPr marL="171450" indent="-171450">
              <a:buFont typeface="Arial"/>
              <a:buChar char="•"/>
            </a:pPr>
            <a:r>
              <a:rPr lang="en-US">
                <a:solidFill>
                  <a:schemeClr val="dk1"/>
                </a:solidFill>
              </a:rPr>
              <a:t>We want services that are more personal, more meaningful, and more responsive to real lives—not just routines.</a:t>
            </a:r>
            <a:endParaRPr lang="en-GB"/>
          </a:p>
          <a:p>
            <a:pPr marL="171450" indent="-171450">
              <a:buFont typeface="Arial"/>
              <a:buChar char="•"/>
            </a:pPr>
            <a:r>
              <a:rPr lang="en-US">
                <a:solidFill>
                  <a:schemeClr val="dk1"/>
                </a:solidFill>
              </a:rPr>
              <a:t>There’s also a very real moment of opportunity: our current contracts are coming to an end, and we have the chance to shape what comes next.</a:t>
            </a:r>
            <a:endParaRPr lang="en-GB"/>
          </a:p>
          <a:p>
            <a:pPr marL="171450" indent="-171450">
              <a:buFont typeface="Arial"/>
              <a:buChar char="•"/>
            </a:pPr>
            <a:r>
              <a:rPr lang="en-US">
                <a:solidFill>
                  <a:schemeClr val="dk1"/>
                </a:solidFill>
              </a:rPr>
              <a:t>And we know that buildings *and* services both need work. We’re looking across the whole picture, across the council, to make that happen.</a:t>
            </a:r>
            <a:endParaRPr lang="en-GB"/>
          </a:p>
          <a:p>
            <a:pPr marL="171450" indent="-171450">
              <a:buFont typeface="Arial"/>
              <a:buChar char="•"/>
            </a:pPr>
            <a:endParaRPr lang="en-US">
              <a:solidFill>
                <a:schemeClr val="dk1"/>
              </a:solidFill>
            </a:endParaRPr>
          </a:p>
          <a:p>
            <a:pPr marL="171450" indent="-171450">
              <a:buFont typeface="Arial"/>
              <a:buChar char="•"/>
            </a:pPr>
            <a:endParaRPr lang="en-US">
              <a:solidFill>
                <a:schemeClr val="dk1"/>
              </a:solidFill>
            </a:endParaRPr>
          </a:p>
          <a:p>
            <a:pPr marL="171450" indent="-171450">
              <a:buFont typeface="Arial"/>
              <a:buChar char="•"/>
            </a:pPr>
            <a:endParaRPr lang="en-US" b="1" i="1">
              <a:solidFill>
                <a:schemeClr val="dk1"/>
              </a:solidFill>
            </a:endParaRPr>
          </a:p>
          <a:p>
            <a:pPr marL="171450" indent="-171450">
              <a:buFont typeface="Arial"/>
              <a:buChar char="•"/>
            </a:pPr>
            <a:r>
              <a:rPr lang="en-US" b="1" i="1">
                <a:solidFill>
                  <a:schemeClr val="dk1"/>
                </a:solidFill>
              </a:rPr>
              <a:t>We also know that the word 'change' can be a very scary word...</a:t>
            </a:r>
          </a:p>
          <a:p>
            <a:endParaRPr lang="en-GB">
              <a:solidFill>
                <a:schemeClr val="dk1"/>
              </a:solidFill>
            </a:endParaRPr>
          </a:p>
        </p:txBody>
      </p:sp>
      <p:sp>
        <p:nvSpPr>
          <p:cNvPr id="4" name="Slide Number Placeholder 3"/>
          <p:cNvSpPr>
            <a:spLocks noGrp="1"/>
          </p:cNvSpPr>
          <p:nvPr>
            <p:ph type="sldNum" sz="quarter" idx="5"/>
          </p:nvPr>
        </p:nvSpPr>
        <p:spPr/>
        <p:txBody>
          <a:bodyPr/>
          <a:lstStyle/>
          <a:p>
            <a:fld id="{4EAADC2D-4630-4AC6-8B02-AB5AC3865064}" type="slidenum">
              <a:rPr lang="en-GB" smtClean="0"/>
              <a:t>6</a:t>
            </a:fld>
            <a:endParaRPr lang="en-GB"/>
          </a:p>
        </p:txBody>
      </p:sp>
    </p:spTree>
    <p:extLst>
      <p:ext uri="{BB962C8B-B14F-4D97-AF65-F5344CB8AC3E}">
        <p14:creationId xmlns:p14="http://schemas.microsoft.com/office/powerpoint/2010/main" val="237239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dk1"/>
                </a:solidFill>
              </a:rPr>
              <a:t>RUTH with Paulina</a:t>
            </a:r>
            <a:endParaRPr lang="en-GB" sz="1200">
              <a:solidFill>
                <a:schemeClr val="dk1"/>
              </a:solidFill>
            </a:endParaRPr>
          </a:p>
          <a:p>
            <a:endParaRPr lang="en-GB">
              <a:solidFill>
                <a:schemeClr val="dk1"/>
              </a:solidFill>
            </a:endParaRPr>
          </a:p>
          <a:p>
            <a:r>
              <a:rPr lang="en-GB">
                <a:solidFill>
                  <a:schemeClr val="dk1"/>
                </a:solidFill>
              </a:rPr>
              <a:t>So that’s why this project is about co-producing those changes </a:t>
            </a:r>
            <a:r>
              <a:rPr lang="en-GB" b="1" i="1">
                <a:solidFill>
                  <a:schemeClr val="dk1"/>
                </a:solidFill>
              </a:rPr>
              <a:t>with you</a:t>
            </a:r>
            <a:r>
              <a:rPr lang="en-GB">
                <a:solidFill>
                  <a:schemeClr val="dk1"/>
                </a:solidFill>
              </a:rPr>
              <a:t> </a:t>
            </a:r>
            <a:endParaRPr lang="en-US">
              <a:solidFill>
                <a:schemeClr val="dk1"/>
              </a:solidFill>
            </a:endParaRPr>
          </a:p>
          <a:p>
            <a:r>
              <a:rPr lang="en-GB">
                <a:solidFill>
                  <a:schemeClr val="dk1"/>
                </a:solidFill>
              </a:rPr>
              <a:t>So that we can understand WHAT the RIGHT changes are </a:t>
            </a:r>
            <a:endParaRPr lang="en-US">
              <a:solidFill>
                <a:schemeClr val="dk1"/>
              </a:solidFill>
            </a:endParaRPr>
          </a:p>
          <a:p>
            <a:pPr marL="0" lvl="0" indent="0" algn="l">
              <a:spcBef>
                <a:spcPts val="0"/>
              </a:spcBef>
              <a:spcAft>
                <a:spcPts val="0"/>
              </a:spcAft>
              <a:buNone/>
            </a:pPr>
            <a:endParaRPr lang="en-GB">
              <a:solidFill>
                <a:schemeClr val="dk1"/>
              </a:solidFill>
            </a:endParaRPr>
          </a:p>
          <a:p>
            <a:r>
              <a:rPr lang="en-US">
                <a:solidFill>
                  <a:schemeClr val="dk1"/>
                </a:solidFill>
              </a:rPr>
              <a:t>And so the are the big questions are:</a:t>
            </a:r>
            <a:endParaRPr lang="en-GB"/>
          </a:p>
          <a:p>
            <a:endParaRPr lang="en-US">
              <a:solidFill>
                <a:schemeClr val="dk1"/>
              </a:solidFill>
            </a:endParaRPr>
          </a:p>
          <a:p>
            <a:r>
              <a:rPr lang="en-US">
                <a:solidFill>
                  <a:schemeClr val="dk1"/>
                </a:solidFill>
              </a:rPr>
              <a:t>**What’s important to you?**</a:t>
            </a:r>
            <a:endParaRPr lang="en-GB"/>
          </a:p>
          <a:p>
            <a:r>
              <a:rPr lang="en-US">
                <a:solidFill>
                  <a:schemeClr val="dk1"/>
                </a:solidFill>
              </a:rPr>
              <a:t>**What kind of life do you want to lead?**</a:t>
            </a:r>
            <a:endParaRPr lang="en-GB"/>
          </a:p>
          <a:p>
            <a:endParaRPr lang="en-US">
              <a:solidFill>
                <a:schemeClr val="dk1"/>
              </a:solidFill>
            </a:endParaRPr>
          </a:p>
          <a:p>
            <a:r>
              <a:rPr lang="en-US">
                <a:solidFill>
                  <a:schemeClr val="dk1"/>
                </a:solidFill>
              </a:rPr>
              <a:t>If we can start with these – so that we can understand your lives, your priorities - we can work together to figure out how to build services that actually support those real needs. </a:t>
            </a:r>
            <a:endParaRPr lang="en-GB"/>
          </a:p>
          <a:p>
            <a:endParaRPr lang="en-GB">
              <a:solidFill>
                <a:schemeClr val="dk1"/>
              </a:solidFill>
            </a:endParaRPr>
          </a:p>
          <a:p>
            <a:pPr marL="0" indent="0">
              <a:buNone/>
            </a:pPr>
            <a:endParaRPr lang="en-GB"/>
          </a:p>
          <a:p>
            <a:endParaRPr lang="en-GB"/>
          </a:p>
          <a:p>
            <a:endParaRPr lang="en-GB"/>
          </a:p>
        </p:txBody>
      </p:sp>
      <p:sp>
        <p:nvSpPr>
          <p:cNvPr id="4" name="Slide Number Placeholder 3"/>
          <p:cNvSpPr>
            <a:spLocks noGrp="1"/>
          </p:cNvSpPr>
          <p:nvPr>
            <p:ph type="sldNum" sz="quarter" idx="5"/>
          </p:nvPr>
        </p:nvSpPr>
        <p:spPr/>
        <p:txBody>
          <a:bodyPr/>
          <a:lstStyle/>
          <a:p>
            <a:fld id="{4EAADC2D-4630-4AC6-8B02-AB5AC3865064}" type="slidenum">
              <a:rPr lang="en-GB" smtClean="0"/>
              <a:t>7</a:t>
            </a:fld>
            <a:endParaRPr lang="en-GB"/>
          </a:p>
        </p:txBody>
      </p:sp>
    </p:spTree>
    <p:extLst>
      <p:ext uri="{BB962C8B-B14F-4D97-AF65-F5344CB8AC3E}">
        <p14:creationId xmlns:p14="http://schemas.microsoft.com/office/powerpoint/2010/main" val="258722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 with Paulina </a:t>
            </a:r>
          </a:p>
          <a:p>
            <a:endParaRPr lang="en-GB"/>
          </a:p>
          <a:p>
            <a:pPr marL="171450" indent="-171450">
              <a:buFont typeface="Arial"/>
              <a:buChar char="•"/>
            </a:pPr>
            <a:r>
              <a:rPr lang="en-US"/>
              <a:t>This is a time-limited, focused 100-day challenge.</a:t>
            </a:r>
            <a:endParaRPr lang="en-GB"/>
          </a:p>
          <a:p>
            <a:pPr marL="171450" indent="-171450">
              <a:buFont typeface="Arial"/>
              <a:buChar char="•"/>
            </a:pPr>
            <a:r>
              <a:rPr lang="en-US"/>
              <a:t>Our aim is to explore, co-create, and prototype better ways of delivering services. This activity will be led by you: service users, families, carers, front-line staff (and others)</a:t>
            </a:r>
            <a:endParaRPr lang="en-GB"/>
          </a:p>
          <a:p>
            <a:pPr marL="171450" indent="-171450">
              <a:buFont typeface="Arial"/>
              <a:buChar char="•"/>
            </a:pPr>
            <a:r>
              <a:rPr lang="en-US"/>
              <a:t>We’re not starting from scratch -we’re starting from what you’ve already told us, from the insights we already have.</a:t>
            </a:r>
            <a:endParaRPr lang="en-GB"/>
          </a:p>
          <a:p>
            <a:pPr marL="171450" indent="-171450">
              <a:buFont typeface="Arial"/>
              <a:buChar char="•"/>
            </a:pPr>
            <a:r>
              <a:rPr lang="en-US"/>
              <a:t>And together, we’ll build something new from there.</a:t>
            </a:r>
            <a:endParaRPr lang="en-GB"/>
          </a:p>
          <a:p>
            <a:pPr marL="171450" indent="-171450">
              <a:buFont typeface="Arial"/>
              <a:buChar char="•"/>
            </a:pPr>
            <a:endParaRPr lang="en-US"/>
          </a:p>
          <a:p>
            <a:r>
              <a:rPr lang="en-US"/>
              <a:t>COLETTE IS NOW GOING TO SAY A FEW WORDS ON WHAT HAS GOT US TO THIS POINT...</a:t>
            </a:r>
          </a:p>
          <a:p>
            <a:endParaRPr lang="en-GB"/>
          </a:p>
        </p:txBody>
      </p:sp>
      <p:sp>
        <p:nvSpPr>
          <p:cNvPr id="4" name="Slide Number Placeholder 3"/>
          <p:cNvSpPr>
            <a:spLocks noGrp="1"/>
          </p:cNvSpPr>
          <p:nvPr>
            <p:ph type="sldNum" sz="quarter" idx="5"/>
          </p:nvPr>
        </p:nvSpPr>
        <p:spPr/>
        <p:txBody>
          <a:bodyPr/>
          <a:lstStyle/>
          <a:p>
            <a:fld id="{4EAADC2D-4630-4AC6-8B02-AB5AC3865064}" type="slidenum">
              <a:rPr lang="en-GB" smtClean="0"/>
              <a:t>8</a:t>
            </a:fld>
            <a:endParaRPr lang="en-GB"/>
          </a:p>
        </p:txBody>
      </p:sp>
    </p:spTree>
    <p:extLst>
      <p:ext uri="{BB962C8B-B14F-4D97-AF65-F5344CB8AC3E}">
        <p14:creationId xmlns:p14="http://schemas.microsoft.com/office/powerpoint/2010/main" val="185719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7CE09-48C5-F453-064E-F45165711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D7D2D-1FFE-978E-2B2B-1DEEB2BDE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AF018-AB11-C169-3882-B54945C50CBB}"/>
              </a:ext>
            </a:extLst>
          </p:cNvPr>
          <p:cNvSpPr>
            <a:spLocks noGrp="1"/>
          </p:cNvSpPr>
          <p:nvPr>
            <p:ph type="body" idx="1"/>
          </p:nvPr>
        </p:nvSpPr>
        <p:spPr/>
        <p:txBody>
          <a:bodyPr/>
          <a:lstStyle/>
          <a:p>
            <a:pPr marL="152400"/>
            <a:endParaRPr lang="en-GB"/>
          </a:p>
          <a:p>
            <a:pPr indent="-304800">
              <a:buSzPts val="1200"/>
            </a:pPr>
            <a:endParaRPr lang="en-GB"/>
          </a:p>
        </p:txBody>
      </p:sp>
      <p:sp>
        <p:nvSpPr>
          <p:cNvPr id="4" name="Slide Number Placeholder 3">
            <a:extLst>
              <a:ext uri="{FF2B5EF4-FFF2-40B4-BE49-F238E27FC236}">
                <a16:creationId xmlns:a16="http://schemas.microsoft.com/office/drawing/2014/main" id="{45D10E7D-97F5-1B5F-5059-17FCB095B5FA}"/>
              </a:ext>
            </a:extLst>
          </p:cNvPr>
          <p:cNvSpPr>
            <a:spLocks noGrp="1"/>
          </p:cNvSpPr>
          <p:nvPr>
            <p:ph type="sldNum" sz="quarter" idx="5"/>
          </p:nvPr>
        </p:nvSpPr>
        <p:spPr/>
        <p:txBody>
          <a:bodyPr/>
          <a:lstStyle/>
          <a:p>
            <a:fld id="{4EAADC2D-4630-4AC6-8B02-AB5AC3865064}" type="slidenum">
              <a:rPr lang="en-GB" smtClean="0"/>
              <a:t>9</a:t>
            </a:fld>
            <a:endParaRPr lang="en-GB"/>
          </a:p>
        </p:txBody>
      </p:sp>
    </p:spTree>
    <p:extLst>
      <p:ext uri="{BB962C8B-B14F-4D97-AF65-F5344CB8AC3E}">
        <p14:creationId xmlns:p14="http://schemas.microsoft.com/office/powerpoint/2010/main" val="2093479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page - no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651BD8-87F2-B14A-8C2E-14E4146340A9}"/>
              </a:ext>
            </a:extLst>
          </p:cNvPr>
          <p:cNvSpPr/>
          <p:nvPr userDrawn="1"/>
        </p:nvSpPr>
        <p:spPr>
          <a:xfrm>
            <a:off x="0" y="5404514"/>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8707" y="1276070"/>
            <a:ext cx="5503459" cy="2328958"/>
          </a:xfrm>
        </p:spPr>
        <p:txBody>
          <a:bodyPr lIns="0" tIns="0" rIns="0" bIns="0" anchor="b">
            <a:normAutofit/>
          </a:bodyPr>
          <a:lstStyle>
            <a:lvl1pPr algn="l">
              <a:defRPr sz="3400" b="1">
                <a:solidFill>
                  <a:srgbClr val="2B497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098707" y="3681756"/>
            <a:ext cx="5503459" cy="1265561"/>
          </a:xfrm>
        </p:spPr>
        <p:txBody>
          <a:bodyPr lIns="0" tIns="0" rIns="0" bIns="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a:extLst>
              <a:ext uri="{FF2B5EF4-FFF2-40B4-BE49-F238E27FC236}">
                <a16:creationId xmlns:a16="http://schemas.microsoft.com/office/drawing/2014/main" id="{DE2F3C1D-943D-A84B-8F8E-AF2A393AD833}"/>
              </a:ext>
            </a:extLst>
          </p:cNvPr>
          <p:cNvSpPr/>
          <p:nvPr userDrawn="1"/>
        </p:nvSpPr>
        <p:spPr>
          <a:xfrm>
            <a:off x="0" y="1"/>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ewisham Council">
            <a:extLst>
              <a:ext uri="{FF2B5EF4-FFF2-40B4-BE49-F238E27FC236}">
                <a16:creationId xmlns:a16="http://schemas.microsoft.com/office/drawing/2014/main" id="{91DCE698-D7AC-7946-B0E7-5861EDF60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8165" y="155243"/>
            <a:ext cx="843236" cy="843236"/>
          </a:xfrm>
          <a:prstGeom prst="rect">
            <a:avLst/>
          </a:prstGeom>
        </p:spPr>
      </p:pic>
    </p:spTree>
    <p:extLst>
      <p:ext uri="{BB962C8B-B14F-4D97-AF65-F5344CB8AC3E}">
        <p14:creationId xmlns:p14="http://schemas.microsoft.com/office/powerpoint/2010/main" val="190220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ing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B1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573206"/>
            <a:ext cx="4616355" cy="2397197"/>
          </a:xfrm>
        </p:spPr>
        <p:txBody>
          <a:bodyPr lIns="0" tIns="0" rIns="0" bIns="0" anchor="b">
            <a:normAutofit/>
          </a:bodyPr>
          <a:lstStyle>
            <a:lvl1pPr algn="l">
              <a:defRPr sz="3400"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rgbClr val="00206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726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ing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702860"/>
            <a:ext cx="4616355" cy="2267543"/>
          </a:xfrm>
        </p:spPr>
        <p:txBody>
          <a:bodyPr lIns="0" tIns="0" rIns="0" bIns="0" anchor="b">
            <a:normAutofit/>
          </a:bodyPr>
          <a:lstStyle>
            <a:lvl1pPr algn="l">
              <a:defRPr sz="3400"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rgbClr val="00206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20642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ing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2B497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3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68740"/>
            <a:ext cx="7886700" cy="47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52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ull ou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68740"/>
            <a:ext cx="5151177" cy="4844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9F13249-E410-F642-9962-00B22535B3BF}"/>
              </a:ext>
            </a:extLst>
          </p:cNvPr>
          <p:cNvSpPr>
            <a:spLocks noGrp="1"/>
          </p:cNvSpPr>
          <p:nvPr>
            <p:ph sz="half" idx="10"/>
          </p:nvPr>
        </p:nvSpPr>
        <p:spPr>
          <a:xfrm>
            <a:off x="5882186" y="668740"/>
            <a:ext cx="2886502" cy="4844956"/>
          </a:xfrm>
          <a:solidFill>
            <a:srgbClr val="029FB0"/>
          </a:solidFill>
          <a:effectLst/>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515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 two column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2B4972"/>
                </a:solidFill>
              </a:defRPr>
            </a:lvl1pPr>
          </a:lstStyle>
          <a:p>
            <a:r>
              <a:rPr lang="en-US"/>
              <a:t>Click to edit Master title style</a:t>
            </a:r>
          </a:p>
        </p:txBody>
      </p:sp>
      <p:sp>
        <p:nvSpPr>
          <p:cNvPr id="3" name="Content Placeholder 2"/>
          <p:cNvSpPr>
            <a:spLocks noGrp="1"/>
          </p:cNvSpPr>
          <p:nvPr>
            <p:ph sz="half" idx="1"/>
          </p:nvPr>
        </p:nvSpPr>
        <p:spPr>
          <a:xfrm>
            <a:off x="628650" y="1521354"/>
            <a:ext cx="3886200" cy="399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99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8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page with pull out area">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140038" cy="1104636"/>
          </a:xfrm>
        </p:spPr>
        <p:txBody>
          <a:bodyPr>
            <a:normAutofit/>
          </a:bodyPr>
          <a:lstStyle>
            <a:lvl1pPr>
              <a:defRPr sz="2800" b="1">
                <a:solidFill>
                  <a:srgbClr val="2B4972"/>
                </a:solidFill>
              </a:defRPr>
            </a:lvl1pPr>
          </a:lstStyle>
          <a:p>
            <a:r>
              <a:rPr lang="en-US"/>
              <a:t>Click to edit Master title style</a:t>
            </a:r>
          </a:p>
        </p:txBody>
      </p:sp>
      <p:sp>
        <p:nvSpPr>
          <p:cNvPr id="3" name="Content Placeholder 2"/>
          <p:cNvSpPr>
            <a:spLocks noGrp="1"/>
          </p:cNvSpPr>
          <p:nvPr>
            <p:ph sz="half" idx="1"/>
          </p:nvPr>
        </p:nvSpPr>
        <p:spPr>
          <a:xfrm>
            <a:off x="628649" y="1521354"/>
            <a:ext cx="5048819" cy="399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C15252A-0DC9-BE46-893A-B4073EB97F65}"/>
              </a:ext>
            </a:extLst>
          </p:cNvPr>
          <p:cNvSpPr>
            <a:spLocks noGrp="1"/>
          </p:cNvSpPr>
          <p:nvPr>
            <p:ph sz="half" idx="10"/>
          </p:nvPr>
        </p:nvSpPr>
        <p:spPr>
          <a:xfrm>
            <a:off x="5882186" y="1521354"/>
            <a:ext cx="2886502" cy="3992342"/>
          </a:xfrm>
          <a:solidFill>
            <a:srgbClr val="029FB0"/>
          </a:solidFill>
          <a:effectLst/>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3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 page">
    <p:spTree>
      <p:nvGrpSpPr>
        <p:cNvPr id="1" name=""/>
        <p:cNvGrpSpPr/>
        <p:nvPr/>
      </p:nvGrpSpPr>
      <p:grpSpPr>
        <a:xfrm>
          <a:off x="0" y="0"/>
          <a:ext cx="0" cy="0"/>
          <a:chOff x="0" y="0"/>
          <a:chExt cx="0" cy="0"/>
        </a:xfrm>
      </p:grpSpPr>
      <p:sp>
        <p:nvSpPr>
          <p:cNvPr id="3" name="Rectangle 2" descr="Lewisham Council&#10;">
            <a:extLst>
              <a:ext uri="{FF2B5EF4-FFF2-40B4-BE49-F238E27FC236}">
                <a16:creationId xmlns:a16="http://schemas.microsoft.com/office/drawing/2014/main" id="{B863FE54-1304-A941-9FDC-A9800A18ED90}"/>
              </a:ext>
            </a:extLst>
          </p:cNvPr>
          <p:cNvSpPr/>
          <p:nvPr userDrawn="1"/>
        </p:nvSpPr>
        <p:spPr>
          <a:xfrm>
            <a:off x="0" y="0"/>
            <a:ext cx="9144000" cy="5715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wisham Council">
            <a:extLst>
              <a:ext uri="{FF2B5EF4-FFF2-40B4-BE49-F238E27FC236}">
                <a16:creationId xmlns:a16="http://schemas.microsoft.com/office/drawing/2014/main" id="{8DF7EB21-217C-B542-8B43-128C6F2296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5170" y="2052644"/>
            <a:ext cx="1233660" cy="1233660"/>
          </a:xfrm>
          <a:prstGeom prst="rect">
            <a:avLst/>
          </a:prstGeom>
        </p:spPr>
      </p:pic>
      <p:sp>
        <p:nvSpPr>
          <p:cNvPr id="2" name="Title 1"/>
          <p:cNvSpPr>
            <a:spLocks noGrp="1"/>
          </p:cNvSpPr>
          <p:nvPr>
            <p:ph type="title" hasCustomPrompt="1"/>
          </p:nvPr>
        </p:nvSpPr>
        <p:spPr>
          <a:xfrm>
            <a:off x="628650" y="3600208"/>
            <a:ext cx="7886700" cy="419060"/>
          </a:xfrm>
        </p:spPr>
        <p:txBody>
          <a:bodyPr anchor="t" anchorCtr="0">
            <a:normAutofit/>
          </a:bodyPr>
          <a:lstStyle>
            <a:lvl1pPr algn="ctr">
              <a:defRPr sz="2400" b="1">
                <a:solidFill>
                  <a:schemeClr val="bg1"/>
                </a:solidFill>
              </a:defRPr>
            </a:lvl1pPr>
          </a:lstStyle>
          <a:p>
            <a:r>
              <a:rPr lang="en-GB" err="1"/>
              <a:t>www.lewisham.gov.uk</a:t>
            </a:r>
            <a:endParaRPr lang="en-US"/>
          </a:p>
        </p:txBody>
      </p:sp>
    </p:spTree>
    <p:extLst>
      <p:ext uri="{BB962C8B-B14F-4D97-AF65-F5344CB8AC3E}">
        <p14:creationId xmlns:p14="http://schemas.microsoft.com/office/powerpoint/2010/main" val="422261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ont page - with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651BD8-87F2-B14A-8C2E-14E4146340A9}"/>
              </a:ext>
            </a:extLst>
          </p:cNvPr>
          <p:cNvSpPr/>
          <p:nvPr userDrawn="1"/>
        </p:nvSpPr>
        <p:spPr>
          <a:xfrm>
            <a:off x="0" y="5404514"/>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6571" y="1013835"/>
            <a:ext cx="5305561" cy="2109055"/>
          </a:xfrm>
        </p:spPr>
        <p:txBody>
          <a:bodyPr lIns="0" tIns="0" rIns="0" bIns="0" anchor="b">
            <a:normAutofit/>
          </a:bodyPr>
          <a:lstStyle>
            <a:lvl1pPr algn="l">
              <a:defRPr sz="3400" b="1">
                <a:solidFill>
                  <a:srgbClr val="2B497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136571" y="3177798"/>
            <a:ext cx="5305561" cy="1146065"/>
          </a:xfrm>
        </p:spPr>
        <p:txBody>
          <a:bodyPr lIns="0" tIns="0" rIns="0" bIns="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a:extLst>
              <a:ext uri="{FF2B5EF4-FFF2-40B4-BE49-F238E27FC236}">
                <a16:creationId xmlns:a16="http://schemas.microsoft.com/office/drawing/2014/main" id="{DE2F3C1D-943D-A84B-8F8E-AF2A393AD833}"/>
              </a:ext>
            </a:extLst>
          </p:cNvPr>
          <p:cNvSpPr/>
          <p:nvPr userDrawn="1"/>
        </p:nvSpPr>
        <p:spPr>
          <a:xfrm>
            <a:off x="0" y="1"/>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ewisham Council">
            <a:extLst>
              <a:ext uri="{FF2B5EF4-FFF2-40B4-BE49-F238E27FC236}">
                <a16:creationId xmlns:a16="http://schemas.microsoft.com/office/drawing/2014/main" id="{91DCE698-D7AC-7946-B0E7-5861EDF60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0164" y="170600"/>
            <a:ext cx="843236" cy="843236"/>
          </a:xfrm>
          <a:prstGeom prst="rect">
            <a:avLst/>
          </a:prstGeom>
        </p:spPr>
      </p:pic>
      <p:sp>
        <p:nvSpPr>
          <p:cNvPr id="4" name="TextBox 3">
            <a:extLst>
              <a:ext uri="{FF2B5EF4-FFF2-40B4-BE49-F238E27FC236}">
                <a16:creationId xmlns:a16="http://schemas.microsoft.com/office/drawing/2014/main" id="{05F95272-CE7A-114C-BEC2-DFBCB067FBB5}"/>
              </a:ext>
            </a:extLst>
          </p:cNvPr>
          <p:cNvSpPr txBox="1"/>
          <p:nvPr userDrawn="1"/>
        </p:nvSpPr>
        <p:spPr>
          <a:xfrm>
            <a:off x="218362" y="1841837"/>
            <a:ext cx="2429301" cy="2031325"/>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This template is for front covers with photos.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The photo/s should be placed in this area here,</a:t>
            </a:r>
          </a:p>
          <a:p>
            <a:r>
              <a:rPr lang="en-US" sz="1400">
                <a:latin typeface="Arial" panose="020B0604020202020204" pitchFamily="34" charset="0"/>
                <a:cs typeface="Arial" panose="020B0604020202020204" pitchFamily="34" charset="0"/>
              </a:rPr>
              <a:t>Filling the white area up to the edges of the navy blue margins at the top and bottom of the page.</a:t>
            </a:r>
          </a:p>
        </p:txBody>
      </p:sp>
    </p:spTree>
    <p:extLst>
      <p:ext uri="{BB962C8B-B14F-4D97-AF65-F5344CB8AC3E}">
        <p14:creationId xmlns:p14="http://schemas.microsoft.com/office/powerpoint/2010/main" val="290203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07326"/>
            <a:ext cx="4616355" cy="2363078"/>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7073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86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27798"/>
            <a:ext cx="4616355" cy="2342606"/>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90970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EB6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20974"/>
            <a:ext cx="4616355" cy="2349430"/>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9892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ing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E66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96036"/>
            <a:ext cx="4616355" cy="2274367"/>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4770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ing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F37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55094"/>
            <a:ext cx="4616355" cy="2315310"/>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9682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ing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CA2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593678"/>
            <a:ext cx="4616355" cy="2376725"/>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72131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13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48270"/>
            <a:ext cx="4616355" cy="2322134"/>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799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889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C8357B7-9513-E148-B328-F009D441C1AE}"/>
              </a:ext>
            </a:extLst>
          </p:cNvPr>
          <p:cNvSpPr/>
          <p:nvPr userDrawn="1"/>
        </p:nvSpPr>
        <p:spPr>
          <a:xfrm>
            <a:off x="0" y="1"/>
            <a:ext cx="9144000" cy="122829"/>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565513"/>
      </p:ext>
    </p:extLst>
  </p:cSld>
  <p:clrMap bg1="lt1" tx1="dk1" bg2="lt2" tx2="dk2" accent1="accent1" accent2="accent2" accent3="accent3" accent4="accent4" accent5="accent5" accent6="accent6" hlink="hlink" folHlink="folHlink"/>
  <p:sldLayoutIdLst>
    <p:sldLayoutId id="2147483673" r:id="rId1"/>
    <p:sldLayoutId id="2147483688" r:id="rId2"/>
    <p:sldLayoutId id="2147483678" r:id="rId3"/>
    <p:sldLayoutId id="2147483680" r:id="rId4"/>
    <p:sldLayoutId id="2147483681" r:id="rId5"/>
    <p:sldLayoutId id="2147483682" r:id="rId6"/>
    <p:sldLayoutId id="2147483686" r:id="rId7"/>
    <p:sldLayoutId id="2147483683" r:id="rId8"/>
    <p:sldLayoutId id="2147483684" r:id="rId9"/>
    <p:sldLayoutId id="2147483685" r:id="rId10"/>
    <p:sldLayoutId id="2147483687" r:id="rId11"/>
    <p:sldLayoutId id="2147483674" r:id="rId12"/>
    <p:sldLayoutId id="2147483689" r:id="rId13"/>
    <p:sldLayoutId id="2147483691" r:id="rId14"/>
    <p:sldLayoutId id="2147483676" r:id="rId15"/>
    <p:sldLayoutId id="2147483690" r:id="rId16"/>
    <p:sldLayoutId id="2147483679" r:id="rId17"/>
  </p:sldLayoutIdLst>
  <p:txStyles>
    <p:titleStyle>
      <a:lvl1pPr algn="l" defTabSz="685800" rtl="0" eaLnBrk="1" fontAlgn="b"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100DC@lewisham.gov.uk"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lewisham.gov.uk/100D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6C4533-DC66-AFFF-77A9-6002CC28ED1F}"/>
              </a:ext>
            </a:extLst>
          </p:cNvPr>
          <p:cNvPicPr>
            <a:picLocks noChangeAspect="1"/>
          </p:cNvPicPr>
          <p:nvPr/>
        </p:nvPicPr>
        <p:blipFill>
          <a:blip r:embed="rId3">
            <a:alphaModFix amt="50000"/>
            <a:grayscl/>
          </a:blip>
          <a:srcRect l="3933" t="2857" r="3933"/>
          <a:stretch/>
        </p:blipFill>
        <p:spPr>
          <a:xfrm>
            <a:off x="-10275" y="308225"/>
            <a:ext cx="9162530" cy="5094000"/>
          </a:xfrm>
          <a:prstGeom prst="rect">
            <a:avLst/>
          </a:prstGeom>
        </p:spPr>
      </p:pic>
      <p:sp>
        <p:nvSpPr>
          <p:cNvPr id="2" name="Title 1">
            <a:extLst>
              <a:ext uri="{FF2B5EF4-FFF2-40B4-BE49-F238E27FC236}">
                <a16:creationId xmlns:a16="http://schemas.microsoft.com/office/drawing/2014/main" id="{6A370661-F816-1C46-A398-87F588D025C6}"/>
              </a:ext>
            </a:extLst>
          </p:cNvPr>
          <p:cNvSpPr>
            <a:spLocks noGrp="1"/>
          </p:cNvSpPr>
          <p:nvPr>
            <p:ph type="ctrTitle"/>
          </p:nvPr>
        </p:nvSpPr>
        <p:spPr>
          <a:xfrm>
            <a:off x="1143000" y="1042611"/>
            <a:ext cx="6858000" cy="1944233"/>
          </a:xfrm>
        </p:spPr>
        <p:txBody>
          <a:bodyPr lIns="0" tIns="0" rIns="0" bIns="0">
            <a:normAutofit/>
          </a:bodyPr>
          <a:lstStyle/>
          <a:p>
            <a:pPr algn="l"/>
            <a:r>
              <a:rPr lang="en-GB" sz="4000"/>
              <a:t>100 Day Challenge:</a:t>
            </a:r>
            <a:br>
              <a:rPr lang="en-GB" sz="4000"/>
            </a:br>
            <a:r>
              <a:rPr lang="en-GB" sz="4000"/>
              <a:t>A life of opportunities</a:t>
            </a:r>
            <a:endParaRPr lang="en-US" sz="4000">
              <a:solidFill>
                <a:srgbClr val="2B497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2B2BDDF-D157-CF4E-9FB1-D571F204CEFC}"/>
              </a:ext>
            </a:extLst>
          </p:cNvPr>
          <p:cNvSpPr>
            <a:spLocks noGrp="1"/>
          </p:cNvSpPr>
          <p:nvPr>
            <p:ph type="subTitle" idx="1"/>
          </p:nvPr>
        </p:nvSpPr>
        <p:spPr>
          <a:xfrm>
            <a:off x="1143000" y="3049823"/>
            <a:ext cx="6858000" cy="1379802"/>
          </a:xfrm>
        </p:spPr>
        <p:txBody>
          <a:bodyPr lIns="0" tIns="0" rIns="0" bIns="0"/>
          <a:lstStyle/>
          <a:p>
            <a:pPr algn="l"/>
            <a:r>
              <a:rPr lang="en-US">
                <a:solidFill>
                  <a:srgbClr val="2B4972"/>
                </a:solidFill>
                <a:latin typeface="Arial" panose="020B0604020202020204" pitchFamily="34" charset="0"/>
                <a:cs typeface="Arial" panose="020B0604020202020204" pitchFamily="34" charset="0"/>
              </a:rPr>
              <a:t>29</a:t>
            </a:r>
            <a:r>
              <a:rPr lang="en-US" baseline="30000">
                <a:solidFill>
                  <a:srgbClr val="2B4972"/>
                </a:solidFill>
                <a:latin typeface="Arial" panose="020B0604020202020204" pitchFamily="34" charset="0"/>
                <a:cs typeface="Arial" panose="020B0604020202020204" pitchFamily="34" charset="0"/>
              </a:rPr>
              <a:t>th</a:t>
            </a:r>
            <a:r>
              <a:rPr lang="en-US">
                <a:solidFill>
                  <a:srgbClr val="2B4972"/>
                </a:solidFill>
                <a:latin typeface="Arial" panose="020B0604020202020204" pitchFamily="34" charset="0"/>
                <a:cs typeface="Arial" panose="020B0604020202020204" pitchFamily="34" charset="0"/>
              </a:rPr>
              <a:t> of May 2025</a:t>
            </a:r>
          </a:p>
        </p:txBody>
      </p:sp>
      <p:pic>
        <p:nvPicPr>
          <p:cNvPr id="6" name="Picture 5" descr="A yellow crown with people in the middle&#10;&#10;AI-generated content may be incorrect.">
            <a:extLst>
              <a:ext uri="{FF2B5EF4-FFF2-40B4-BE49-F238E27FC236}">
                <a16:creationId xmlns:a16="http://schemas.microsoft.com/office/drawing/2014/main" id="{A1DEF16D-988B-D78E-28DA-43E7F4441CE6}"/>
              </a:ext>
            </a:extLst>
          </p:cNvPr>
          <p:cNvPicPr>
            <a:picLocks noChangeAspect="1"/>
          </p:cNvPicPr>
          <p:nvPr/>
        </p:nvPicPr>
        <p:blipFill>
          <a:blip r:embed="rId4"/>
          <a:stretch>
            <a:fillRect/>
          </a:stretch>
        </p:blipFill>
        <p:spPr>
          <a:xfrm>
            <a:off x="8137133" y="177909"/>
            <a:ext cx="830241" cy="830241"/>
          </a:xfrm>
          <a:prstGeom prst="rect">
            <a:avLst/>
          </a:prstGeom>
        </p:spPr>
      </p:pic>
    </p:spTree>
    <p:extLst>
      <p:ext uri="{BB962C8B-B14F-4D97-AF65-F5344CB8AC3E}">
        <p14:creationId xmlns:p14="http://schemas.microsoft.com/office/powerpoint/2010/main" val="208292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35C3AA7D-5D44-F0EC-AEA7-DE21E605C971}"/>
            </a:ext>
          </a:extLst>
        </p:cNvPr>
        <p:cNvGrpSpPr/>
        <p:nvPr/>
      </p:nvGrpSpPr>
      <p:grpSpPr>
        <a:xfrm>
          <a:off x="0" y="0"/>
          <a:ext cx="0" cy="0"/>
          <a:chOff x="0" y="0"/>
          <a:chExt cx="0" cy="0"/>
        </a:xfrm>
      </p:grpSpPr>
      <p:sp>
        <p:nvSpPr>
          <p:cNvPr id="118" name="Google Shape;118;g35926751161_1_8">
            <a:extLst>
              <a:ext uri="{FF2B5EF4-FFF2-40B4-BE49-F238E27FC236}">
                <a16:creationId xmlns:a16="http://schemas.microsoft.com/office/drawing/2014/main" id="{8233F4DE-9B63-370D-4C02-1F92AC303A70}"/>
              </a:ext>
            </a:extLst>
          </p:cNvPr>
          <p:cNvSpPr txBox="1">
            <a:spLocks noGrp="1"/>
          </p:cNvSpPr>
          <p:nvPr>
            <p:ph type="body" idx="1"/>
          </p:nvPr>
        </p:nvSpPr>
        <p:spPr>
          <a:xfrm>
            <a:off x="628650" y="1781300"/>
            <a:ext cx="7886700" cy="3323950"/>
          </a:xfrm>
          <a:prstGeom prst="rect">
            <a:avLst/>
          </a:prstGeom>
        </p:spPr>
        <p:txBody>
          <a:bodyPr spcFirstLastPara="1" vert="horz" wrap="square" lIns="76188" tIns="38083" rIns="76188" bIns="38083" rtlCol="0" anchor="t" anchorCtr="0">
            <a:normAutofit/>
          </a:bodyPr>
          <a:lstStyle/>
          <a:p>
            <a:r>
              <a:rPr lang="en-GB">
                <a:latin typeface="Arial"/>
                <a:ea typeface="Arial"/>
                <a:cs typeface="Arial"/>
                <a:sym typeface="Arial"/>
              </a:rPr>
              <a:t>A phased approach driven by input, evidence and continuous learning</a:t>
            </a:r>
          </a:p>
          <a:p>
            <a:endParaRPr>
              <a:latin typeface="Arial"/>
              <a:ea typeface="Arial"/>
              <a:cs typeface="Arial"/>
              <a:sym typeface="Arial"/>
            </a:endParaRPr>
          </a:p>
          <a:p>
            <a:pPr>
              <a:spcBef>
                <a:spcPts val="0"/>
              </a:spcBef>
              <a:buSzPts val="1800"/>
            </a:pPr>
            <a:r>
              <a:rPr lang="en-GB">
                <a:latin typeface="Arial"/>
                <a:ea typeface="Arial"/>
                <a:cs typeface="Arial"/>
                <a:sym typeface="Arial"/>
              </a:rPr>
              <a:t>A variety of activities for a variety of people and actors involved in the service, directly and indirectly</a:t>
            </a:r>
          </a:p>
          <a:p>
            <a:pPr>
              <a:spcBef>
                <a:spcPts val="0"/>
              </a:spcBef>
              <a:buSzPts val="1800"/>
            </a:pPr>
            <a:endParaRPr>
              <a:latin typeface="Arial"/>
              <a:ea typeface="Arial"/>
              <a:cs typeface="Arial"/>
              <a:sym typeface="Arial"/>
            </a:endParaRPr>
          </a:p>
          <a:p>
            <a:pPr>
              <a:spcBef>
                <a:spcPts val="0"/>
              </a:spcBef>
            </a:pPr>
            <a:r>
              <a:rPr lang="en-GB">
                <a:latin typeface="Arial"/>
                <a:ea typeface="Arial"/>
                <a:cs typeface="Arial"/>
                <a:sym typeface="Arial"/>
              </a:rPr>
              <a:t>Together we build knowledge that evolves &amp; grows</a:t>
            </a:r>
            <a:endParaRPr>
              <a:latin typeface="Arial"/>
              <a:ea typeface="Arial"/>
              <a:cs typeface="Arial"/>
              <a:sym typeface="Arial"/>
            </a:endParaRPr>
          </a:p>
          <a:p>
            <a:pPr marL="0" indent="0">
              <a:spcBef>
                <a:spcPts val="300"/>
              </a:spcBef>
              <a:buNone/>
            </a:pPr>
            <a:endParaRPr/>
          </a:p>
        </p:txBody>
      </p:sp>
      <p:sp>
        <p:nvSpPr>
          <p:cNvPr id="2" name="Title 1">
            <a:extLst>
              <a:ext uri="{FF2B5EF4-FFF2-40B4-BE49-F238E27FC236}">
                <a16:creationId xmlns:a16="http://schemas.microsoft.com/office/drawing/2014/main" id="{4A0E5D9B-B74C-7851-4EF6-E02A4F8CACAF}"/>
              </a:ext>
            </a:extLst>
          </p:cNvPr>
          <p:cNvSpPr txBox="1">
            <a:spLocks/>
          </p:cNvSpPr>
          <p:nvPr/>
        </p:nvSpPr>
        <p:spPr>
          <a:xfrm>
            <a:off x="628650" y="304271"/>
            <a:ext cx="7886700" cy="1104636"/>
          </a:xfrm>
          <a:prstGeom prst="rect">
            <a:avLst/>
          </a:prstGeom>
        </p:spPr>
        <p:txBody>
          <a:bodyPr vert="horz" lIns="0" tIns="0" rIns="0" bIns="0" rtlCol="0" anchor="ctr">
            <a:normAutofit fontScale="97500"/>
          </a:bodyPr>
          <a:lstStyle>
            <a:lvl1pPr algn="l" defTabSz="685800" rtl="0" eaLnBrk="1" fontAlgn="b" latinLnBrk="0" hangingPunct="1">
              <a:lnSpc>
                <a:spcPct val="90000"/>
              </a:lnSpc>
              <a:spcBef>
                <a:spcPct val="0"/>
              </a:spcBef>
              <a:buNone/>
              <a:defRPr sz="2800" b="1" kern="1200">
                <a:solidFill>
                  <a:srgbClr val="2B4972"/>
                </a:solidFill>
                <a:latin typeface="Arial" panose="020B0604020202020204" pitchFamily="34" charset="0"/>
                <a:ea typeface="+mj-ea"/>
                <a:cs typeface="Arial" panose="020B0604020202020204" pitchFamily="34" charset="0"/>
              </a:defRPr>
            </a:lvl1pPr>
          </a:lstStyle>
          <a:p>
            <a:r>
              <a:rPr lang="en-GB" sz="3600">
                <a:latin typeface="Arial"/>
                <a:ea typeface="Arial"/>
                <a:cs typeface="Arial"/>
                <a:sym typeface="Arial"/>
              </a:rPr>
              <a:t>How you can help us build a picture of what's needed</a:t>
            </a:r>
            <a:endParaRPr lang="en-US" sz="3600"/>
          </a:p>
        </p:txBody>
      </p:sp>
    </p:spTree>
    <p:extLst>
      <p:ext uri="{BB962C8B-B14F-4D97-AF65-F5344CB8AC3E}">
        <p14:creationId xmlns:p14="http://schemas.microsoft.com/office/powerpoint/2010/main" val="140305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B1B7C977-9689-848A-D2CB-502E1E5718DF}"/>
            </a:ext>
          </a:extLst>
        </p:cNvPr>
        <p:cNvGrpSpPr/>
        <p:nvPr/>
      </p:nvGrpSpPr>
      <p:grpSpPr>
        <a:xfrm>
          <a:off x="0" y="0"/>
          <a:ext cx="0" cy="0"/>
          <a:chOff x="0" y="0"/>
          <a:chExt cx="0" cy="0"/>
        </a:xfrm>
      </p:grpSpPr>
      <p:grpSp>
        <p:nvGrpSpPr>
          <p:cNvPr id="97" name="Group 96">
            <a:extLst>
              <a:ext uri="{FF2B5EF4-FFF2-40B4-BE49-F238E27FC236}">
                <a16:creationId xmlns:a16="http://schemas.microsoft.com/office/drawing/2014/main" id="{BE16A289-0AD3-9039-194D-B23FBD761E41}"/>
              </a:ext>
            </a:extLst>
          </p:cNvPr>
          <p:cNvGrpSpPr/>
          <p:nvPr/>
        </p:nvGrpSpPr>
        <p:grpSpPr>
          <a:xfrm>
            <a:off x="2303598" y="941544"/>
            <a:ext cx="6320254" cy="4187070"/>
            <a:chOff x="257986" y="0"/>
            <a:chExt cx="8580955" cy="5684747"/>
          </a:xfrm>
        </p:grpSpPr>
        <p:sp>
          <p:nvSpPr>
            <p:cNvPr id="5" name="Oval 4">
              <a:extLst>
                <a:ext uri="{FF2B5EF4-FFF2-40B4-BE49-F238E27FC236}">
                  <a16:creationId xmlns:a16="http://schemas.microsoft.com/office/drawing/2014/main" id="{F2A434D1-51A4-A22F-9794-DC8D5C0D265F}"/>
                </a:ext>
              </a:extLst>
            </p:cNvPr>
            <p:cNvSpPr/>
            <p:nvPr/>
          </p:nvSpPr>
          <p:spPr>
            <a:xfrm>
              <a:off x="987067" y="0"/>
              <a:ext cx="7113120" cy="5684747"/>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c 5">
              <a:extLst>
                <a:ext uri="{FF2B5EF4-FFF2-40B4-BE49-F238E27FC236}">
                  <a16:creationId xmlns:a16="http://schemas.microsoft.com/office/drawing/2014/main" id="{5835325A-600A-687C-E808-DA6D52E84BB8}"/>
                </a:ext>
              </a:extLst>
            </p:cNvPr>
            <p:cNvSpPr/>
            <p:nvPr/>
          </p:nvSpPr>
          <p:spPr>
            <a:xfrm rot="10079461">
              <a:off x="915002" y="1349878"/>
              <a:ext cx="3709129" cy="3548226"/>
            </a:xfrm>
            <a:prstGeom prst="arc">
              <a:avLst>
                <a:gd name="adj1" fmla="val 11921031"/>
                <a:gd name="adj2" fmla="val 21514710"/>
              </a:avLst>
            </a:prstGeom>
            <a:ln w="19050">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7" name="Group 6">
              <a:extLst>
                <a:ext uri="{FF2B5EF4-FFF2-40B4-BE49-F238E27FC236}">
                  <a16:creationId xmlns:a16="http://schemas.microsoft.com/office/drawing/2014/main" id="{B6553A78-CB72-C67B-ED90-56AA734A0E74}"/>
                </a:ext>
              </a:extLst>
            </p:cNvPr>
            <p:cNvGrpSpPr/>
            <p:nvPr/>
          </p:nvGrpSpPr>
          <p:grpSpPr>
            <a:xfrm>
              <a:off x="1528075" y="1774384"/>
              <a:ext cx="6083819" cy="2520002"/>
              <a:chOff x="4981987" y="2795236"/>
              <a:chExt cx="6083819" cy="2520002"/>
            </a:xfrm>
          </p:grpSpPr>
          <p:sp>
            <p:nvSpPr>
              <p:cNvPr id="8" name="Rectangle 7">
                <a:extLst>
                  <a:ext uri="{FF2B5EF4-FFF2-40B4-BE49-F238E27FC236}">
                    <a16:creationId xmlns:a16="http://schemas.microsoft.com/office/drawing/2014/main" id="{13F2B30F-C802-D028-CDC6-EAB9F2D14CDE}"/>
                  </a:ext>
                </a:extLst>
              </p:cNvPr>
              <p:cNvSpPr/>
              <p:nvPr/>
            </p:nvSpPr>
            <p:spPr>
              <a:xfrm rot="2700000">
                <a:off x="4981987" y="2795238"/>
                <a:ext cx="2520000" cy="2520000"/>
              </a:xfrm>
              <a:prstGeom prst="rect">
                <a:avLst/>
              </a:prstGeom>
              <a:solidFill>
                <a:schemeClr val="accent1">
                  <a:lumMod val="20000"/>
                  <a:lumOff val="80000"/>
                  <a:alpha val="74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C3197F6-0090-BF13-2857-A2BE77F8B71E}"/>
                  </a:ext>
                </a:extLst>
              </p:cNvPr>
              <p:cNvSpPr/>
              <p:nvPr/>
            </p:nvSpPr>
            <p:spPr>
              <a:xfrm rot="2700000">
                <a:off x="8545806" y="2795236"/>
                <a:ext cx="2520000" cy="2520000"/>
              </a:xfrm>
              <a:prstGeom prst="rect">
                <a:avLst/>
              </a:prstGeom>
              <a:solidFill>
                <a:schemeClr val="accent6">
                  <a:lumMod val="20000"/>
                  <a:lumOff val="80000"/>
                  <a:alpha val="7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57">
                <a:extLst>
                  <a:ext uri="{FF2B5EF4-FFF2-40B4-BE49-F238E27FC236}">
                    <a16:creationId xmlns:a16="http://schemas.microsoft.com/office/drawing/2014/main" id="{5D457631-25FB-08D6-8EAD-1AD603D6D8BD}"/>
                  </a:ext>
                </a:extLst>
              </p:cNvPr>
              <p:cNvSpPr/>
              <p:nvPr/>
            </p:nvSpPr>
            <p:spPr>
              <a:xfrm rot="13500000">
                <a:off x="4995045" y="2811254"/>
                <a:ext cx="2484000" cy="2484000"/>
              </a:xfrm>
              <a:custGeom>
                <a:avLst/>
                <a:gdLst>
                  <a:gd name="connsiteX0" fmla="*/ 0 w 2520000"/>
                  <a:gd name="connsiteY0" fmla="*/ 0 h 2520000"/>
                  <a:gd name="connsiteX1" fmla="*/ 2520000 w 2520000"/>
                  <a:gd name="connsiteY1" fmla="*/ 0 h 2520000"/>
                  <a:gd name="connsiteX2" fmla="*/ 2520000 w 2520000"/>
                  <a:gd name="connsiteY2" fmla="*/ 2520000 h 2520000"/>
                  <a:gd name="connsiteX3" fmla="*/ 0 w 2520000"/>
                  <a:gd name="connsiteY3" fmla="*/ 2520000 h 2520000"/>
                  <a:gd name="connsiteX4" fmla="*/ 0 w 2520000"/>
                  <a:gd name="connsiteY4" fmla="*/ 0 h 2520000"/>
                  <a:gd name="connsiteX0" fmla="*/ 0 w 2520000"/>
                  <a:gd name="connsiteY0" fmla="*/ 0 h 2520000"/>
                  <a:gd name="connsiteX1" fmla="*/ 1304433 w 2520000"/>
                  <a:gd name="connsiteY1" fmla="*/ 1267293 h 2520000"/>
                  <a:gd name="connsiteX2" fmla="*/ 2520000 w 2520000"/>
                  <a:gd name="connsiteY2" fmla="*/ 2520000 h 2520000"/>
                  <a:gd name="connsiteX3" fmla="*/ 0 w 2520000"/>
                  <a:gd name="connsiteY3" fmla="*/ 2520000 h 2520000"/>
                  <a:gd name="connsiteX4" fmla="*/ 0 w 2520000"/>
                  <a:gd name="connsiteY4" fmla="*/ 0 h 2520000"/>
                  <a:gd name="connsiteX0" fmla="*/ 0 w 2520000"/>
                  <a:gd name="connsiteY0" fmla="*/ 0 h 2520000"/>
                  <a:gd name="connsiteX1" fmla="*/ 1291371 w 2520000"/>
                  <a:gd name="connsiteY1" fmla="*/ 1267293 h 2520000"/>
                  <a:gd name="connsiteX2" fmla="*/ 2520000 w 2520000"/>
                  <a:gd name="connsiteY2" fmla="*/ 2520000 h 2520000"/>
                  <a:gd name="connsiteX3" fmla="*/ 0 w 2520000"/>
                  <a:gd name="connsiteY3" fmla="*/ 2520000 h 2520000"/>
                  <a:gd name="connsiteX4" fmla="*/ 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0" y="0"/>
                    </a:moveTo>
                    <a:lnTo>
                      <a:pt x="1291371" y="1267293"/>
                    </a:lnTo>
                    <a:lnTo>
                      <a:pt x="2520000" y="2520000"/>
                    </a:lnTo>
                    <a:lnTo>
                      <a:pt x="0" y="2520000"/>
                    </a:lnTo>
                    <a:lnTo>
                      <a:pt x="0" y="0"/>
                    </a:lnTo>
                    <a:close/>
                  </a:path>
                </a:pathLst>
              </a:cu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58">
                <a:extLst>
                  <a:ext uri="{FF2B5EF4-FFF2-40B4-BE49-F238E27FC236}">
                    <a16:creationId xmlns:a16="http://schemas.microsoft.com/office/drawing/2014/main" id="{D238A046-B5B1-9D68-E57F-2FCD0AD53440}"/>
                  </a:ext>
                </a:extLst>
              </p:cNvPr>
              <p:cNvSpPr/>
              <p:nvPr/>
            </p:nvSpPr>
            <p:spPr>
              <a:xfrm rot="2700000">
                <a:off x="8555644" y="2809327"/>
                <a:ext cx="2484000" cy="2484000"/>
              </a:xfrm>
              <a:custGeom>
                <a:avLst/>
                <a:gdLst>
                  <a:gd name="connsiteX0" fmla="*/ 0 w 2520000"/>
                  <a:gd name="connsiteY0" fmla="*/ 0 h 2520000"/>
                  <a:gd name="connsiteX1" fmla="*/ 2520000 w 2520000"/>
                  <a:gd name="connsiteY1" fmla="*/ 0 h 2520000"/>
                  <a:gd name="connsiteX2" fmla="*/ 2520000 w 2520000"/>
                  <a:gd name="connsiteY2" fmla="*/ 2520000 h 2520000"/>
                  <a:gd name="connsiteX3" fmla="*/ 0 w 2520000"/>
                  <a:gd name="connsiteY3" fmla="*/ 2520000 h 2520000"/>
                  <a:gd name="connsiteX4" fmla="*/ 0 w 2520000"/>
                  <a:gd name="connsiteY4" fmla="*/ 0 h 2520000"/>
                  <a:gd name="connsiteX0" fmla="*/ 0 w 2520000"/>
                  <a:gd name="connsiteY0" fmla="*/ 0 h 2520000"/>
                  <a:gd name="connsiteX1" fmla="*/ 2520000 w 2520000"/>
                  <a:gd name="connsiteY1" fmla="*/ 0 h 2520000"/>
                  <a:gd name="connsiteX2" fmla="*/ 2520000 w 2520000"/>
                  <a:gd name="connsiteY2" fmla="*/ 2520000 h 2520000"/>
                  <a:gd name="connsiteX3" fmla="*/ 1218107 w 2520000"/>
                  <a:gd name="connsiteY3" fmla="*/ 1186432 h 2520000"/>
                  <a:gd name="connsiteX4" fmla="*/ 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0" y="0"/>
                    </a:moveTo>
                    <a:lnTo>
                      <a:pt x="2520000" y="0"/>
                    </a:lnTo>
                    <a:lnTo>
                      <a:pt x="2520000" y="2520000"/>
                    </a:lnTo>
                    <a:lnTo>
                      <a:pt x="1218107" y="1186432"/>
                    </a:lnTo>
                    <a:lnTo>
                      <a:pt x="0" y="0"/>
                    </a:lnTo>
                    <a:close/>
                  </a:path>
                </a:pathLst>
              </a:cu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Oval 11">
              <a:extLst>
                <a:ext uri="{FF2B5EF4-FFF2-40B4-BE49-F238E27FC236}">
                  <a16:creationId xmlns:a16="http://schemas.microsoft.com/office/drawing/2014/main" id="{6BB2C6DB-A288-49ED-12B4-DFE26F9B232E}"/>
                </a:ext>
              </a:extLst>
            </p:cNvPr>
            <p:cNvSpPr/>
            <p:nvPr/>
          </p:nvSpPr>
          <p:spPr>
            <a:xfrm>
              <a:off x="912275" y="2936585"/>
              <a:ext cx="187779" cy="187779"/>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AE3762F-8CC4-7146-6396-2453C34393C0}"/>
                </a:ext>
              </a:extLst>
            </p:cNvPr>
            <p:cNvSpPr txBox="1"/>
            <p:nvPr/>
          </p:nvSpPr>
          <p:spPr>
            <a:xfrm>
              <a:off x="257986" y="3269251"/>
              <a:ext cx="918841" cy="276999"/>
            </a:xfrm>
            <a:prstGeom prst="rect">
              <a:avLst/>
            </a:prstGeom>
            <a:noFill/>
          </p:spPr>
          <p:txBody>
            <a:bodyPr wrap="none" rtlCol="0">
              <a:spAutoFit/>
            </a:bodyPr>
            <a:lstStyle/>
            <a:p>
              <a:r>
                <a:rPr lang="en-GB" sz="1200">
                  <a:latin typeface="Daytona" panose="020B0604030500040204" pitchFamily="34" charset="0"/>
                </a:rPr>
                <a:t>Challenge</a:t>
              </a:r>
            </a:p>
          </p:txBody>
        </p:sp>
        <p:sp>
          <p:nvSpPr>
            <p:cNvPr id="14" name="TextBox 13">
              <a:extLst>
                <a:ext uri="{FF2B5EF4-FFF2-40B4-BE49-F238E27FC236}">
                  <a16:creationId xmlns:a16="http://schemas.microsoft.com/office/drawing/2014/main" id="{7EA721A1-64D6-298A-A84D-7176C7E88BBF}"/>
                </a:ext>
              </a:extLst>
            </p:cNvPr>
            <p:cNvSpPr txBox="1"/>
            <p:nvPr/>
          </p:nvSpPr>
          <p:spPr>
            <a:xfrm>
              <a:off x="1298402" y="2798931"/>
              <a:ext cx="1124026" cy="369333"/>
            </a:xfrm>
            <a:prstGeom prst="rect">
              <a:avLst/>
            </a:prstGeom>
            <a:noFill/>
          </p:spPr>
          <p:txBody>
            <a:bodyPr wrap="none" rtlCol="0">
              <a:spAutoFit/>
            </a:bodyPr>
            <a:lstStyle/>
            <a:p>
              <a:r>
                <a:rPr lang="en-GB">
                  <a:latin typeface="Daytona" panose="020B0604030500040204" pitchFamily="34" charset="0"/>
                </a:rPr>
                <a:t>Discover</a:t>
              </a:r>
            </a:p>
          </p:txBody>
        </p:sp>
        <p:sp>
          <p:nvSpPr>
            <p:cNvPr id="15" name="TextBox 14">
              <a:extLst>
                <a:ext uri="{FF2B5EF4-FFF2-40B4-BE49-F238E27FC236}">
                  <a16:creationId xmlns:a16="http://schemas.microsoft.com/office/drawing/2014/main" id="{6DAD8529-048A-2280-1FD5-B0FF38F69127}"/>
                </a:ext>
              </a:extLst>
            </p:cNvPr>
            <p:cNvSpPr txBox="1"/>
            <p:nvPr/>
          </p:nvSpPr>
          <p:spPr>
            <a:xfrm>
              <a:off x="5044585" y="1595543"/>
              <a:ext cx="2172390" cy="338554"/>
            </a:xfrm>
            <a:prstGeom prst="rect">
              <a:avLst/>
            </a:prstGeom>
            <a:solidFill>
              <a:srgbClr val="F2F2F2"/>
            </a:solidFill>
          </p:spPr>
          <p:txBody>
            <a:bodyPr wrap="none" rtlCol="0">
              <a:spAutoFit/>
            </a:bodyPr>
            <a:lstStyle/>
            <a:p>
              <a:r>
                <a:rPr lang="en-GB" sz="1600">
                  <a:latin typeface="Daytona" panose="020B0604030500040204" pitchFamily="34" charset="0"/>
                </a:rPr>
                <a:t>What’s the solution?</a:t>
              </a:r>
            </a:p>
          </p:txBody>
        </p:sp>
        <p:sp>
          <p:nvSpPr>
            <p:cNvPr id="16" name="TextBox 15">
              <a:extLst>
                <a:ext uri="{FF2B5EF4-FFF2-40B4-BE49-F238E27FC236}">
                  <a16:creationId xmlns:a16="http://schemas.microsoft.com/office/drawing/2014/main" id="{393B8641-24B5-D08C-20F1-8D978B193C20}"/>
                </a:ext>
              </a:extLst>
            </p:cNvPr>
            <p:cNvSpPr txBox="1"/>
            <p:nvPr/>
          </p:nvSpPr>
          <p:spPr>
            <a:xfrm>
              <a:off x="2914841" y="2798931"/>
              <a:ext cx="896399" cy="369333"/>
            </a:xfrm>
            <a:prstGeom prst="rect">
              <a:avLst/>
            </a:prstGeom>
            <a:noFill/>
          </p:spPr>
          <p:txBody>
            <a:bodyPr wrap="none" rtlCol="0">
              <a:spAutoFit/>
            </a:bodyPr>
            <a:lstStyle/>
            <a:p>
              <a:r>
                <a:rPr lang="en-GB">
                  <a:latin typeface="Daytona" panose="020B0604030500040204" pitchFamily="34" charset="0"/>
                </a:rPr>
                <a:t>Define</a:t>
              </a:r>
            </a:p>
          </p:txBody>
        </p:sp>
        <p:sp>
          <p:nvSpPr>
            <p:cNvPr id="17" name="TextBox 16">
              <a:extLst>
                <a:ext uri="{FF2B5EF4-FFF2-40B4-BE49-F238E27FC236}">
                  <a16:creationId xmlns:a16="http://schemas.microsoft.com/office/drawing/2014/main" id="{A247117D-74B3-4DB6-BB41-DC467F754CE9}"/>
                </a:ext>
              </a:extLst>
            </p:cNvPr>
            <p:cNvSpPr txBox="1"/>
            <p:nvPr/>
          </p:nvSpPr>
          <p:spPr>
            <a:xfrm>
              <a:off x="4957942" y="2798931"/>
              <a:ext cx="1071127" cy="369333"/>
            </a:xfrm>
            <a:prstGeom prst="rect">
              <a:avLst/>
            </a:prstGeom>
            <a:noFill/>
          </p:spPr>
          <p:txBody>
            <a:bodyPr wrap="none" rtlCol="0">
              <a:spAutoFit/>
            </a:bodyPr>
            <a:lstStyle/>
            <a:p>
              <a:r>
                <a:rPr lang="en-GB">
                  <a:latin typeface="Daytona" panose="020B0604030500040204" pitchFamily="34" charset="0"/>
                </a:rPr>
                <a:t>Develop</a:t>
              </a:r>
            </a:p>
          </p:txBody>
        </p:sp>
        <p:sp>
          <p:nvSpPr>
            <p:cNvPr id="18" name="TextBox 17">
              <a:extLst>
                <a:ext uri="{FF2B5EF4-FFF2-40B4-BE49-F238E27FC236}">
                  <a16:creationId xmlns:a16="http://schemas.microsoft.com/office/drawing/2014/main" id="{CCABF008-23EE-425D-50F8-58E2FE1BF9BC}"/>
                </a:ext>
              </a:extLst>
            </p:cNvPr>
            <p:cNvSpPr txBox="1"/>
            <p:nvPr/>
          </p:nvSpPr>
          <p:spPr>
            <a:xfrm>
              <a:off x="6514301" y="2798931"/>
              <a:ext cx="955711" cy="369333"/>
            </a:xfrm>
            <a:prstGeom prst="rect">
              <a:avLst/>
            </a:prstGeom>
            <a:noFill/>
          </p:spPr>
          <p:txBody>
            <a:bodyPr wrap="none" rtlCol="0">
              <a:spAutoFit/>
            </a:bodyPr>
            <a:lstStyle/>
            <a:p>
              <a:r>
                <a:rPr lang="en-GB">
                  <a:latin typeface="Daytona" panose="020B0604030500040204" pitchFamily="34" charset="0"/>
                </a:rPr>
                <a:t>Deliver</a:t>
              </a:r>
            </a:p>
          </p:txBody>
        </p:sp>
        <p:sp>
          <p:nvSpPr>
            <p:cNvPr id="19" name="Oval 18">
              <a:extLst>
                <a:ext uri="{FF2B5EF4-FFF2-40B4-BE49-F238E27FC236}">
                  <a16:creationId xmlns:a16="http://schemas.microsoft.com/office/drawing/2014/main" id="{8102843F-D703-7FD3-A8B5-054C6F2B832F}"/>
                </a:ext>
              </a:extLst>
            </p:cNvPr>
            <p:cNvSpPr/>
            <p:nvPr/>
          </p:nvSpPr>
          <p:spPr>
            <a:xfrm>
              <a:off x="8006296" y="2936584"/>
              <a:ext cx="187779" cy="187779"/>
            </a:xfrm>
            <a:prstGeom prst="ellipse">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406F9AA-BA96-6E68-4538-FAA88D910AC1}"/>
                </a:ext>
              </a:extLst>
            </p:cNvPr>
            <p:cNvSpPr txBox="1"/>
            <p:nvPr/>
          </p:nvSpPr>
          <p:spPr>
            <a:xfrm>
              <a:off x="7799874" y="3269251"/>
              <a:ext cx="1039067" cy="276999"/>
            </a:xfrm>
            <a:prstGeom prst="rect">
              <a:avLst/>
            </a:prstGeom>
            <a:noFill/>
          </p:spPr>
          <p:txBody>
            <a:bodyPr wrap="none" rtlCol="0">
              <a:spAutoFit/>
            </a:bodyPr>
            <a:lstStyle/>
            <a:p>
              <a:r>
                <a:rPr lang="en-GB" sz="1200">
                  <a:latin typeface="Daytona" panose="020B0604030500040204" pitchFamily="34" charset="0"/>
                </a:rPr>
                <a:t>Outcome(s)</a:t>
              </a:r>
            </a:p>
          </p:txBody>
        </p:sp>
        <p:grpSp>
          <p:nvGrpSpPr>
            <p:cNvPr id="21" name="Group 20">
              <a:extLst>
                <a:ext uri="{FF2B5EF4-FFF2-40B4-BE49-F238E27FC236}">
                  <a16:creationId xmlns:a16="http://schemas.microsoft.com/office/drawing/2014/main" id="{C81A4429-17F1-4D61-6CD3-741A3CAFEAED}"/>
                </a:ext>
              </a:extLst>
            </p:cNvPr>
            <p:cNvGrpSpPr/>
            <p:nvPr/>
          </p:nvGrpSpPr>
          <p:grpSpPr>
            <a:xfrm>
              <a:off x="4478799" y="2945842"/>
              <a:ext cx="192607" cy="183397"/>
              <a:chOff x="7932711" y="3966694"/>
              <a:chExt cx="192607" cy="183397"/>
            </a:xfrm>
          </p:grpSpPr>
          <p:sp>
            <p:nvSpPr>
              <p:cNvPr id="22" name="Chord 21">
                <a:extLst>
                  <a:ext uri="{FF2B5EF4-FFF2-40B4-BE49-F238E27FC236}">
                    <a16:creationId xmlns:a16="http://schemas.microsoft.com/office/drawing/2014/main" id="{DFEA8A9E-592D-DD4D-7542-C705D5BC0C6F}"/>
                  </a:ext>
                </a:extLst>
              </p:cNvPr>
              <p:cNvSpPr/>
              <p:nvPr/>
            </p:nvSpPr>
            <p:spPr>
              <a:xfrm rot="1424447">
                <a:off x="7932711" y="3966694"/>
                <a:ext cx="182374" cy="183396"/>
              </a:xfrm>
              <a:prstGeom prst="chord">
                <a:avLst>
                  <a:gd name="adj1" fmla="val 3741187"/>
                  <a:gd name="adj2" fmla="val 15053317"/>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a:extLst>
                  <a:ext uri="{FF2B5EF4-FFF2-40B4-BE49-F238E27FC236}">
                    <a16:creationId xmlns:a16="http://schemas.microsoft.com/office/drawing/2014/main" id="{4FC6B856-B695-857C-57F4-62655439D47F}"/>
                  </a:ext>
                </a:extLst>
              </p:cNvPr>
              <p:cNvSpPr/>
              <p:nvPr/>
            </p:nvSpPr>
            <p:spPr>
              <a:xfrm rot="12230744">
                <a:off x="7942944" y="3966695"/>
                <a:ext cx="182374" cy="183396"/>
              </a:xfrm>
              <a:prstGeom prst="chord">
                <a:avLst>
                  <a:gd name="adj1" fmla="val 3741187"/>
                  <a:gd name="adj2" fmla="val 15053317"/>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637CF6D9-C42B-DBF2-CFF7-7AD3DC0B7950}"/>
                </a:ext>
              </a:extLst>
            </p:cNvPr>
            <p:cNvSpPr txBox="1"/>
            <p:nvPr/>
          </p:nvSpPr>
          <p:spPr>
            <a:xfrm>
              <a:off x="4133462" y="3590599"/>
              <a:ext cx="864000" cy="276999"/>
            </a:xfrm>
            <a:prstGeom prst="rect">
              <a:avLst/>
            </a:prstGeom>
            <a:solidFill>
              <a:srgbClr val="F2F2F2"/>
            </a:solidFill>
          </p:spPr>
          <p:txBody>
            <a:bodyPr wrap="none" rtlCol="0">
              <a:spAutoFit/>
            </a:bodyPr>
            <a:lstStyle/>
            <a:p>
              <a:pPr algn="ctr"/>
              <a:r>
                <a:rPr lang="en-GB" sz="1200">
                  <a:latin typeface="Daytona" panose="020B0604030500040204" pitchFamily="34" charset="0"/>
                </a:rPr>
                <a:t>Opportunities</a:t>
              </a:r>
            </a:p>
          </p:txBody>
        </p:sp>
        <p:sp>
          <p:nvSpPr>
            <p:cNvPr id="30" name="Arc 29">
              <a:extLst>
                <a:ext uri="{FF2B5EF4-FFF2-40B4-BE49-F238E27FC236}">
                  <a16:creationId xmlns:a16="http://schemas.microsoft.com/office/drawing/2014/main" id="{56CB71EE-DF65-C9DD-27F8-89DFE43904CE}"/>
                </a:ext>
              </a:extLst>
            </p:cNvPr>
            <p:cNvSpPr/>
            <p:nvPr/>
          </p:nvSpPr>
          <p:spPr>
            <a:xfrm flipH="1">
              <a:off x="5699808" y="2485972"/>
              <a:ext cx="1335473" cy="914400"/>
            </a:xfrm>
            <a:prstGeom prst="arc">
              <a:avLst>
                <a:gd name="adj1" fmla="val 11265908"/>
                <a:gd name="adj2" fmla="val 0"/>
              </a:avLst>
            </a:prstGeom>
            <a:ln w="19050">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714A36BC-84B4-D22D-10F1-CC6AC90647FB}"/>
                </a:ext>
              </a:extLst>
            </p:cNvPr>
            <p:cNvSpPr txBox="1"/>
            <p:nvPr/>
          </p:nvSpPr>
          <p:spPr>
            <a:xfrm>
              <a:off x="1336914" y="1597473"/>
              <a:ext cx="2207656" cy="338554"/>
            </a:xfrm>
            <a:prstGeom prst="rect">
              <a:avLst/>
            </a:prstGeom>
            <a:solidFill>
              <a:srgbClr val="F2F2F2"/>
            </a:solidFill>
          </p:spPr>
          <p:txBody>
            <a:bodyPr wrap="none" rtlCol="0">
              <a:spAutoFit/>
            </a:bodyPr>
            <a:lstStyle/>
            <a:p>
              <a:r>
                <a:rPr lang="en-GB" sz="1600">
                  <a:latin typeface="Daytona" panose="020B0604030500040204" pitchFamily="34" charset="0"/>
                </a:rPr>
                <a:t>What’s the problem?</a:t>
              </a:r>
            </a:p>
          </p:txBody>
        </p:sp>
        <p:sp>
          <p:nvSpPr>
            <p:cNvPr id="96" name="TextBox 95">
              <a:extLst>
                <a:ext uri="{FF2B5EF4-FFF2-40B4-BE49-F238E27FC236}">
                  <a16:creationId xmlns:a16="http://schemas.microsoft.com/office/drawing/2014/main" id="{E912D358-F87B-9B62-E832-0CCA8330EAB8}"/>
                </a:ext>
              </a:extLst>
            </p:cNvPr>
            <p:cNvSpPr txBox="1"/>
            <p:nvPr/>
          </p:nvSpPr>
          <p:spPr>
            <a:xfrm rot="60000">
              <a:off x="2829537" y="429984"/>
              <a:ext cx="3652359" cy="369333"/>
            </a:xfrm>
            <a:prstGeom prst="rect">
              <a:avLst/>
            </a:prstGeom>
            <a:noFill/>
          </p:spPr>
          <p:txBody>
            <a:bodyPr wrap="none" rtlCol="0">
              <a:prstTxWarp prst="textArchUp">
                <a:avLst/>
              </a:prstTxWarp>
              <a:spAutoFit/>
            </a:bodyPr>
            <a:lstStyle>
              <a:defPPr>
                <a:defRPr lang="en-US"/>
              </a:defPPr>
              <a:lvl1pPr>
                <a:defRPr>
                  <a:latin typeface="Daytona" panose="020B0604030500040204" pitchFamily="34" charset="0"/>
                </a:defRPr>
              </a:lvl1pPr>
            </a:lstStyle>
            <a:p>
              <a:r>
                <a:rPr lang="en-GB" sz="2400">
                  <a:solidFill>
                    <a:schemeClr val="tx1">
                      <a:lumMod val="50000"/>
                      <a:lumOff val="50000"/>
                    </a:schemeClr>
                  </a:solidFill>
                </a:rPr>
                <a:t>Engagement &amp; participation</a:t>
              </a:r>
            </a:p>
          </p:txBody>
        </p:sp>
      </p:grpSp>
      <p:sp>
        <p:nvSpPr>
          <p:cNvPr id="98" name="Title 1">
            <a:extLst>
              <a:ext uri="{FF2B5EF4-FFF2-40B4-BE49-F238E27FC236}">
                <a16:creationId xmlns:a16="http://schemas.microsoft.com/office/drawing/2014/main" id="{B8B432D5-0598-02DA-3823-5111E5E81038}"/>
              </a:ext>
            </a:extLst>
          </p:cNvPr>
          <p:cNvSpPr txBox="1">
            <a:spLocks/>
          </p:cNvSpPr>
          <p:nvPr/>
        </p:nvSpPr>
        <p:spPr>
          <a:xfrm>
            <a:off x="243769" y="304270"/>
            <a:ext cx="2378267" cy="4469185"/>
          </a:xfrm>
          <a:prstGeom prst="rect">
            <a:avLst/>
          </a:prstGeom>
        </p:spPr>
        <p:txBody>
          <a:bodyPr vert="horz" lIns="0" tIns="0" rIns="0" bIns="0" rtlCol="0" anchor="t">
            <a:normAutofit fontScale="97500"/>
          </a:bodyPr>
          <a:lstStyle>
            <a:lvl1pPr algn="l" defTabSz="685800" rtl="0" eaLnBrk="1" fontAlgn="b" latinLnBrk="0" hangingPunct="1">
              <a:lnSpc>
                <a:spcPct val="90000"/>
              </a:lnSpc>
              <a:spcBef>
                <a:spcPct val="0"/>
              </a:spcBef>
              <a:buNone/>
              <a:defRPr sz="2800" b="1" kern="1200">
                <a:solidFill>
                  <a:srgbClr val="2B4972"/>
                </a:solidFill>
                <a:latin typeface="Arial" panose="020B0604020202020204" pitchFamily="34" charset="0"/>
                <a:ea typeface="+mj-ea"/>
                <a:cs typeface="Arial" panose="020B0604020202020204" pitchFamily="34" charset="0"/>
              </a:defRPr>
            </a:lvl1pPr>
          </a:lstStyle>
          <a:p>
            <a:r>
              <a:rPr lang="en-GB" sz="3200">
                <a:latin typeface="Arial"/>
                <a:ea typeface="Arial"/>
                <a:cs typeface="Arial"/>
                <a:sym typeface="Arial"/>
              </a:rPr>
              <a:t>How you can help us build a picture of what’s </a:t>
            </a:r>
          </a:p>
          <a:p>
            <a:r>
              <a:rPr lang="en-GB" sz="3200">
                <a:latin typeface="Arial"/>
                <a:ea typeface="Arial"/>
                <a:cs typeface="Arial"/>
                <a:sym typeface="Arial"/>
              </a:rPr>
              <a:t>needed</a:t>
            </a:r>
            <a:endParaRPr lang="en-US" sz="3200"/>
          </a:p>
        </p:txBody>
      </p:sp>
    </p:spTree>
    <p:extLst>
      <p:ext uri="{BB962C8B-B14F-4D97-AF65-F5344CB8AC3E}">
        <p14:creationId xmlns:p14="http://schemas.microsoft.com/office/powerpoint/2010/main" val="388778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35D75F7-43EF-3FB6-EE14-7551E59CA4BE}"/>
            </a:ext>
          </a:extLst>
        </p:cNvPr>
        <p:cNvGrpSpPr/>
        <p:nvPr/>
      </p:nvGrpSpPr>
      <p:grpSpPr>
        <a:xfrm>
          <a:off x="0" y="0"/>
          <a:ext cx="0" cy="0"/>
          <a:chOff x="0" y="0"/>
          <a:chExt cx="0" cy="0"/>
        </a:xfrm>
      </p:grpSpPr>
      <p:grpSp>
        <p:nvGrpSpPr>
          <p:cNvPr id="97" name="Group 96">
            <a:extLst>
              <a:ext uri="{FF2B5EF4-FFF2-40B4-BE49-F238E27FC236}">
                <a16:creationId xmlns:a16="http://schemas.microsoft.com/office/drawing/2014/main" id="{CB707001-D10A-47BD-F70B-522C335FA20E}"/>
              </a:ext>
            </a:extLst>
          </p:cNvPr>
          <p:cNvGrpSpPr/>
          <p:nvPr/>
        </p:nvGrpSpPr>
        <p:grpSpPr>
          <a:xfrm>
            <a:off x="2785511" y="941544"/>
            <a:ext cx="5363370" cy="4187070"/>
            <a:chOff x="912275" y="0"/>
            <a:chExt cx="7281800" cy="5684747"/>
          </a:xfrm>
        </p:grpSpPr>
        <p:sp>
          <p:nvSpPr>
            <p:cNvPr id="5" name="Oval 4">
              <a:extLst>
                <a:ext uri="{FF2B5EF4-FFF2-40B4-BE49-F238E27FC236}">
                  <a16:creationId xmlns:a16="http://schemas.microsoft.com/office/drawing/2014/main" id="{7FC1381A-91A7-C1EA-77A0-EA7D7CDF6BD9}"/>
                </a:ext>
              </a:extLst>
            </p:cNvPr>
            <p:cNvSpPr/>
            <p:nvPr/>
          </p:nvSpPr>
          <p:spPr>
            <a:xfrm>
              <a:off x="987067" y="0"/>
              <a:ext cx="7113120" cy="5684747"/>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c 5">
              <a:extLst>
                <a:ext uri="{FF2B5EF4-FFF2-40B4-BE49-F238E27FC236}">
                  <a16:creationId xmlns:a16="http://schemas.microsoft.com/office/drawing/2014/main" id="{7F27B810-40B9-951E-27D9-F5E89E1EE776}"/>
                </a:ext>
              </a:extLst>
            </p:cNvPr>
            <p:cNvSpPr/>
            <p:nvPr/>
          </p:nvSpPr>
          <p:spPr>
            <a:xfrm rot="10079461">
              <a:off x="915002" y="1349878"/>
              <a:ext cx="3709129" cy="3548226"/>
            </a:xfrm>
            <a:prstGeom prst="arc">
              <a:avLst>
                <a:gd name="adj1" fmla="val 11921031"/>
                <a:gd name="adj2" fmla="val 21514710"/>
              </a:avLst>
            </a:prstGeom>
            <a:ln w="19050">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7" name="Group 6">
              <a:extLst>
                <a:ext uri="{FF2B5EF4-FFF2-40B4-BE49-F238E27FC236}">
                  <a16:creationId xmlns:a16="http://schemas.microsoft.com/office/drawing/2014/main" id="{9FC61371-DDEF-E975-A50E-89CAAE5537A8}"/>
                </a:ext>
              </a:extLst>
            </p:cNvPr>
            <p:cNvGrpSpPr/>
            <p:nvPr/>
          </p:nvGrpSpPr>
          <p:grpSpPr>
            <a:xfrm>
              <a:off x="1528075" y="1774384"/>
              <a:ext cx="6083819" cy="2520002"/>
              <a:chOff x="4981987" y="2795236"/>
              <a:chExt cx="6083819" cy="2520002"/>
            </a:xfrm>
          </p:grpSpPr>
          <p:sp>
            <p:nvSpPr>
              <p:cNvPr id="8" name="Rectangle 7">
                <a:extLst>
                  <a:ext uri="{FF2B5EF4-FFF2-40B4-BE49-F238E27FC236}">
                    <a16:creationId xmlns:a16="http://schemas.microsoft.com/office/drawing/2014/main" id="{FED6162E-60A1-E971-02DD-6352DBA500E7}"/>
                  </a:ext>
                </a:extLst>
              </p:cNvPr>
              <p:cNvSpPr/>
              <p:nvPr/>
            </p:nvSpPr>
            <p:spPr>
              <a:xfrm rot="2700000">
                <a:off x="4981987" y="2795238"/>
                <a:ext cx="2520000" cy="2520000"/>
              </a:xfrm>
              <a:prstGeom prst="rect">
                <a:avLst/>
              </a:prstGeom>
              <a:solidFill>
                <a:schemeClr val="accent1">
                  <a:lumMod val="20000"/>
                  <a:lumOff val="80000"/>
                  <a:alpha val="74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CDE4F92-96CF-B542-C757-5CDCEFB2BC5F}"/>
                  </a:ext>
                </a:extLst>
              </p:cNvPr>
              <p:cNvSpPr/>
              <p:nvPr/>
            </p:nvSpPr>
            <p:spPr>
              <a:xfrm rot="2700000">
                <a:off x="8545806" y="2795236"/>
                <a:ext cx="2520000" cy="2520000"/>
              </a:xfrm>
              <a:prstGeom prst="rect">
                <a:avLst/>
              </a:prstGeom>
              <a:solidFill>
                <a:schemeClr val="accent6">
                  <a:lumMod val="20000"/>
                  <a:lumOff val="80000"/>
                  <a:alpha val="7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57">
                <a:extLst>
                  <a:ext uri="{FF2B5EF4-FFF2-40B4-BE49-F238E27FC236}">
                    <a16:creationId xmlns:a16="http://schemas.microsoft.com/office/drawing/2014/main" id="{1DF5B530-38F5-3C5C-8CE9-5843BA297BBA}"/>
                  </a:ext>
                </a:extLst>
              </p:cNvPr>
              <p:cNvSpPr/>
              <p:nvPr/>
            </p:nvSpPr>
            <p:spPr>
              <a:xfrm rot="13500000">
                <a:off x="4995045" y="2811254"/>
                <a:ext cx="2484000" cy="2484000"/>
              </a:xfrm>
              <a:custGeom>
                <a:avLst/>
                <a:gdLst>
                  <a:gd name="connsiteX0" fmla="*/ 0 w 2520000"/>
                  <a:gd name="connsiteY0" fmla="*/ 0 h 2520000"/>
                  <a:gd name="connsiteX1" fmla="*/ 2520000 w 2520000"/>
                  <a:gd name="connsiteY1" fmla="*/ 0 h 2520000"/>
                  <a:gd name="connsiteX2" fmla="*/ 2520000 w 2520000"/>
                  <a:gd name="connsiteY2" fmla="*/ 2520000 h 2520000"/>
                  <a:gd name="connsiteX3" fmla="*/ 0 w 2520000"/>
                  <a:gd name="connsiteY3" fmla="*/ 2520000 h 2520000"/>
                  <a:gd name="connsiteX4" fmla="*/ 0 w 2520000"/>
                  <a:gd name="connsiteY4" fmla="*/ 0 h 2520000"/>
                  <a:gd name="connsiteX0" fmla="*/ 0 w 2520000"/>
                  <a:gd name="connsiteY0" fmla="*/ 0 h 2520000"/>
                  <a:gd name="connsiteX1" fmla="*/ 1304433 w 2520000"/>
                  <a:gd name="connsiteY1" fmla="*/ 1267293 h 2520000"/>
                  <a:gd name="connsiteX2" fmla="*/ 2520000 w 2520000"/>
                  <a:gd name="connsiteY2" fmla="*/ 2520000 h 2520000"/>
                  <a:gd name="connsiteX3" fmla="*/ 0 w 2520000"/>
                  <a:gd name="connsiteY3" fmla="*/ 2520000 h 2520000"/>
                  <a:gd name="connsiteX4" fmla="*/ 0 w 2520000"/>
                  <a:gd name="connsiteY4" fmla="*/ 0 h 2520000"/>
                  <a:gd name="connsiteX0" fmla="*/ 0 w 2520000"/>
                  <a:gd name="connsiteY0" fmla="*/ 0 h 2520000"/>
                  <a:gd name="connsiteX1" fmla="*/ 1291371 w 2520000"/>
                  <a:gd name="connsiteY1" fmla="*/ 1267293 h 2520000"/>
                  <a:gd name="connsiteX2" fmla="*/ 2520000 w 2520000"/>
                  <a:gd name="connsiteY2" fmla="*/ 2520000 h 2520000"/>
                  <a:gd name="connsiteX3" fmla="*/ 0 w 2520000"/>
                  <a:gd name="connsiteY3" fmla="*/ 2520000 h 2520000"/>
                  <a:gd name="connsiteX4" fmla="*/ 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0" y="0"/>
                    </a:moveTo>
                    <a:lnTo>
                      <a:pt x="1291371" y="1267293"/>
                    </a:lnTo>
                    <a:lnTo>
                      <a:pt x="2520000" y="2520000"/>
                    </a:lnTo>
                    <a:lnTo>
                      <a:pt x="0" y="2520000"/>
                    </a:lnTo>
                    <a:lnTo>
                      <a:pt x="0" y="0"/>
                    </a:lnTo>
                    <a:close/>
                  </a:path>
                </a:pathLst>
              </a:cu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58">
                <a:extLst>
                  <a:ext uri="{FF2B5EF4-FFF2-40B4-BE49-F238E27FC236}">
                    <a16:creationId xmlns:a16="http://schemas.microsoft.com/office/drawing/2014/main" id="{F333ED6E-D097-77DC-7213-6BB6B0E5B714}"/>
                  </a:ext>
                </a:extLst>
              </p:cNvPr>
              <p:cNvSpPr/>
              <p:nvPr/>
            </p:nvSpPr>
            <p:spPr>
              <a:xfrm rot="2700000">
                <a:off x="8555644" y="2809327"/>
                <a:ext cx="2484000" cy="2484000"/>
              </a:xfrm>
              <a:custGeom>
                <a:avLst/>
                <a:gdLst>
                  <a:gd name="connsiteX0" fmla="*/ 0 w 2520000"/>
                  <a:gd name="connsiteY0" fmla="*/ 0 h 2520000"/>
                  <a:gd name="connsiteX1" fmla="*/ 2520000 w 2520000"/>
                  <a:gd name="connsiteY1" fmla="*/ 0 h 2520000"/>
                  <a:gd name="connsiteX2" fmla="*/ 2520000 w 2520000"/>
                  <a:gd name="connsiteY2" fmla="*/ 2520000 h 2520000"/>
                  <a:gd name="connsiteX3" fmla="*/ 0 w 2520000"/>
                  <a:gd name="connsiteY3" fmla="*/ 2520000 h 2520000"/>
                  <a:gd name="connsiteX4" fmla="*/ 0 w 2520000"/>
                  <a:gd name="connsiteY4" fmla="*/ 0 h 2520000"/>
                  <a:gd name="connsiteX0" fmla="*/ 0 w 2520000"/>
                  <a:gd name="connsiteY0" fmla="*/ 0 h 2520000"/>
                  <a:gd name="connsiteX1" fmla="*/ 2520000 w 2520000"/>
                  <a:gd name="connsiteY1" fmla="*/ 0 h 2520000"/>
                  <a:gd name="connsiteX2" fmla="*/ 2520000 w 2520000"/>
                  <a:gd name="connsiteY2" fmla="*/ 2520000 h 2520000"/>
                  <a:gd name="connsiteX3" fmla="*/ 1218107 w 2520000"/>
                  <a:gd name="connsiteY3" fmla="*/ 1186432 h 2520000"/>
                  <a:gd name="connsiteX4" fmla="*/ 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0" y="0"/>
                    </a:moveTo>
                    <a:lnTo>
                      <a:pt x="2520000" y="0"/>
                    </a:lnTo>
                    <a:lnTo>
                      <a:pt x="2520000" y="2520000"/>
                    </a:lnTo>
                    <a:lnTo>
                      <a:pt x="1218107" y="1186432"/>
                    </a:lnTo>
                    <a:lnTo>
                      <a:pt x="0" y="0"/>
                    </a:lnTo>
                    <a:close/>
                  </a:path>
                </a:pathLst>
              </a:cu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Oval 11">
              <a:extLst>
                <a:ext uri="{FF2B5EF4-FFF2-40B4-BE49-F238E27FC236}">
                  <a16:creationId xmlns:a16="http://schemas.microsoft.com/office/drawing/2014/main" id="{A9CB26F5-E569-1949-C4CA-95D88D1E74C0}"/>
                </a:ext>
              </a:extLst>
            </p:cNvPr>
            <p:cNvSpPr/>
            <p:nvPr/>
          </p:nvSpPr>
          <p:spPr>
            <a:xfrm>
              <a:off x="912275" y="2936585"/>
              <a:ext cx="187779" cy="187779"/>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78EAD9E-192F-615B-BB6F-B8126366BFE8}"/>
                </a:ext>
              </a:extLst>
            </p:cNvPr>
            <p:cNvSpPr txBox="1"/>
            <p:nvPr/>
          </p:nvSpPr>
          <p:spPr>
            <a:xfrm>
              <a:off x="4701539" y="2838940"/>
              <a:ext cx="3254128" cy="459652"/>
            </a:xfrm>
            <a:prstGeom prst="rect">
              <a:avLst/>
            </a:prstGeom>
            <a:noFill/>
          </p:spPr>
          <p:txBody>
            <a:bodyPr wrap="none" rtlCol="0">
              <a:spAutoFit/>
            </a:bodyPr>
            <a:lstStyle/>
            <a:p>
              <a:r>
                <a:rPr lang="en-GB" sz="1600">
                  <a:latin typeface="Daytona" panose="020B0604030500040204" pitchFamily="34" charset="0"/>
                </a:rPr>
                <a:t>Designing things right</a:t>
              </a:r>
            </a:p>
          </p:txBody>
        </p:sp>
        <p:sp>
          <p:nvSpPr>
            <p:cNvPr id="19" name="Oval 18">
              <a:extLst>
                <a:ext uri="{FF2B5EF4-FFF2-40B4-BE49-F238E27FC236}">
                  <a16:creationId xmlns:a16="http://schemas.microsoft.com/office/drawing/2014/main" id="{D0999C33-6A29-FCF7-77FF-FA455B8BD8C2}"/>
                </a:ext>
              </a:extLst>
            </p:cNvPr>
            <p:cNvSpPr/>
            <p:nvPr/>
          </p:nvSpPr>
          <p:spPr>
            <a:xfrm>
              <a:off x="8006296" y="2936584"/>
              <a:ext cx="187779" cy="187779"/>
            </a:xfrm>
            <a:prstGeom prst="ellipse">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4AA21DE5-422A-5481-3F45-3C49B5A662D6}"/>
                </a:ext>
              </a:extLst>
            </p:cNvPr>
            <p:cNvGrpSpPr/>
            <p:nvPr/>
          </p:nvGrpSpPr>
          <p:grpSpPr>
            <a:xfrm>
              <a:off x="4478799" y="2945842"/>
              <a:ext cx="192607" cy="183397"/>
              <a:chOff x="7932711" y="3966694"/>
              <a:chExt cx="192607" cy="183397"/>
            </a:xfrm>
          </p:grpSpPr>
          <p:sp>
            <p:nvSpPr>
              <p:cNvPr id="22" name="Chord 21">
                <a:extLst>
                  <a:ext uri="{FF2B5EF4-FFF2-40B4-BE49-F238E27FC236}">
                    <a16:creationId xmlns:a16="http://schemas.microsoft.com/office/drawing/2014/main" id="{E5D8C4D2-814F-C3D0-7995-DB07F442CED5}"/>
                  </a:ext>
                </a:extLst>
              </p:cNvPr>
              <p:cNvSpPr/>
              <p:nvPr/>
            </p:nvSpPr>
            <p:spPr>
              <a:xfrm rot="1424447">
                <a:off x="7932711" y="3966694"/>
                <a:ext cx="182374" cy="183396"/>
              </a:xfrm>
              <a:prstGeom prst="chord">
                <a:avLst>
                  <a:gd name="adj1" fmla="val 3741187"/>
                  <a:gd name="adj2" fmla="val 15053317"/>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a:extLst>
                  <a:ext uri="{FF2B5EF4-FFF2-40B4-BE49-F238E27FC236}">
                    <a16:creationId xmlns:a16="http://schemas.microsoft.com/office/drawing/2014/main" id="{CCE69D4C-1D3D-F11B-D6B8-60F1BD3DA4AA}"/>
                  </a:ext>
                </a:extLst>
              </p:cNvPr>
              <p:cNvSpPr/>
              <p:nvPr/>
            </p:nvSpPr>
            <p:spPr>
              <a:xfrm rot="12230744">
                <a:off x="7942944" y="3966695"/>
                <a:ext cx="182374" cy="183396"/>
              </a:xfrm>
              <a:prstGeom prst="chord">
                <a:avLst>
                  <a:gd name="adj1" fmla="val 3741187"/>
                  <a:gd name="adj2" fmla="val 15053317"/>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Arc 29">
              <a:extLst>
                <a:ext uri="{FF2B5EF4-FFF2-40B4-BE49-F238E27FC236}">
                  <a16:creationId xmlns:a16="http://schemas.microsoft.com/office/drawing/2014/main" id="{87D495E7-D3DA-BD2A-DAE5-0886E3B2A54D}"/>
                </a:ext>
              </a:extLst>
            </p:cNvPr>
            <p:cNvSpPr/>
            <p:nvPr/>
          </p:nvSpPr>
          <p:spPr>
            <a:xfrm flipH="1">
              <a:off x="5699808" y="2485972"/>
              <a:ext cx="1335473" cy="914400"/>
            </a:xfrm>
            <a:prstGeom prst="arc">
              <a:avLst>
                <a:gd name="adj1" fmla="val 11265908"/>
                <a:gd name="adj2" fmla="val 0"/>
              </a:avLst>
            </a:prstGeom>
            <a:ln w="19050">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4CF7140C-9B55-B43F-F522-D2E3A82EEFA0}"/>
                </a:ext>
              </a:extLst>
            </p:cNvPr>
            <p:cNvSpPr txBox="1"/>
            <p:nvPr/>
          </p:nvSpPr>
          <p:spPr>
            <a:xfrm>
              <a:off x="1124553" y="2838940"/>
              <a:ext cx="3214953" cy="459652"/>
            </a:xfrm>
            <a:prstGeom prst="rect">
              <a:avLst/>
            </a:prstGeom>
            <a:noFill/>
          </p:spPr>
          <p:txBody>
            <a:bodyPr wrap="none" rtlCol="0">
              <a:spAutoFit/>
            </a:bodyPr>
            <a:lstStyle/>
            <a:p>
              <a:r>
                <a:rPr lang="en-GB" sz="1600">
                  <a:latin typeface="Daytona" panose="020B0604030500040204" pitchFamily="34" charset="0"/>
                </a:rPr>
                <a:t>Design the right thing</a:t>
              </a:r>
            </a:p>
          </p:txBody>
        </p:sp>
        <p:sp>
          <p:nvSpPr>
            <p:cNvPr id="96" name="TextBox 95">
              <a:extLst>
                <a:ext uri="{FF2B5EF4-FFF2-40B4-BE49-F238E27FC236}">
                  <a16:creationId xmlns:a16="http://schemas.microsoft.com/office/drawing/2014/main" id="{23815786-D795-9EB1-0812-39FA6876D713}"/>
                </a:ext>
              </a:extLst>
            </p:cNvPr>
            <p:cNvSpPr txBox="1"/>
            <p:nvPr/>
          </p:nvSpPr>
          <p:spPr>
            <a:xfrm rot="60000">
              <a:off x="2829537" y="429984"/>
              <a:ext cx="3652359" cy="369333"/>
            </a:xfrm>
            <a:prstGeom prst="rect">
              <a:avLst/>
            </a:prstGeom>
            <a:noFill/>
          </p:spPr>
          <p:txBody>
            <a:bodyPr wrap="none" rtlCol="0">
              <a:prstTxWarp prst="textArchUp">
                <a:avLst/>
              </a:prstTxWarp>
              <a:spAutoFit/>
            </a:bodyPr>
            <a:lstStyle>
              <a:defPPr>
                <a:defRPr lang="en-US"/>
              </a:defPPr>
              <a:lvl1pPr>
                <a:defRPr>
                  <a:latin typeface="Daytona" panose="020B0604030500040204" pitchFamily="34" charset="0"/>
                </a:defRPr>
              </a:lvl1pPr>
            </a:lstStyle>
            <a:p>
              <a:r>
                <a:rPr lang="en-GB" sz="2400">
                  <a:solidFill>
                    <a:schemeClr val="tx1">
                      <a:lumMod val="50000"/>
                      <a:lumOff val="50000"/>
                    </a:schemeClr>
                  </a:solidFill>
                </a:rPr>
                <a:t>Engagement &amp; participation</a:t>
              </a:r>
            </a:p>
          </p:txBody>
        </p:sp>
      </p:grpSp>
      <p:sp>
        <p:nvSpPr>
          <p:cNvPr id="98" name="Title 1">
            <a:extLst>
              <a:ext uri="{FF2B5EF4-FFF2-40B4-BE49-F238E27FC236}">
                <a16:creationId xmlns:a16="http://schemas.microsoft.com/office/drawing/2014/main" id="{885A9C6D-F6DB-AFBD-0FDD-E9F95B7C8E70}"/>
              </a:ext>
            </a:extLst>
          </p:cNvPr>
          <p:cNvSpPr txBox="1">
            <a:spLocks/>
          </p:cNvSpPr>
          <p:nvPr/>
        </p:nvSpPr>
        <p:spPr>
          <a:xfrm>
            <a:off x="243769" y="304270"/>
            <a:ext cx="2378267" cy="4469185"/>
          </a:xfrm>
          <a:prstGeom prst="rect">
            <a:avLst/>
          </a:prstGeom>
        </p:spPr>
        <p:txBody>
          <a:bodyPr vert="horz" lIns="0" tIns="0" rIns="0" bIns="0" rtlCol="0" anchor="t">
            <a:normAutofit fontScale="97500"/>
          </a:bodyPr>
          <a:lstStyle>
            <a:lvl1pPr algn="l" defTabSz="685800" rtl="0" eaLnBrk="1" fontAlgn="b" latinLnBrk="0" hangingPunct="1">
              <a:lnSpc>
                <a:spcPct val="90000"/>
              </a:lnSpc>
              <a:spcBef>
                <a:spcPct val="0"/>
              </a:spcBef>
              <a:buNone/>
              <a:defRPr sz="2800" b="1" kern="1200">
                <a:solidFill>
                  <a:srgbClr val="2B4972"/>
                </a:solidFill>
                <a:latin typeface="Arial" panose="020B0604020202020204" pitchFamily="34" charset="0"/>
                <a:ea typeface="+mj-ea"/>
                <a:cs typeface="Arial" panose="020B0604020202020204" pitchFamily="34" charset="0"/>
              </a:defRPr>
            </a:lvl1pPr>
          </a:lstStyle>
          <a:p>
            <a:r>
              <a:rPr lang="en-GB" sz="3200">
                <a:latin typeface="Arial"/>
                <a:ea typeface="Arial"/>
                <a:cs typeface="Arial"/>
                <a:sym typeface="Arial"/>
              </a:rPr>
              <a:t>How you can help us build a picture of what’s </a:t>
            </a:r>
          </a:p>
          <a:p>
            <a:r>
              <a:rPr lang="en-GB" sz="3200">
                <a:latin typeface="Arial"/>
                <a:ea typeface="Arial"/>
                <a:cs typeface="Arial"/>
                <a:sym typeface="Arial"/>
              </a:rPr>
              <a:t>needed</a:t>
            </a:r>
            <a:endParaRPr lang="en-US" sz="3200"/>
          </a:p>
        </p:txBody>
      </p:sp>
    </p:spTree>
    <p:extLst>
      <p:ext uri="{BB962C8B-B14F-4D97-AF65-F5344CB8AC3E}">
        <p14:creationId xmlns:p14="http://schemas.microsoft.com/office/powerpoint/2010/main" val="13665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4972"/>
        </a:solidFill>
        <a:effectLst/>
      </p:bgPr>
    </p:bg>
    <p:spTree>
      <p:nvGrpSpPr>
        <p:cNvPr id="1" name="Shape 123">
          <a:extLst>
            <a:ext uri="{FF2B5EF4-FFF2-40B4-BE49-F238E27FC236}">
              <a16:creationId xmlns:a16="http://schemas.microsoft.com/office/drawing/2014/main" id="{05904338-7149-FE6E-B740-A78ECD1B691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8CC8BC8-CF23-1368-D303-9509E1AE9529}"/>
              </a:ext>
            </a:extLst>
          </p:cNvPr>
          <p:cNvSpPr>
            <a:spLocks noGrp="1"/>
          </p:cNvSpPr>
          <p:nvPr>
            <p:ph type="ctrTitle"/>
          </p:nvPr>
        </p:nvSpPr>
        <p:spPr>
          <a:xfrm>
            <a:off x="462837" y="607325"/>
            <a:ext cx="8074988" cy="1509151"/>
          </a:xfrm>
        </p:spPr>
        <p:txBody>
          <a:bodyPr anchor="t">
            <a:normAutofit/>
          </a:bodyPr>
          <a:lstStyle/>
          <a:p>
            <a:pPr>
              <a:lnSpc>
                <a:spcPct val="100000"/>
              </a:lnSpc>
            </a:pPr>
            <a:r>
              <a:rPr lang="en-GB" sz="4400"/>
              <a:t>Icebreaker: </a:t>
            </a:r>
            <a:r>
              <a:rPr lang="en-GB" sz="4400" i="1"/>
              <a:t>“Two truths and a lie”</a:t>
            </a:r>
            <a:endParaRPr lang="en-US" sz="4400" i="1"/>
          </a:p>
        </p:txBody>
      </p:sp>
      <p:cxnSp>
        <p:nvCxnSpPr>
          <p:cNvPr id="4" name="Straight Connector 3">
            <a:extLst>
              <a:ext uri="{FF2B5EF4-FFF2-40B4-BE49-F238E27FC236}">
                <a16:creationId xmlns:a16="http://schemas.microsoft.com/office/drawing/2014/main" id="{978ACED7-B859-102F-C3DA-B303B0EC54E1}"/>
              </a:ext>
            </a:extLst>
          </p:cNvPr>
          <p:cNvCxnSpPr/>
          <p:nvPr/>
        </p:nvCxnSpPr>
        <p:spPr>
          <a:xfrm>
            <a:off x="462837" y="2054830"/>
            <a:ext cx="807498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descr="A yellow clock with black numbers&#10;&#10;AI-generated content may be incorrect.">
            <a:extLst>
              <a:ext uri="{FF2B5EF4-FFF2-40B4-BE49-F238E27FC236}">
                <a16:creationId xmlns:a16="http://schemas.microsoft.com/office/drawing/2014/main" id="{FABF7931-790E-9985-2CB5-21BD338E44E8}"/>
              </a:ext>
            </a:extLst>
          </p:cNvPr>
          <p:cNvPicPr>
            <a:picLocks noChangeAspect="1"/>
          </p:cNvPicPr>
          <p:nvPr/>
        </p:nvPicPr>
        <p:blipFill>
          <a:blip r:embed="rId3"/>
          <a:stretch>
            <a:fillRect/>
          </a:stretch>
        </p:blipFill>
        <p:spPr>
          <a:xfrm>
            <a:off x="6042393" y="2331082"/>
            <a:ext cx="2465798" cy="2465798"/>
          </a:xfrm>
          <a:prstGeom prst="rect">
            <a:avLst/>
          </a:prstGeom>
        </p:spPr>
      </p:pic>
      <p:sp>
        <p:nvSpPr>
          <p:cNvPr id="10" name="TextBox 9">
            <a:extLst>
              <a:ext uri="{FF2B5EF4-FFF2-40B4-BE49-F238E27FC236}">
                <a16:creationId xmlns:a16="http://schemas.microsoft.com/office/drawing/2014/main" id="{EA65E9DE-D710-1780-D190-7E9261F85A81}"/>
              </a:ext>
            </a:extLst>
          </p:cNvPr>
          <p:cNvSpPr txBox="1"/>
          <p:nvPr/>
        </p:nvSpPr>
        <p:spPr>
          <a:xfrm>
            <a:off x="6139307" y="4811431"/>
            <a:ext cx="2271969" cy="400110"/>
          </a:xfrm>
          <a:prstGeom prst="rect">
            <a:avLst/>
          </a:prstGeom>
          <a:noFill/>
        </p:spPr>
        <p:txBody>
          <a:bodyPr wrap="none" rtlCol="0">
            <a:spAutoFit/>
          </a:bodyPr>
          <a:lstStyle/>
          <a:p>
            <a:r>
              <a:rPr lang="en-GB" sz="2000" b="1">
                <a:solidFill>
                  <a:schemeClr val="bg1"/>
                </a:solidFill>
              </a:rPr>
              <a:t>Time: 15 minutes</a:t>
            </a:r>
          </a:p>
        </p:txBody>
      </p:sp>
      <p:sp>
        <p:nvSpPr>
          <p:cNvPr id="11" name="TextBox 10">
            <a:extLst>
              <a:ext uri="{FF2B5EF4-FFF2-40B4-BE49-F238E27FC236}">
                <a16:creationId xmlns:a16="http://schemas.microsoft.com/office/drawing/2014/main" id="{56427EF8-BB87-21E7-E94F-3D5EBC1009F2}"/>
              </a:ext>
            </a:extLst>
          </p:cNvPr>
          <p:cNvSpPr txBox="1"/>
          <p:nvPr/>
        </p:nvSpPr>
        <p:spPr>
          <a:xfrm>
            <a:off x="462837" y="2594509"/>
            <a:ext cx="5095983" cy="2246769"/>
          </a:xfrm>
          <a:prstGeom prst="rect">
            <a:avLst/>
          </a:prstGeom>
          <a:noFill/>
        </p:spPr>
        <p:txBody>
          <a:bodyPr wrap="square" rtlCol="0">
            <a:spAutoFit/>
          </a:bodyPr>
          <a:lstStyle/>
          <a:p>
            <a:pPr marL="342900" indent="-342900">
              <a:buFont typeface="Arial" panose="020B0604020202020204" pitchFamily="34" charset="0"/>
              <a:buChar char="•"/>
            </a:pPr>
            <a:r>
              <a:rPr lang="en-GB" sz="2000">
                <a:solidFill>
                  <a:schemeClr val="bg1"/>
                </a:solidFill>
              </a:rPr>
              <a:t>Share with the person on your right two things that are true about yourself, and make up one.</a:t>
            </a:r>
          </a:p>
          <a:p>
            <a:pPr marL="342900" indent="-342900">
              <a:buFont typeface="Arial" panose="020B0604020202020204" pitchFamily="34" charset="0"/>
              <a:buChar char="•"/>
            </a:pPr>
            <a:endParaRPr lang="en-GB" sz="2000">
              <a:solidFill>
                <a:schemeClr val="bg1"/>
              </a:solidFill>
            </a:endParaRPr>
          </a:p>
          <a:p>
            <a:pPr marL="342900" indent="-342900">
              <a:buFont typeface="Arial" panose="020B0604020202020204" pitchFamily="34" charset="0"/>
              <a:buChar char="•"/>
            </a:pPr>
            <a:r>
              <a:rPr lang="en-GB" sz="2000">
                <a:solidFill>
                  <a:schemeClr val="bg1"/>
                </a:solidFill>
              </a:rPr>
              <a:t>Will the other person be able to guess which one is not true? Let’s find out!</a:t>
            </a:r>
          </a:p>
          <a:p>
            <a:endParaRPr lang="en-GB" sz="2000">
              <a:solidFill>
                <a:schemeClr val="bg1"/>
              </a:solidFill>
            </a:endParaRPr>
          </a:p>
        </p:txBody>
      </p:sp>
    </p:spTree>
    <p:extLst>
      <p:ext uri="{BB962C8B-B14F-4D97-AF65-F5344CB8AC3E}">
        <p14:creationId xmlns:p14="http://schemas.microsoft.com/office/powerpoint/2010/main" val="38923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4972"/>
        </a:solidFill>
        <a:effectLst/>
      </p:bgPr>
    </p:bg>
    <p:spTree>
      <p:nvGrpSpPr>
        <p:cNvPr id="1" name="Shape 123">
          <a:extLst>
            <a:ext uri="{FF2B5EF4-FFF2-40B4-BE49-F238E27FC236}">
              <a16:creationId xmlns:a16="http://schemas.microsoft.com/office/drawing/2014/main" id="{C8988A55-A4CA-EB57-C486-487BAE1F2E3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E0F8BA-3AE9-29E6-774B-4EADF48536C4}"/>
              </a:ext>
            </a:extLst>
          </p:cNvPr>
          <p:cNvCxnSpPr/>
          <p:nvPr/>
        </p:nvCxnSpPr>
        <p:spPr>
          <a:xfrm>
            <a:off x="462837" y="2054830"/>
            <a:ext cx="807498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EDB4E19-C2D5-06CC-1BE4-5459DF3B3713}"/>
              </a:ext>
            </a:extLst>
          </p:cNvPr>
          <p:cNvSpPr>
            <a:spLocks noGrp="1"/>
          </p:cNvSpPr>
          <p:nvPr>
            <p:ph type="title"/>
          </p:nvPr>
        </p:nvSpPr>
        <p:spPr>
          <a:xfrm>
            <a:off x="464400" y="608400"/>
            <a:ext cx="7886700" cy="1104636"/>
          </a:xfrm>
        </p:spPr>
        <p:txBody>
          <a:bodyPr anchor="t">
            <a:noAutofit/>
          </a:bodyPr>
          <a:lstStyle/>
          <a:p>
            <a:pPr>
              <a:lnSpc>
                <a:spcPct val="100000"/>
              </a:lnSpc>
            </a:pPr>
            <a:r>
              <a:rPr lang="en-GB" sz="4400">
                <a:solidFill>
                  <a:schemeClr val="bg1"/>
                </a:solidFill>
              </a:rPr>
              <a:t>Activity: </a:t>
            </a:r>
            <a:r>
              <a:rPr lang="en-GB" sz="4400" i="1">
                <a:solidFill>
                  <a:schemeClr val="bg1"/>
                </a:solidFill>
              </a:rPr>
              <a:t>“Think about a time when…”</a:t>
            </a:r>
            <a:endParaRPr lang="en-US" sz="4400" i="1"/>
          </a:p>
        </p:txBody>
      </p:sp>
      <p:sp>
        <p:nvSpPr>
          <p:cNvPr id="8" name="TextBox 7">
            <a:extLst>
              <a:ext uri="{FF2B5EF4-FFF2-40B4-BE49-F238E27FC236}">
                <a16:creationId xmlns:a16="http://schemas.microsoft.com/office/drawing/2014/main" id="{B98E516F-D76C-19B4-AD72-118F4B176560}"/>
              </a:ext>
            </a:extLst>
          </p:cNvPr>
          <p:cNvSpPr txBox="1"/>
          <p:nvPr/>
        </p:nvSpPr>
        <p:spPr>
          <a:xfrm>
            <a:off x="462837" y="2185065"/>
            <a:ext cx="5579556" cy="3801041"/>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GB" sz="1700">
                <a:solidFill>
                  <a:schemeClr val="bg1"/>
                </a:solidFill>
              </a:rPr>
              <a:t>We’d like you to think about a time when something made you feel good at a Day Centre.</a:t>
            </a:r>
          </a:p>
          <a:p>
            <a:pPr marL="365125">
              <a:spcAft>
                <a:spcPts val="600"/>
              </a:spcAft>
              <a:buNone/>
            </a:pPr>
            <a:r>
              <a:rPr lang="en-GB" sz="1700">
                <a:solidFill>
                  <a:schemeClr val="bg1"/>
                </a:solidFill>
              </a:rPr>
              <a:t>This could be:</a:t>
            </a:r>
            <a:br>
              <a:rPr lang="en-GB" sz="1700">
                <a:solidFill>
                  <a:schemeClr val="bg1"/>
                </a:solidFill>
              </a:rPr>
            </a:br>
            <a:r>
              <a:rPr lang="en-GB" sz="1700">
                <a:solidFill>
                  <a:schemeClr val="bg1"/>
                </a:solidFill>
              </a:rPr>
              <a:t>– talking to someone (a staff member or another person at the centre)</a:t>
            </a:r>
            <a:br>
              <a:rPr lang="en-GB" sz="1700">
                <a:solidFill>
                  <a:schemeClr val="bg1"/>
                </a:solidFill>
              </a:rPr>
            </a:br>
            <a:r>
              <a:rPr lang="en-GB" sz="1700">
                <a:solidFill>
                  <a:schemeClr val="bg1"/>
                </a:solidFill>
              </a:rPr>
              <a:t>– joining in an activity</a:t>
            </a:r>
            <a:br>
              <a:rPr lang="en-GB" sz="1700">
                <a:solidFill>
                  <a:schemeClr val="bg1"/>
                </a:solidFill>
              </a:rPr>
            </a:br>
            <a:r>
              <a:rPr lang="en-GB" sz="1700">
                <a:solidFill>
                  <a:schemeClr val="bg1"/>
                </a:solidFill>
              </a:rPr>
              <a:t>– seeing something that made you smile</a:t>
            </a:r>
          </a:p>
          <a:p>
            <a:pPr marL="342900" indent="-342900">
              <a:spcAft>
                <a:spcPts val="600"/>
              </a:spcAft>
              <a:buFont typeface="Arial" panose="020B0604020202020204" pitchFamily="34" charset="0"/>
              <a:buChar char="•"/>
            </a:pPr>
            <a:r>
              <a:rPr lang="en-GB" sz="1700">
                <a:solidFill>
                  <a:schemeClr val="bg1"/>
                </a:solidFill>
              </a:rPr>
              <a:t>Write down your answer on paper and then share it with your table, if you want to. </a:t>
            </a:r>
          </a:p>
          <a:p>
            <a:pPr marL="342900" indent="-342900">
              <a:spcAft>
                <a:spcPts val="600"/>
              </a:spcAft>
              <a:buFont typeface="Arial" panose="020B0604020202020204" pitchFamily="34" charset="0"/>
              <a:buChar char="•"/>
            </a:pPr>
            <a:r>
              <a:rPr lang="en-GB" sz="1700">
                <a:solidFill>
                  <a:schemeClr val="bg1"/>
                </a:solidFill>
              </a:rPr>
              <a:t>You could also hand your answer to Joe if you’d rather not speak. Or sit at the table at the back if you’d prefer to reflect alone. </a:t>
            </a:r>
          </a:p>
          <a:p>
            <a:pPr marL="342900" indent="-342900">
              <a:spcAft>
                <a:spcPts val="600"/>
              </a:spcAft>
              <a:buFont typeface="Arial" panose="020B0604020202020204" pitchFamily="34" charset="0"/>
              <a:buChar char="•"/>
            </a:pPr>
            <a:endParaRPr lang="en-GB" sz="1700">
              <a:solidFill>
                <a:schemeClr val="bg1"/>
              </a:solidFill>
            </a:endParaRPr>
          </a:p>
        </p:txBody>
      </p:sp>
      <p:pic>
        <p:nvPicPr>
          <p:cNvPr id="2" name="Picture 1" descr="A yellow clock with black numbers&#10;&#10;AI-generated content may be incorrect.">
            <a:extLst>
              <a:ext uri="{FF2B5EF4-FFF2-40B4-BE49-F238E27FC236}">
                <a16:creationId xmlns:a16="http://schemas.microsoft.com/office/drawing/2014/main" id="{231C5E43-C669-3961-D93D-98138B8CC02B}"/>
              </a:ext>
            </a:extLst>
          </p:cNvPr>
          <p:cNvPicPr>
            <a:picLocks noChangeAspect="1"/>
          </p:cNvPicPr>
          <p:nvPr/>
        </p:nvPicPr>
        <p:blipFill>
          <a:blip r:embed="rId3"/>
          <a:stretch>
            <a:fillRect/>
          </a:stretch>
        </p:blipFill>
        <p:spPr>
          <a:xfrm>
            <a:off x="6042393" y="2331082"/>
            <a:ext cx="2465798" cy="2465798"/>
          </a:xfrm>
          <a:prstGeom prst="rect">
            <a:avLst/>
          </a:prstGeom>
        </p:spPr>
      </p:pic>
      <p:sp>
        <p:nvSpPr>
          <p:cNvPr id="3" name="TextBox 2">
            <a:extLst>
              <a:ext uri="{FF2B5EF4-FFF2-40B4-BE49-F238E27FC236}">
                <a16:creationId xmlns:a16="http://schemas.microsoft.com/office/drawing/2014/main" id="{7C4F7A0E-5B71-623C-9B3D-C3C57051B9B4}"/>
              </a:ext>
            </a:extLst>
          </p:cNvPr>
          <p:cNvSpPr txBox="1"/>
          <p:nvPr/>
        </p:nvSpPr>
        <p:spPr>
          <a:xfrm>
            <a:off x="6139307" y="4811431"/>
            <a:ext cx="2271969" cy="400110"/>
          </a:xfrm>
          <a:prstGeom prst="rect">
            <a:avLst/>
          </a:prstGeom>
          <a:noFill/>
        </p:spPr>
        <p:txBody>
          <a:bodyPr wrap="none" rtlCol="0">
            <a:spAutoFit/>
          </a:bodyPr>
          <a:lstStyle/>
          <a:p>
            <a:r>
              <a:rPr lang="en-GB" sz="2000" b="1">
                <a:solidFill>
                  <a:schemeClr val="bg1"/>
                </a:solidFill>
              </a:rPr>
              <a:t>Time: 30 minutes</a:t>
            </a:r>
          </a:p>
        </p:txBody>
      </p:sp>
    </p:spTree>
    <p:extLst>
      <p:ext uri="{BB962C8B-B14F-4D97-AF65-F5344CB8AC3E}">
        <p14:creationId xmlns:p14="http://schemas.microsoft.com/office/powerpoint/2010/main" val="62103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9EDB9D56-DA42-DFA7-E178-6AB2DF05FE3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E640A51-BDAD-3152-519B-02BDF04C25AF}"/>
              </a:ext>
            </a:extLst>
          </p:cNvPr>
          <p:cNvSpPr>
            <a:spLocks noGrp="1"/>
          </p:cNvSpPr>
          <p:nvPr>
            <p:ph type="title"/>
          </p:nvPr>
        </p:nvSpPr>
        <p:spPr>
          <a:xfrm>
            <a:off x="628650" y="304271"/>
            <a:ext cx="7886700" cy="1104636"/>
          </a:xfrm>
        </p:spPr>
        <p:txBody>
          <a:bodyPr>
            <a:normAutofit/>
          </a:bodyPr>
          <a:lstStyle/>
          <a:p>
            <a:r>
              <a:rPr lang="en-GB" sz="4400">
                <a:latin typeface="Arial"/>
                <a:cs typeface="Arial"/>
              </a:rPr>
              <a:t>Get involved – Your way</a:t>
            </a:r>
            <a:endParaRPr lang="en-GB" sz="4400"/>
          </a:p>
        </p:txBody>
      </p:sp>
      <p:sp>
        <p:nvSpPr>
          <p:cNvPr id="6" name="Google Shape;118;g35926751161_1_8">
            <a:extLst>
              <a:ext uri="{FF2B5EF4-FFF2-40B4-BE49-F238E27FC236}">
                <a16:creationId xmlns:a16="http://schemas.microsoft.com/office/drawing/2014/main" id="{CA394FA9-6A54-207B-4B4C-5D6C8A5796DF}"/>
              </a:ext>
            </a:extLst>
          </p:cNvPr>
          <p:cNvSpPr txBox="1">
            <a:spLocks/>
          </p:cNvSpPr>
          <p:nvPr/>
        </p:nvSpPr>
        <p:spPr>
          <a:xfrm>
            <a:off x="628649" y="1781299"/>
            <a:ext cx="7985961" cy="3766745"/>
          </a:xfrm>
          <a:prstGeom prst="rect">
            <a:avLst/>
          </a:prstGeom>
        </p:spPr>
        <p:txBody>
          <a:bodyPr spcFirstLastPara="1" vert="horz" wrap="square" lIns="76188" tIns="38083" rIns="76188" bIns="38083" rtlCol="0" anchor="t" anchorCtr="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1200"/>
              </a:spcAft>
              <a:buNone/>
            </a:pPr>
            <a:r>
              <a:rPr lang="en-GB" sz="2000">
                <a:solidFill>
                  <a:schemeClr val="dk1"/>
                </a:solidFill>
                <a:latin typeface="Arial"/>
                <a:cs typeface="Arial"/>
              </a:rPr>
              <a:t>📝 We’ve planned a wide variety of participation activities</a:t>
            </a:r>
          </a:p>
          <a:p>
            <a:pPr marL="0" indent="0">
              <a:lnSpc>
                <a:spcPct val="100000"/>
              </a:lnSpc>
              <a:spcBef>
                <a:spcPts val="600"/>
              </a:spcBef>
              <a:spcAft>
                <a:spcPts val="1200"/>
              </a:spcAft>
              <a:buNone/>
            </a:pPr>
            <a:r>
              <a:rPr lang="en-GB" sz="2000">
                <a:solidFill>
                  <a:schemeClr val="dk1"/>
                </a:solidFill>
                <a:latin typeface="Arial"/>
                <a:cs typeface="Arial"/>
              </a:rPr>
              <a:t>👀 Take a look at the printed lists of the activities on your table. If something feels right for you – </a:t>
            </a:r>
            <a:r>
              <a:rPr lang="en-GB" sz="2000" b="1">
                <a:solidFill>
                  <a:schemeClr val="dk1"/>
                </a:solidFill>
                <a:latin typeface="Arial"/>
                <a:cs typeface="Arial"/>
              </a:rPr>
              <a:t>sign up today!</a:t>
            </a:r>
            <a:endParaRPr lang="en-GB" sz="2000">
              <a:solidFill>
                <a:schemeClr val="dk1"/>
              </a:solidFill>
              <a:latin typeface="Arial"/>
              <a:cs typeface="Arial"/>
            </a:endParaRPr>
          </a:p>
          <a:p>
            <a:pPr lvl="1" indent="0">
              <a:lnSpc>
                <a:spcPct val="100000"/>
              </a:lnSpc>
              <a:spcBef>
                <a:spcPts val="600"/>
              </a:spcBef>
              <a:spcAft>
                <a:spcPts val="600"/>
              </a:spcAft>
              <a:buNone/>
            </a:pPr>
            <a:r>
              <a:rPr lang="en-GB" sz="2000">
                <a:solidFill>
                  <a:schemeClr val="dk1"/>
                </a:solidFill>
                <a:latin typeface="Arial"/>
                <a:cs typeface="Arial"/>
              </a:rPr>
              <a:t>✒️ Use the </a:t>
            </a:r>
            <a:r>
              <a:rPr lang="en-GB" sz="2000" b="1">
                <a:solidFill>
                  <a:schemeClr val="dk1"/>
                </a:solidFill>
                <a:latin typeface="Arial"/>
                <a:cs typeface="Arial"/>
              </a:rPr>
              <a:t>pen-and-paper form</a:t>
            </a:r>
            <a:r>
              <a:rPr lang="en-GB" sz="2000">
                <a:solidFill>
                  <a:schemeClr val="dk1"/>
                </a:solidFill>
                <a:latin typeface="Arial"/>
                <a:cs typeface="Arial"/>
              </a:rPr>
              <a:t> attached to the printout</a:t>
            </a:r>
            <a:endParaRPr lang="en-GB" sz="2000">
              <a:solidFill>
                <a:schemeClr val="dk1"/>
              </a:solidFill>
            </a:endParaRPr>
          </a:p>
          <a:p>
            <a:pPr lvl="1" indent="0">
              <a:lnSpc>
                <a:spcPct val="100000"/>
              </a:lnSpc>
              <a:spcBef>
                <a:spcPts val="600"/>
              </a:spcBef>
              <a:spcAft>
                <a:spcPts val="1200"/>
              </a:spcAft>
              <a:buNone/>
            </a:pPr>
            <a:r>
              <a:rPr lang="en-GB" sz="2000">
                <a:solidFill>
                  <a:schemeClr val="dk1"/>
                </a:solidFill>
                <a:latin typeface="Arial"/>
                <a:cs typeface="Arial"/>
              </a:rPr>
              <a:t>📧 Email us at </a:t>
            </a:r>
            <a:r>
              <a:rPr lang="en-GB" sz="2000" b="1">
                <a:solidFill>
                  <a:schemeClr val="dk1"/>
                </a:solidFill>
                <a:latin typeface="Arial"/>
                <a:cs typeface="Arial"/>
                <a:hlinkClick r:id="rId3">
                  <a:extLst>
                    <a:ext uri="{A12FA001-AC4F-418D-AE19-62706E023703}">
                      <ahyp:hlinkClr xmlns:ahyp="http://schemas.microsoft.com/office/drawing/2018/hyperlinkcolor" val="tx"/>
                    </a:ext>
                  </a:extLst>
                </a:hlinkClick>
              </a:rPr>
              <a:t>100DC@lewisham.gov.uk</a:t>
            </a:r>
            <a:endParaRPr lang="en-GB" sz="2000" b="1">
              <a:solidFill>
                <a:schemeClr val="dk1"/>
              </a:solidFill>
              <a:latin typeface="Arial"/>
              <a:cs typeface="Arial"/>
            </a:endParaRPr>
          </a:p>
          <a:p>
            <a:pPr marL="893445" lvl="1" indent="-379095">
              <a:lnSpc>
                <a:spcPct val="100000"/>
              </a:lnSpc>
              <a:spcBef>
                <a:spcPts val="600"/>
              </a:spcBef>
              <a:spcAft>
                <a:spcPts val="1200"/>
              </a:spcAft>
              <a:buNone/>
            </a:pPr>
            <a:r>
              <a:rPr lang="en-GB" sz="2000">
                <a:solidFill>
                  <a:schemeClr val="dk1"/>
                </a:solidFill>
                <a:latin typeface="Arial"/>
                <a:cs typeface="Arial"/>
              </a:rPr>
              <a:t>📋 For those joining us online, Chloe will share the registration form on the chat</a:t>
            </a:r>
          </a:p>
          <a:p>
            <a:pPr marL="0" indent="0">
              <a:lnSpc>
                <a:spcPct val="100000"/>
              </a:lnSpc>
              <a:spcBef>
                <a:spcPts val="600"/>
              </a:spcBef>
              <a:spcAft>
                <a:spcPts val="1200"/>
              </a:spcAft>
              <a:buNone/>
            </a:pPr>
            <a:r>
              <a:rPr lang="en-GB" sz="2000">
                <a:solidFill>
                  <a:schemeClr val="dk1"/>
                </a:solidFill>
                <a:latin typeface="Arial"/>
                <a:cs typeface="Arial"/>
              </a:rPr>
              <a:t>Website address: </a:t>
            </a:r>
            <a:r>
              <a:rPr lang="en-GB" sz="2000">
                <a:solidFill>
                  <a:schemeClr val="dk1"/>
                </a:solidFill>
                <a:latin typeface="Arial"/>
                <a:cs typeface="Arial"/>
                <a:hlinkClick r:id="rId4">
                  <a:extLst>
                    <a:ext uri="{A12FA001-AC4F-418D-AE19-62706E023703}">
                      <ahyp:hlinkClr xmlns:ahyp="http://schemas.microsoft.com/office/drawing/2018/hyperlinkcolor" val="tx"/>
                    </a:ext>
                  </a:extLst>
                </a:hlinkClick>
              </a:rPr>
              <a:t>www.lewisham.gov.uk/100DC</a:t>
            </a:r>
            <a:r>
              <a:rPr lang="en-GB" sz="2000">
                <a:solidFill>
                  <a:schemeClr val="dk1"/>
                </a:solidFill>
                <a:latin typeface="Arial"/>
                <a:cs typeface="Arial"/>
              </a:rPr>
              <a:t> </a:t>
            </a:r>
            <a:endParaRPr lang="en-GB" sz="2000">
              <a:solidFill>
                <a:schemeClr val="dk1"/>
              </a:solidFill>
            </a:endParaRPr>
          </a:p>
          <a:p>
            <a:pPr marL="20955" indent="0">
              <a:spcBef>
                <a:spcPts val="0"/>
              </a:spcBef>
              <a:buSzPts val="3200"/>
              <a:buNone/>
            </a:pPr>
            <a:endParaRPr lang="en-GB" sz="2000">
              <a:solidFill>
                <a:schemeClr val="dk1"/>
              </a:solidFill>
              <a:latin typeface="Arial"/>
              <a:ea typeface="Arial"/>
              <a:cs typeface="Arial"/>
            </a:endParaRPr>
          </a:p>
          <a:p>
            <a:pPr marL="363855" indent="-342900">
              <a:spcBef>
                <a:spcPts val="0"/>
              </a:spcBef>
              <a:buClr>
                <a:schemeClr val="dk1"/>
              </a:buClr>
              <a:buSzPts val="3200"/>
              <a:buFont typeface="Calibri" panose="020B0604020202020204" pitchFamily="34" charset="0"/>
              <a:buChar char="-"/>
            </a:pPr>
            <a:endParaRPr lang="en-GB" sz="2000">
              <a:latin typeface="Arial"/>
              <a:ea typeface="Arial"/>
              <a:cs typeface="Arial"/>
            </a:endParaRPr>
          </a:p>
          <a:p>
            <a:pPr marL="363855" indent="-342900">
              <a:spcBef>
                <a:spcPts val="0"/>
              </a:spcBef>
              <a:buClr>
                <a:schemeClr val="dk1"/>
              </a:buClr>
              <a:buSzPts val="3200"/>
              <a:buFont typeface="Calibri" panose="020B0604020202020204" pitchFamily="34" charset="0"/>
              <a:buChar char="-"/>
            </a:pPr>
            <a:endParaRPr lang="en-GB" sz="2000">
              <a:latin typeface="Arial"/>
              <a:ea typeface="Arial"/>
              <a:cs typeface="Arial"/>
            </a:endParaRPr>
          </a:p>
          <a:p>
            <a:pPr marL="20955" indent="0">
              <a:spcBef>
                <a:spcPts val="0"/>
              </a:spcBef>
              <a:buClr>
                <a:schemeClr val="dk1"/>
              </a:buClr>
              <a:buSzPts val="3200"/>
              <a:buNone/>
            </a:pPr>
            <a:endParaRPr lang="en-GB" sz="2000">
              <a:latin typeface="Arial"/>
              <a:ea typeface="Arial"/>
              <a:cs typeface="Arial"/>
            </a:endParaRPr>
          </a:p>
          <a:p>
            <a:pPr>
              <a:spcBef>
                <a:spcPts val="300"/>
              </a:spcBef>
              <a:buFont typeface="Calibri" panose="020B0604020202020204" pitchFamily="34" charset="0"/>
              <a:buChar char="-"/>
            </a:pPr>
            <a:endParaRPr lang="en-GB" sz="2000"/>
          </a:p>
        </p:txBody>
      </p:sp>
    </p:spTree>
    <p:extLst>
      <p:ext uri="{BB962C8B-B14F-4D97-AF65-F5344CB8AC3E}">
        <p14:creationId xmlns:p14="http://schemas.microsoft.com/office/powerpoint/2010/main" val="426947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0FD050D1-D1B1-DDCF-F27C-E010684AFB5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CA8D959-6914-FD94-46E4-CDE43FBDBD81}"/>
              </a:ext>
            </a:extLst>
          </p:cNvPr>
          <p:cNvSpPr>
            <a:spLocks noGrp="1"/>
          </p:cNvSpPr>
          <p:nvPr>
            <p:ph type="title"/>
          </p:nvPr>
        </p:nvSpPr>
        <p:spPr>
          <a:xfrm>
            <a:off x="628650" y="2194716"/>
            <a:ext cx="7886700" cy="1104636"/>
          </a:xfrm>
        </p:spPr>
        <p:txBody>
          <a:bodyPr>
            <a:normAutofit/>
          </a:bodyPr>
          <a:lstStyle/>
          <a:p>
            <a:r>
              <a:rPr lang="en-US" sz="3600">
                <a:latin typeface="Arial"/>
                <a:cs typeface="Arial"/>
              </a:rPr>
              <a:t>Summing up and questions</a:t>
            </a:r>
          </a:p>
        </p:txBody>
      </p:sp>
    </p:spTree>
    <p:extLst>
      <p:ext uri="{BB962C8B-B14F-4D97-AF65-F5344CB8AC3E}">
        <p14:creationId xmlns:p14="http://schemas.microsoft.com/office/powerpoint/2010/main" val="425181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8FA10620-F663-4788-9090-1FD370EE294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AC7C3AA-4214-91E9-11A7-26D72D0F0CE3}"/>
              </a:ext>
            </a:extLst>
          </p:cNvPr>
          <p:cNvPicPr>
            <a:picLocks noChangeAspect="1"/>
          </p:cNvPicPr>
          <p:nvPr/>
        </p:nvPicPr>
        <p:blipFill>
          <a:blip r:embed="rId3">
            <a:grayscl/>
            <a:alphaModFix amt="35000"/>
          </a:blip>
          <a:srcRect l="3933" t="2857" r="3933"/>
          <a:stretch/>
        </p:blipFill>
        <p:spPr>
          <a:xfrm>
            <a:off x="-367781" y="128716"/>
            <a:ext cx="10050795" cy="5587839"/>
          </a:xfrm>
          <a:prstGeom prst="rect">
            <a:avLst/>
          </a:prstGeom>
        </p:spPr>
      </p:pic>
      <p:sp>
        <p:nvSpPr>
          <p:cNvPr id="5" name="Title 1">
            <a:extLst>
              <a:ext uri="{FF2B5EF4-FFF2-40B4-BE49-F238E27FC236}">
                <a16:creationId xmlns:a16="http://schemas.microsoft.com/office/drawing/2014/main" id="{1D089520-489F-0B00-3E88-0C6019D11274}"/>
              </a:ext>
            </a:extLst>
          </p:cNvPr>
          <p:cNvSpPr>
            <a:spLocks noGrp="1"/>
          </p:cNvSpPr>
          <p:nvPr>
            <p:ph type="title"/>
          </p:nvPr>
        </p:nvSpPr>
        <p:spPr>
          <a:xfrm>
            <a:off x="628650" y="1225265"/>
            <a:ext cx="7886700" cy="3264470"/>
          </a:xfrm>
        </p:spPr>
        <p:txBody>
          <a:bodyPr>
            <a:normAutofit/>
          </a:bodyPr>
          <a:lstStyle/>
          <a:p>
            <a:r>
              <a:rPr lang="en-GB" sz="4400">
                <a:latin typeface="Arial"/>
                <a:cs typeface="Arial"/>
              </a:rPr>
              <a:t>We want to develop services WITH you, not just for you</a:t>
            </a:r>
            <a:endParaRPr lang="en-US" sz="4400">
              <a:latin typeface="Arial"/>
              <a:cs typeface="Arial"/>
            </a:endParaRPr>
          </a:p>
        </p:txBody>
      </p:sp>
    </p:spTree>
    <p:extLst>
      <p:ext uri="{BB962C8B-B14F-4D97-AF65-F5344CB8AC3E}">
        <p14:creationId xmlns:p14="http://schemas.microsoft.com/office/powerpoint/2010/main" val="250584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3DF2-4476-A740-941B-4FDC4851C0AB}"/>
              </a:ext>
            </a:extLst>
          </p:cNvPr>
          <p:cNvSpPr>
            <a:spLocks noGrp="1"/>
          </p:cNvSpPr>
          <p:nvPr>
            <p:ph type="title"/>
          </p:nvPr>
        </p:nvSpPr>
        <p:spPr/>
        <p:txBody>
          <a:bodyPr>
            <a:normAutofit/>
          </a:bodyPr>
          <a:lstStyle/>
          <a:p>
            <a:r>
              <a:rPr lang="en-GB" sz="4400"/>
              <a:t>Welcome &amp; Purpose</a:t>
            </a:r>
            <a:endParaRPr lang="en-US" sz="4400"/>
          </a:p>
        </p:txBody>
      </p:sp>
      <p:sp>
        <p:nvSpPr>
          <p:cNvPr id="3" name="Content Placeholder 2">
            <a:extLst>
              <a:ext uri="{FF2B5EF4-FFF2-40B4-BE49-F238E27FC236}">
                <a16:creationId xmlns:a16="http://schemas.microsoft.com/office/drawing/2014/main" id="{384A2BCB-6B24-5647-B2C6-32878B9BBB93}"/>
              </a:ext>
            </a:extLst>
          </p:cNvPr>
          <p:cNvSpPr>
            <a:spLocks noGrp="1"/>
          </p:cNvSpPr>
          <p:nvPr>
            <p:ph idx="1"/>
          </p:nvPr>
        </p:nvSpPr>
        <p:spPr/>
        <p:txBody>
          <a:bodyPr/>
          <a:lstStyle/>
          <a:p>
            <a:pPr marL="42332" indent="0">
              <a:spcBef>
                <a:spcPts val="0"/>
              </a:spcBef>
              <a:buClr>
                <a:schemeClr val="dk1"/>
              </a:buClr>
              <a:buSzPts val="2400"/>
              <a:buNone/>
            </a:pPr>
            <a:r>
              <a:rPr lang="en-GB" sz="2400"/>
              <a:t>👋 Welcome </a:t>
            </a:r>
            <a:r>
              <a:rPr lang="en-GB" sz="2400">
                <a:solidFill>
                  <a:schemeClr val="dk1"/>
                </a:solidFill>
                <a:latin typeface="Arial"/>
                <a:ea typeface="Arial"/>
                <a:cs typeface="Arial"/>
                <a:sym typeface="Arial"/>
              </a:rPr>
              <a:t>to the launch of 'A Life of Opportunities’ </a:t>
            </a:r>
          </a:p>
          <a:p>
            <a:pPr marL="42332" indent="0">
              <a:spcBef>
                <a:spcPts val="0"/>
              </a:spcBef>
              <a:buClr>
                <a:schemeClr val="dk1"/>
              </a:buClr>
              <a:buSzPts val="2400"/>
              <a:buNone/>
            </a:pPr>
            <a:endParaRPr lang="en-GB" sz="2400">
              <a:latin typeface="Arial"/>
              <a:ea typeface="Arial"/>
              <a:cs typeface="Arial"/>
              <a:sym typeface="Arial"/>
            </a:endParaRPr>
          </a:p>
          <a:p>
            <a:pPr marL="534988" indent="-493713">
              <a:spcBef>
                <a:spcPts val="533"/>
              </a:spcBef>
              <a:buClr>
                <a:schemeClr val="dk1"/>
              </a:buClr>
              <a:buSzPts val="2400"/>
              <a:buNone/>
            </a:pPr>
            <a:r>
              <a:rPr lang="en-GB" sz="2400">
                <a:latin typeface="Arial"/>
                <a:ea typeface="Arial"/>
                <a:cs typeface="Arial"/>
                <a:sym typeface="Arial"/>
              </a:rPr>
              <a:t>🚀 This is the beginning of a ‘100 Day Challenge' we have set ourselves - to reimagine Day Services in Lewisham</a:t>
            </a:r>
          </a:p>
          <a:p>
            <a:pPr marL="285739" indent="-243407">
              <a:spcBef>
                <a:spcPts val="533"/>
              </a:spcBef>
              <a:buClr>
                <a:schemeClr val="dk1"/>
              </a:buClr>
              <a:buSzPts val="2400"/>
            </a:pPr>
            <a:endParaRPr lang="en-GB" sz="2400">
              <a:solidFill>
                <a:schemeClr val="dk1"/>
              </a:solidFill>
              <a:latin typeface="Arial"/>
              <a:ea typeface="Arial"/>
              <a:cs typeface="Arial"/>
              <a:sym typeface="Arial"/>
            </a:endParaRPr>
          </a:p>
          <a:p>
            <a:pPr marL="534988" indent="-493713">
              <a:spcBef>
                <a:spcPts val="533"/>
              </a:spcBef>
              <a:buClr>
                <a:schemeClr val="dk1"/>
              </a:buClr>
              <a:buSzPts val="2400"/>
              <a:buNone/>
            </a:pPr>
            <a:r>
              <a:rPr lang="en-GB" sz="2400">
                <a:solidFill>
                  <a:schemeClr val="dk1"/>
                </a:solidFill>
                <a:latin typeface="Arial"/>
                <a:ea typeface="Arial"/>
                <a:cs typeface="Arial"/>
                <a:sym typeface="Arial"/>
              </a:rPr>
              <a:t>✨ Today is about being open, clear, and hopeful✨</a:t>
            </a:r>
            <a:endParaRPr lang="en-GB" sz="2400">
              <a:latin typeface="Arial"/>
              <a:ea typeface="Arial"/>
              <a:cs typeface="Arial"/>
              <a:sym typeface="Arial"/>
            </a:endParaRPr>
          </a:p>
          <a:p>
            <a:pPr marL="285739" indent="-243407">
              <a:spcBef>
                <a:spcPts val="533"/>
              </a:spcBef>
              <a:buSzPts val="2400"/>
            </a:pPr>
            <a:endParaRPr lang="en-GB" sz="2400">
              <a:latin typeface="Arial"/>
              <a:ea typeface="Arial"/>
              <a:cs typeface="Arial"/>
              <a:sym typeface="Arial"/>
            </a:endParaRPr>
          </a:p>
          <a:p>
            <a:pPr marL="42332" indent="0">
              <a:spcBef>
                <a:spcPts val="533"/>
              </a:spcBef>
              <a:buSzPts val="2400"/>
              <a:buNone/>
            </a:pPr>
            <a:r>
              <a:rPr lang="en-GB" sz="2400">
                <a:latin typeface="Arial"/>
                <a:ea typeface="Arial"/>
                <a:cs typeface="Arial"/>
                <a:sym typeface="Arial"/>
              </a:rPr>
              <a:t>🤲 It’s about working together </a:t>
            </a:r>
          </a:p>
          <a:p>
            <a:pPr marL="0" indent="0">
              <a:buNone/>
            </a:pPr>
            <a:endParaRPr lang="en-US"/>
          </a:p>
        </p:txBody>
      </p:sp>
    </p:spTree>
    <p:extLst>
      <p:ext uri="{BB962C8B-B14F-4D97-AF65-F5344CB8AC3E}">
        <p14:creationId xmlns:p14="http://schemas.microsoft.com/office/powerpoint/2010/main" val="189226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ith long brown hair&#10;&#10;AI-generated content may be incorrect.">
            <a:extLst>
              <a:ext uri="{FF2B5EF4-FFF2-40B4-BE49-F238E27FC236}">
                <a16:creationId xmlns:a16="http://schemas.microsoft.com/office/drawing/2014/main" id="{8D70B26B-2D9E-878E-3AE8-B1D585E793D2}"/>
              </a:ext>
            </a:extLst>
          </p:cNvPr>
          <p:cNvPicPr>
            <a:picLocks noChangeAspect="1"/>
          </p:cNvPicPr>
          <p:nvPr/>
        </p:nvPicPr>
        <p:blipFill>
          <a:blip r:embed="rId3"/>
          <a:srcRect l="1818" t="4433" r="1727" b="10284"/>
          <a:stretch>
            <a:fillRect/>
          </a:stretch>
        </p:blipFill>
        <p:spPr>
          <a:xfrm>
            <a:off x="4953208" y="3033308"/>
            <a:ext cx="2520000" cy="2520000"/>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8" y="0"/>
                  <a:pt x="2520000" y="564122"/>
                  <a:pt x="2520000" y="1260000"/>
                </a:cubicBezTo>
                <a:cubicBezTo>
                  <a:pt x="2520000" y="1955879"/>
                  <a:pt x="1955878" y="2520000"/>
                  <a:pt x="1260000" y="2520000"/>
                </a:cubicBezTo>
                <a:cubicBezTo>
                  <a:pt x="564122" y="2520000"/>
                  <a:pt x="0" y="1955879"/>
                  <a:pt x="0" y="1260000"/>
                </a:cubicBezTo>
                <a:cubicBezTo>
                  <a:pt x="0" y="564122"/>
                  <a:pt x="564122" y="0"/>
                  <a:pt x="1260000" y="0"/>
                </a:cubicBezTo>
                <a:close/>
              </a:path>
            </a:pathLst>
          </a:custGeom>
          <a:ln w="38100">
            <a:solidFill>
              <a:srgbClr val="13914B"/>
            </a:solidFill>
          </a:ln>
        </p:spPr>
      </p:pic>
      <p:pic>
        <p:nvPicPr>
          <p:cNvPr id="7" name="Picture 6" descr="A person sitting at a table&#10;&#10;AI-generated content may be incorrect.">
            <a:extLst>
              <a:ext uri="{FF2B5EF4-FFF2-40B4-BE49-F238E27FC236}">
                <a16:creationId xmlns:a16="http://schemas.microsoft.com/office/drawing/2014/main" id="{659DDB12-275F-801B-71D3-E3827A3C1FC9}"/>
              </a:ext>
            </a:extLst>
          </p:cNvPr>
          <p:cNvPicPr>
            <a:picLocks noChangeAspect="1"/>
          </p:cNvPicPr>
          <p:nvPr/>
        </p:nvPicPr>
        <p:blipFill>
          <a:blip r:embed="rId4"/>
          <a:srcRect l="1781" t="15101" r="3898" b="31862"/>
          <a:stretch>
            <a:fillRect/>
          </a:stretch>
        </p:blipFill>
        <p:spPr>
          <a:xfrm>
            <a:off x="6624000" y="1367903"/>
            <a:ext cx="2520000" cy="2520000"/>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8" y="0"/>
                  <a:pt x="2520000" y="564122"/>
                  <a:pt x="2520000" y="1260000"/>
                </a:cubicBezTo>
                <a:cubicBezTo>
                  <a:pt x="2520000" y="1955879"/>
                  <a:pt x="1955878" y="2520000"/>
                  <a:pt x="1260000" y="2520000"/>
                </a:cubicBezTo>
                <a:cubicBezTo>
                  <a:pt x="564122" y="2520000"/>
                  <a:pt x="0" y="1955879"/>
                  <a:pt x="0" y="1260000"/>
                </a:cubicBezTo>
                <a:cubicBezTo>
                  <a:pt x="0" y="564122"/>
                  <a:pt x="564122" y="0"/>
                  <a:pt x="1260000" y="0"/>
                </a:cubicBezTo>
                <a:close/>
              </a:path>
            </a:pathLst>
          </a:custGeom>
          <a:ln w="38100">
            <a:solidFill>
              <a:srgbClr val="F37167"/>
            </a:solidFill>
          </a:ln>
        </p:spPr>
      </p:pic>
      <p:pic>
        <p:nvPicPr>
          <p:cNvPr id="9" name="Picture 8" descr="A person smiling at the camera&#10;&#10;AI-generated content may be incorrect.">
            <a:extLst>
              <a:ext uri="{FF2B5EF4-FFF2-40B4-BE49-F238E27FC236}">
                <a16:creationId xmlns:a16="http://schemas.microsoft.com/office/drawing/2014/main" id="{EFC4A7CA-7D74-E03D-9A4C-C348868F5757}"/>
              </a:ext>
            </a:extLst>
          </p:cNvPr>
          <p:cNvPicPr>
            <a:picLocks noChangeAspect="1"/>
          </p:cNvPicPr>
          <p:nvPr/>
        </p:nvPicPr>
        <p:blipFill>
          <a:blip r:embed="rId5"/>
          <a:srcRect t="12313" r="703" b="12313"/>
          <a:stretch>
            <a:fillRect/>
          </a:stretch>
        </p:blipFill>
        <p:spPr>
          <a:xfrm>
            <a:off x="4764949" y="107903"/>
            <a:ext cx="2502282" cy="2520000"/>
          </a:xfrm>
          <a:custGeom>
            <a:avLst/>
            <a:gdLst>
              <a:gd name="connsiteX0" fmla="*/ 1242282 w 2502282"/>
              <a:gd name="connsiteY0" fmla="*/ 0 h 2520000"/>
              <a:gd name="connsiteX1" fmla="*/ 2502282 w 2502282"/>
              <a:gd name="connsiteY1" fmla="*/ 1260000 h 2520000"/>
              <a:gd name="connsiteX2" fmla="*/ 1242282 w 2502282"/>
              <a:gd name="connsiteY2" fmla="*/ 2520000 h 2520000"/>
              <a:gd name="connsiteX3" fmla="*/ 7881 w 2502282"/>
              <a:gd name="connsiteY3" fmla="*/ 1513934 h 2520000"/>
              <a:gd name="connsiteX4" fmla="*/ 0 w 2502282"/>
              <a:gd name="connsiteY4" fmla="*/ 1462297 h 2520000"/>
              <a:gd name="connsiteX5" fmla="*/ 0 w 2502282"/>
              <a:gd name="connsiteY5" fmla="*/ 1057703 h 2520000"/>
              <a:gd name="connsiteX6" fmla="*/ 7881 w 2502282"/>
              <a:gd name="connsiteY6" fmla="*/ 1006066 h 2520000"/>
              <a:gd name="connsiteX7" fmla="*/ 1242282 w 2502282"/>
              <a:gd name="connsiteY7"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282" h="2520000">
                <a:moveTo>
                  <a:pt x="1242282" y="0"/>
                </a:moveTo>
                <a:cubicBezTo>
                  <a:pt x="1938161" y="0"/>
                  <a:pt x="2502282" y="564122"/>
                  <a:pt x="2502282" y="1260000"/>
                </a:cubicBezTo>
                <a:cubicBezTo>
                  <a:pt x="2502282" y="1955878"/>
                  <a:pt x="1938161" y="2520000"/>
                  <a:pt x="1242282" y="2520000"/>
                </a:cubicBezTo>
                <a:cubicBezTo>
                  <a:pt x="633389" y="2520000"/>
                  <a:pt x="125371" y="2088095"/>
                  <a:pt x="7881" y="1513934"/>
                </a:cubicBezTo>
                <a:lnTo>
                  <a:pt x="0" y="1462297"/>
                </a:lnTo>
                <a:lnTo>
                  <a:pt x="0" y="1057703"/>
                </a:lnTo>
                <a:lnTo>
                  <a:pt x="7881" y="1006066"/>
                </a:lnTo>
                <a:cubicBezTo>
                  <a:pt x="125371" y="431906"/>
                  <a:pt x="633389" y="0"/>
                  <a:pt x="1242282" y="0"/>
                </a:cubicBezTo>
                <a:close/>
              </a:path>
            </a:pathLst>
          </a:custGeom>
          <a:ln w="38100">
            <a:solidFill>
              <a:srgbClr val="FDB913"/>
            </a:solidFill>
          </a:ln>
        </p:spPr>
      </p:pic>
      <p:sp>
        <p:nvSpPr>
          <p:cNvPr id="2" name="Title 1">
            <a:extLst>
              <a:ext uri="{FF2B5EF4-FFF2-40B4-BE49-F238E27FC236}">
                <a16:creationId xmlns:a16="http://schemas.microsoft.com/office/drawing/2014/main" id="{6C1A4BAA-99F0-1F46-28EC-A60B9B5322DB}"/>
              </a:ext>
            </a:extLst>
          </p:cNvPr>
          <p:cNvSpPr>
            <a:spLocks noGrp="1"/>
          </p:cNvSpPr>
          <p:nvPr>
            <p:ph type="ctrTitle"/>
          </p:nvPr>
        </p:nvSpPr>
        <p:spPr>
          <a:xfrm>
            <a:off x="562063" y="319042"/>
            <a:ext cx="4202886" cy="756385"/>
          </a:xfrm>
        </p:spPr>
        <p:txBody>
          <a:bodyPr anchor="t"/>
          <a:lstStyle/>
          <a:p>
            <a:r>
              <a:rPr lang="en-US"/>
              <a:t>Hello! I’m Ruth</a:t>
            </a:r>
            <a:endParaRPr lang="en-GB"/>
          </a:p>
        </p:txBody>
      </p:sp>
      <p:sp>
        <p:nvSpPr>
          <p:cNvPr id="3" name="Subtitle 2">
            <a:extLst>
              <a:ext uri="{FF2B5EF4-FFF2-40B4-BE49-F238E27FC236}">
                <a16:creationId xmlns:a16="http://schemas.microsoft.com/office/drawing/2014/main" id="{933BB033-6B33-DB37-22A8-E9EAF63837B7}"/>
              </a:ext>
            </a:extLst>
          </p:cNvPr>
          <p:cNvSpPr>
            <a:spLocks noGrp="1"/>
          </p:cNvSpPr>
          <p:nvPr>
            <p:ph type="subTitle" idx="1"/>
          </p:nvPr>
        </p:nvSpPr>
        <p:spPr>
          <a:xfrm>
            <a:off x="562064" y="1063550"/>
            <a:ext cx="4009936" cy="4651450"/>
          </a:xfrm>
        </p:spPr>
        <p:txBody>
          <a:bodyPr vert="horz" lIns="0" tIns="0" rIns="0" bIns="0" rtlCol="0" anchor="t">
            <a:noAutofit/>
          </a:bodyPr>
          <a:lstStyle/>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Leading the LDA side of this project</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Lifelong Lewisham resident</a:t>
            </a:r>
            <a:endParaRPr lang="en-GB">
              <a:latin typeface="Arial"/>
              <a:ea typeface="Arial"/>
              <a:cs typeface="Arial"/>
            </a:endParaRP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Lived &amp; Living Experience </a:t>
            </a:r>
            <a:endParaRPr lang="en-GB">
              <a:latin typeface="Arial"/>
              <a:ea typeface="Arial"/>
              <a:cs typeface="Arial"/>
            </a:endParaRP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Neurodivergent diagnoses </a:t>
            </a:r>
            <a:endParaRPr lang="en-GB">
              <a:latin typeface="Arial"/>
              <a:ea typeface="Arial"/>
              <a:cs typeface="Arial"/>
            </a:endParaRP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Six months into my role at LBL </a:t>
            </a:r>
            <a:endParaRPr lang="en-GB">
              <a:latin typeface="Arial"/>
              <a:ea typeface="Arial"/>
              <a:cs typeface="Arial"/>
            </a:endParaRPr>
          </a:p>
          <a:p>
            <a:pPr marL="342900" indent="-342900">
              <a:lnSpc>
                <a:spcPct val="100000"/>
              </a:lnSpc>
              <a:spcBef>
                <a:spcPts val="0"/>
              </a:spcBef>
              <a:spcAft>
                <a:spcPts val="1200"/>
              </a:spcAft>
              <a:buClr>
                <a:schemeClr val="bg1"/>
              </a:buClr>
              <a:buSzPct val="100000"/>
              <a:buFont typeface="Arial" panose="020B0604020202020204" pitchFamily="34" charset="0"/>
              <a:buChar char="•"/>
            </a:pPr>
            <a:r>
              <a:rPr lang="en-GB">
                <a:latin typeface="Arial"/>
                <a:cs typeface="Arial"/>
                <a:sym typeface="Arial"/>
              </a:rPr>
              <a:t>Deep/voluntary co-production experience – that’s why I’m leading this project</a:t>
            </a:r>
            <a:endParaRPr lang="en-GB">
              <a:latin typeface="Arial"/>
              <a:ea typeface="Arial"/>
              <a:cs typeface="Arial"/>
              <a:sym typeface="Arial"/>
            </a:endParaRP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Human-Centred Design work background</a:t>
            </a:r>
            <a:endParaRPr lang="en-GB">
              <a:latin typeface="Arial"/>
              <a:ea typeface="Arial"/>
              <a:cs typeface="Arial"/>
            </a:endParaRPr>
          </a:p>
          <a:p>
            <a:endParaRPr lang="en-GB"/>
          </a:p>
        </p:txBody>
      </p:sp>
    </p:spTree>
    <p:extLst>
      <p:ext uri="{BB962C8B-B14F-4D97-AF65-F5344CB8AC3E}">
        <p14:creationId xmlns:p14="http://schemas.microsoft.com/office/powerpoint/2010/main" val="216865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4972"/>
        </a:solidFill>
        <a:effectLst/>
      </p:bgPr>
    </p:bg>
    <p:spTree>
      <p:nvGrpSpPr>
        <p:cNvPr id="1" name="">
          <a:extLst>
            <a:ext uri="{FF2B5EF4-FFF2-40B4-BE49-F238E27FC236}">
              <a16:creationId xmlns:a16="http://schemas.microsoft.com/office/drawing/2014/main" id="{619BC04B-D68B-EE70-9ECE-9960520E7C0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593C084-B6D1-8F00-F8D5-E89DA4439B4C}"/>
              </a:ext>
            </a:extLst>
          </p:cNvPr>
          <p:cNvPicPr>
            <a:picLocks noChangeAspect="1"/>
          </p:cNvPicPr>
          <p:nvPr/>
        </p:nvPicPr>
        <p:blipFill>
          <a:blip r:embed="rId3"/>
          <a:srcRect t="137" b="27199"/>
          <a:stretch>
            <a:fillRect/>
          </a:stretch>
        </p:blipFill>
        <p:spPr>
          <a:xfrm>
            <a:off x="6341031" y="337500"/>
            <a:ext cx="2515728" cy="2520000"/>
          </a:xfrm>
          <a:custGeom>
            <a:avLst/>
            <a:gdLst>
              <a:gd name="connsiteX0" fmla="*/ 1242282 w 2502282"/>
              <a:gd name="connsiteY0" fmla="*/ 0 h 2520000"/>
              <a:gd name="connsiteX1" fmla="*/ 2502282 w 2502282"/>
              <a:gd name="connsiteY1" fmla="*/ 1260000 h 2520000"/>
              <a:gd name="connsiteX2" fmla="*/ 1242282 w 2502282"/>
              <a:gd name="connsiteY2" fmla="*/ 2520000 h 2520000"/>
              <a:gd name="connsiteX3" fmla="*/ 7881 w 2502282"/>
              <a:gd name="connsiteY3" fmla="*/ 1513934 h 2520000"/>
              <a:gd name="connsiteX4" fmla="*/ 0 w 2502282"/>
              <a:gd name="connsiteY4" fmla="*/ 1462297 h 2520000"/>
              <a:gd name="connsiteX5" fmla="*/ 0 w 2502282"/>
              <a:gd name="connsiteY5" fmla="*/ 1057703 h 2520000"/>
              <a:gd name="connsiteX6" fmla="*/ 7881 w 2502282"/>
              <a:gd name="connsiteY6" fmla="*/ 1006066 h 2520000"/>
              <a:gd name="connsiteX7" fmla="*/ 1242282 w 2502282"/>
              <a:gd name="connsiteY7"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282" h="2520000">
                <a:moveTo>
                  <a:pt x="1242282" y="0"/>
                </a:moveTo>
                <a:cubicBezTo>
                  <a:pt x="1938161" y="0"/>
                  <a:pt x="2502282" y="564122"/>
                  <a:pt x="2502282" y="1260000"/>
                </a:cubicBezTo>
                <a:cubicBezTo>
                  <a:pt x="2502282" y="1955878"/>
                  <a:pt x="1938161" y="2520000"/>
                  <a:pt x="1242282" y="2520000"/>
                </a:cubicBezTo>
                <a:cubicBezTo>
                  <a:pt x="633389" y="2520000"/>
                  <a:pt x="125371" y="2088095"/>
                  <a:pt x="7881" y="1513934"/>
                </a:cubicBezTo>
                <a:lnTo>
                  <a:pt x="0" y="1462297"/>
                </a:lnTo>
                <a:lnTo>
                  <a:pt x="0" y="1057703"/>
                </a:lnTo>
                <a:lnTo>
                  <a:pt x="7881" y="1006066"/>
                </a:lnTo>
                <a:cubicBezTo>
                  <a:pt x="125371" y="431906"/>
                  <a:pt x="633389" y="0"/>
                  <a:pt x="1242282" y="0"/>
                </a:cubicBezTo>
                <a:close/>
              </a:path>
            </a:pathLst>
          </a:custGeom>
          <a:ln w="38100">
            <a:solidFill>
              <a:srgbClr val="FFFF00"/>
            </a:solidFill>
          </a:ln>
        </p:spPr>
      </p:pic>
      <p:pic>
        <p:nvPicPr>
          <p:cNvPr id="5" name="Picture 4" descr="A person smiling for a selfie&#10;&#10;AI-generated content may be incorrect.">
            <a:extLst>
              <a:ext uri="{FF2B5EF4-FFF2-40B4-BE49-F238E27FC236}">
                <a16:creationId xmlns:a16="http://schemas.microsoft.com/office/drawing/2014/main" id="{36B60246-F270-0D6B-9E93-0A8A43213070}"/>
              </a:ext>
            </a:extLst>
          </p:cNvPr>
          <p:cNvPicPr>
            <a:picLocks noChangeAspect="1"/>
          </p:cNvPicPr>
          <p:nvPr/>
        </p:nvPicPr>
        <p:blipFill>
          <a:blip r:embed="rId4"/>
          <a:srcRect t="156"/>
          <a:stretch>
            <a:fillRect/>
          </a:stretch>
        </p:blipFill>
        <p:spPr>
          <a:xfrm>
            <a:off x="5707332" y="2991452"/>
            <a:ext cx="2520000" cy="2520000"/>
          </a:xfrm>
          <a:custGeom>
            <a:avLst/>
            <a:gdLst>
              <a:gd name="connsiteX0" fmla="*/ 1242282 w 2502282"/>
              <a:gd name="connsiteY0" fmla="*/ 0 h 2520000"/>
              <a:gd name="connsiteX1" fmla="*/ 2502282 w 2502282"/>
              <a:gd name="connsiteY1" fmla="*/ 1260000 h 2520000"/>
              <a:gd name="connsiteX2" fmla="*/ 1242282 w 2502282"/>
              <a:gd name="connsiteY2" fmla="*/ 2520000 h 2520000"/>
              <a:gd name="connsiteX3" fmla="*/ 7881 w 2502282"/>
              <a:gd name="connsiteY3" fmla="*/ 1513934 h 2520000"/>
              <a:gd name="connsiteX4" fmla="*/ 0 w 2502282"/>
              <a:gd name="connsiteY4" fmla="*/ 1462297 h 2520000"/>
              <a:gd name="connsiteX5" fmla="*/ 0 w 2502282"/>
              <a:gd name="connsiteY5" fmla="*/ 1057703 h 2520000"/>
              <a:gd name="connsiteX6" fmla="*/ 7881 w 2502282"/>
              <a:gd name="connsiteY6" fmla="*/ 1006066 h 2520000"/>
              <a:gd name="connsiteX7" fmla="*/ 1242282 w 2502282"/>
              <a:gd name="connsiteY7"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282" h="2520000">
                <a:moveTo>
                  <a:pt x="1242282" y="0"/>
                </a:moveTo>
                <a:cubicBezTo>
                  <a:pt x="1938161" y="0"/>
                  <a:pt x="2502282" y="564122"/>
                  <a:pt x="2502282" y="1260000"/>
                </a:cubicBezTo>
                <a:cubicBezTo>
                  <a:pt x="2502282" y="1955878"/>
                  <a:pt x="1938161" y="2520000"/>
                  <a:pt x="1242282" y="2520000"/>
                </a:cubicBezTo>
                <a:cubicBezTo>
                  <a:pt x="633389" y="2520000"/>
                  <a:pt x="125371" y="2088095"/>
                  <a:pt x="7881" y="1513934"/>
                </a:cubicBezTo>
                <a:lnTo>
                  <a:pt x="0" y="1462297"/>
                </a:lnTo>
                <a:lnTo>
                  <a:pt x="0" y="1057703"/>
                </a:lnTo>
                <a:lnTo>
                  <a:pt x="7881" y="1006066"/>
                </a:lnTo>
                <a:cubicBezTo>
                  <a:pt x="125371" y="431906"/>
                  <a:pt x="633389" y="0"/>
                  <a:pt x="1242282" y="0"/>
                </a:cubicBezTo>
                <a:close/>
              </a:path>
            </a:pathLst>
          </a:custGeom>
          <a:ln w="38100">
            <a:solidFill>
              <a:srgbClr val="13914B"/>
            </a:solidFill>
          </a:ln>
        </p:spPr>
      </p:pic>
      <p:sp>
        <p:nvSpPr>
          <p:cNvPr id="11" name="Title 1">
            <a:extLst>
              <a:ext uri="{FF2B5EF4-FFF2-40B4-BE49-F238E27FC236}">
                <a16:creationId xmlns:a16="http://schemas.microsoft.com/office/drawing/2014/main" id="{174CA759-E7B5-AD2C-321E-95725FEC1303}"/>
              </a:ext>
            </a:extLst>
          </p:cNvPr>
          <p:cNvSpPr>
            <a:spLocks noGrp="1"/>
          </p:cNvSpPr>
          <p:nvPr>
            <p:ph type="ctrTitle"/>
          </p:nvPr>
        </p:nvSpPr>
        <p:spPr>
          <a:xfrm>
            <a:off x="562063" y="319042"/>
            <a:ext cx="4202886" cy="756385"/>
          </a:xfrm>
        </p:spPr>
        <p:txBody>
          <a:bodyPr anchor="t"/>
          <a:lstStyle/>
          <a:p>
            <a:r>
              <a:rPr lang="en-US"/>
              <a:t>Hello! I’m Chloe</a:t>
            </a:r>
            <a:endParaRPr lang="en-GB"/>
          </a:p>
        </p:txBody>
      </p:sp>
      <p:sp>
        <p:nvSpPr>
          <p:cNvPr id="12" name="Subtitle 2">
            <a:extLst>
              <a:ext uri="{FF2B5EF4-FFF2-40B4-BE49-F238E27FC236}">
                <a16:creationId xmlns:a16="http://schemas.microsoft.com/office/drawing/2014/main" id="{5D10AC90-121D-8506-C713-C6D964542001}"/>
              </a:ext>
            </a:extLst>
          </p:cNvPr>
          <p:cNvSpPr>
            <a:spLocks noGrp="1"/>
          </p:cNvSpPr>
          <p:nvPr>
            <p:ph type="subTitle" idx="1"/>
          </p:nvPr>
        </p:nvSpPr>
        <p:spPr>
          <a:xfrm>
            <a:off x="562063" y="1063550"/>
            <a:ext cx="5145269" cy="4447902"/>
          </a:xfrm>
        </p:spPr>
        <p:txBody>
          <a:bodyPr>
            <a:noAutofit/>
          </a:bodyPr>
          <a:lstStyle/>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Leading the older adults’ side of this project</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Service Improvement Lead – Adult Social Care</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Lead on engagement projects across ASC, including co-production</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Lead the Working Together group</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Oversee our SCIE relationship</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Developed the co-production toolkit</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Co-produced the ASC website and feedback questionnaires</a:t>
            </a:r>
          </a:p>
          <a:p>
            <a:pPr marL="342900" indent="-342900">
              <a:lnSpc>
                <a:spcPct val="100000"/>
              </a:lnSpc>
              <a:spcBef>
                <a:spcPts val="0"/>
              </a:spcBef>
              <a:spcAft>
                <a:spcPts val="1200"/>
              </a:spcAft>
              <a:buFont typeface="Arial" panose="020B0604020202020204" pitchFamily="34" charset="0"/>
              <a:buChar char="•"/>
            </a:pPr>
            <a:r>
              <a:rPr lang="en-GB">
                <a:latin typeface="Arial"/>
                <a:ea typeface="Arial"/>
                <a:cs typeface="Arial"/>
                <a:sym typeface="Arial"/>
              </a:rPr>
              <a:t>Background in care agency management, working closely with people with lived experience and carers</a:t>
            </a:r>
          </a:p>
          <a:p>
            <a:pPr marL="342900" indent="-342900">
              <a:lnSpc>
                <a:spcPct val="100000"/>
              </a:lnSpc>
              <a:spcBef>
                <a:spcPts val="0"/>
              </a:spcBef>
              <a:spcAft>
                <a:spcPts val="1200"/>
              </a:spcAft>
              <a:buFont typeface="Arial" panose="020B0604020202020204" pitchFamily="34" charset="0"/>
              <a:buChar char="•"/>
            </a:pPr>
            <a:endParaRPr lang="en-GB">
              <a:latin typeface="Arial"/>
              <a:ea typeface="Arial"/>
              <a:cs typeface="Arial"/>
              <a:sym typeface="Arial"/>
            </a:endParaRPr>
          </a:p>
          <a:p>
            <a:pPr>
              <a:lnSpc>
                <a:spcPct val="100000"/>
              </a:lnSpc>
              <a:spcBef>
                <a:spcPts val="0"/>
              </a:spcBef>
              <a:spcAft>
                <a:spcPts val="1200"/>
              </a:spcAft>
            </a:pPr>
            <a:endParaRPr lang="en-GB"/>
          </a:p>
        </p:txBody>
      </p:sp>
    </p:spTree>
    <p:extLst>
      <p:ext uri="{BB962C8B-B14F-4D97-AF65-F5344CB8AC3E}">
        <p14:creationId xmlns:p14="http://schemas.microsoft.com/office/powerpoint/2010/main" val="161675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B440C1-0BCC-47B2-3BEC-51845080E2A5}"/>
              </a:ext>
            </a:extLst>
          </p:cNvPr>
          <p:cNvSpPr>
            <a:spLocks noGrp="1"/>
          </p:cNvSpPr>
          <p:nvPr>
            <p:ph type="title"/>
          </p:nvPr>
        </p:nvSpPr>
        <p:spPr>
          <a:xfrm>
            <a:off x="628650" y="304271"/>
            <a:ext cx="7886700" cy="1104636"/>
          </a:xfrm>
        </p:spPr>
        <p:txBody>
          <a:bodyPr>
            <a:normAutofit/>
          </a:bodyPr>
          <a:lstStyle/>
          <a:p>
            <a:r>
              <a:rPr lang="en-GB" sz="4200"/>
              <a:t>Agenda &amp; general information</a:t>
            </a:r>
            <a:endParaRPr lang="en-US" sz="4200"/>
          </a:p>
        </p:txBody>
      </p:sp>
      <p:sp>
        <p:nvSpPr>
          <p:cNvPr id="2" name="Content Placeholder 2">
            <a:extLst>
              <a:ext uri="{FF2B5EF4-FFF2-40B4-BE49-F238E27FC236}">
                <a16:creationId xmlns:a16="http://schemas.microsoft.com/office/drawing/2014/main" id="{5DA998F5-D51D-EA77-ED50-498D4F8AC84A}"/>
              </a:ext>
            </a:extLst>
          </p:cNvPr>
          <p:cNvSpPr>
            <a:spLocks noGrp="1"/>
          </p:cNvSpPr>
          <p:nvPr>
            <p:ph idx="1"/>
          </p:nvPr>
        </p:nvSpPr>
        <p:spPr>
          <a:xfrm>
            <a:off x="628650" y="1654920"/>
            <a:ext cx="7886700" cy="358816"/>
          </a:xfrm>
        </p:spPr>
        <p:txBody>
          <a:bodyPr/>
          <a:lstStyle/>
          <a:p>
            <a:pPr marL="0" indent="0">
              <a:buNone/>
            </a:pPr>
            <a:r>
              <a:rPr lang="en-GB"/>
              <a:t>⌚ 1.10 – 1.30 pm | Welcome &amp; grounding </a:t>
            </a:r>
          </a:p>
        </p:txBody>
      </p:sp>
      <p:cxnSp>
        <p:nvCxnSpPr>
          <p:cNvPr id="8" name="Straight Connector 7">
            <a:extLst>
              <a:ext uri="{FF2B5EF4-FFF2-40B4-BE49-F238E27FC236}">
                <a16:creationId xmlns:a16="http://schemas.microsoft.com/office/drawing/2014/main" id="{3A96C41F-1D38-B26F-1979-A5A3DA86A0D3}"/>
              </a:ext>
            </a:extLst>
          </p:cNvPr>
          <p:cNvCxnSpPr>
            <a:cxnSpLocks/>
          </p:cNvCxnSpPr>
          <p:nvPr/>
        </p:nvCxnSpPr>
        <p:spPr>
          <a:xfrm>
            <a:off x="628650" y="2137024"/>
            <a:ext cx="7886700" cy="0"/>
          </a:xfrm>
          <a:prstGeom prst="line">
            <a:avLst/>
          </a:prstGeom>
          <a:ln w="28575">
            <a:solidFill>
              <a:srgbClr val="13914B"/>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897FF1A-F251-AAD3-1162-07D6FF72A83F}"/>
              </a:ext>
            </a:extLst>
          </p:cNvPr>
          <p:cNvSpPr txBox="1">
            <a:spLocks/>
          </p:cNvSpPr>
          <p:nvPr/>
        </p:nvSpPr>
        <p:spPr>
          <a:xfrm>
            <a:off x="628650" y="2393130"/>
            <a:ext cx="7886700" cy="358816"/>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a:t>⌚ 1.30 – 1.40 pm | Activity: Icebreaker</a:t>
            </a:r>
          </a:p>
        </p:txBody>
      </p:sp>
      <p:sp>
        <p:nvSpPr>
          <p:cNvPr id="12" name="Content Placeholder 2">
            <a:extLst>
              <a:ext uri="{FF2B5EF4-FFF2-40B4-BE49-F238E27FC236}">
                <a16:creationId xmlns:a16="http://schemas.microsoft.com/office/drawing/2014/main" id="{3802A6FC-8907-2923-8224-BCD120A294E5}"/>
              </a:ext>
            </a:extLst>
          </p:cNvPr>
          <p:cNvSpPr txBox="1">
            <a:spLocks/>
          </p:cNvSpPr>
          <p:nvPr/>
        </p:nvSpPr>
        <p:spPr>
          <a:xfrm>
            <a:off x="628650" y="3131339"/>
            <a:ext cx="7886700" cy="358816"/>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a:t>⌚ 1.40 – 2.10 pm | Activity: Think about a time when…</a:t>
            </a:r>
          </a:p>
        </p:txBody>
      </p:sp>
      <p:cxnSp>
        <p:nvCxnSpPr>
          <p:cNvPr id="13" name="Straight Connector 12">
            <a:extLst>
              <a:ext uri="{FF2B5EF4-FFF2-40B4-BE49-F238E27FC236}">
                <a16:creationId xmlns:a16="http://schemas.microsoft.com/office/drawing/2014/main" id="{F87E129B-D254-9324-1A20-DE69ABDD8A4B}"/>
              </a:ext>
            </a:extLst>
          </p:cNvPr>
          <p:cNvCxnSpPr>
            <a:cxnSpLocks/>
          </p:cNvCxnSpPr>
          <p:nvPr/>
        </p:nvCxnSpPr>
        <p:spPr>
          <a:xfrm>
            <a:off x="628650" y="2857500"/>
            <a:ext cx="7886700" cy="0"/>
          </a:xfrm>
          <a:prstGeom prst="line">
            <a:avLst/>
          </a:prstGeom>
          <a:ln w="28575">
            <a:solidFill>
              <a:srgbClr val="13914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FE7A5A-CFBF-DC91-760E-D698A2A56DD9}"/>
              </a:ext>
            </a:extLst>
          </p:cNvPr>
          <p:cNvCxnSpPr>
            <a:cxnSpLocks/>
          </p:cNvCxnSpPr>
          <p:nvPr/>
        </p:nvCxnSpPr>
        <p:spPr>
          <a:xfrm>
            <a:off x="628650" y="3574979"/>
            <a:ext cx="7886700" cy="0"/>
          </a:xfrm>
          <a:prstGeom prst="line">
            <a:avLst/>
          </a:prstGeom>
          <a:ln w="28575">
            <a:solidFill>
              <a:srgbClr val="13914B"/>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890542D-224D-98E7-440F-64FE90A584A1}"/>
              </a:ext>
            </a:extLst>
          </p:cNvPr>
          <p:cNvSpPr txBox="1">
            <a:spLocks/>
          </p:cNvSpPr>
          <p:nvPr/>
        </p:nvSpPr>
        <p:spPr>
          <a:xfrm>
            <a:off x="628650" y="3848818"/>
            <a:ext cx="7886700" cy="358816"/>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a:latin typeface="Arial"/>
                <a:cs typeface="Arial"/>
              </a:rPr>
              <a:t>⌚ 2.10 – 2.30 pm | Closing circle, what's next &amp; questions</a:t>
            </a:r>
          </a:p>
        </p:txBody>
      </p:sp>
    </p:spTree>
    <p:extLst>
      <p:ext uri="{BB962C8B-B14F-4D97-AF65-F5344CB8AC3E}">
        <p14:creationId xmlns:p14="http://schemas.microsoft.com/office/powerpoint/2010/main" val="222523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BE552-2DF2-3274-269A-93710248CA1B}"/>
              </a:ext>
            </a:extLst>
          </p:cNvPr>
          <p:cNvSpPr>
            <a:spLocks noGrp="1"/>
          </p:cNvSpPr>
          <p:nvPr>
            <p:ph sz="half" idx="1"/>
          </p:nvPr>
        </p:nvSpPr>
        <p:spPr>
          <a:xfrm>
            <a:off x="628650" y="1521354"/>
            <a:ext cx="3693968" cy="3992342"/>
          </a:xfrm>
        </p:spPr>
        <p:txBody>
          <a:bodyPr vert="horz" lIns="0" tIns="0" rIns="0" bIns="0" rtlCol="0" anchor="t">
            <a:normAutofit/>
          </a:bodyPr>
          <a:lstStyle/>
          <a:p>
            <a:pPr marL="0" indent="0">
              <a:buNone/>
            </a:pPr>
            <a:r>
              <a:rPr lang="en-GB" sz="1800">
                <a:latin typeface="Arial"/>
                <a:cs typeface="Arial"/>
              </a:rPr>
              <a:t>1️⃣ </a:t>
            </a:r>
            <a:r>
              <a:rPr lang="en-US" sz="1800">
                <a:latin typeface="Arial"/>
                <a:cs typeface="Arial"/>
              </a:rPr>
              <a:t>We know that day services need to evolve to be more </a:t>
            </a:r>
            <a:r>
              <a:rPr lang="en-US" sz="1800" err="1">
                <a:latin typeface="Arial"/>
                <a:cs typeface="Arial"/>
              </a:rPr>
              <a:t>personalised</a:t>
            </a:r>
            <a:r>
              <a:rPr lang="en-US" sz="1800">
                <a:latin typeface="Arial"/>
                <a:cs typeface="Arial"/>
              </a:rPr>
              <a:t>, meaningful and responsive </a:t>
            </a:r>
          </a:p>
          <a:p>
            <a:pPr marL="0" indent="0">
              <a:buNone/>
            </a:pPr>
            <a:endParaRPr lang="en-US" sz="1800">
              <a:solidFill>
                <a:schemeClr val="tx1"/>
              </a:solidFill>
            </a:endParaRPr>
          </a:p>
          <a:p>
            <a:pPr marL="0" indent="0">
              <a:buNone/>
            </a:pPr>
            <a:r>
              <a:rPr lang="en-US" sz="1800">
                <a:latin typeface="Arial"/>
                <a:cs typeface="Arial"/>
              </a:rPr>
              <a:t>2️⃣The current contracts are coming to an end: we can create a real change</a:t>
            </a:r>
          </a:p>
          <a:p>
            <a:pPr marL="0" indent="0">
              <a:buNone/>
            </a:pPr>
            <a:endParaRPr lang="en-US" sz="1800">
              <a:solidFill>
                <a:schemeClr val="tx1"/>
              </a:solidFill>
            </a:endParaRPr>
          </a:p>
          <a:p>
            <a:pPr marL="0" indent="0">
              <a:buNone/>
            </a:pPr>
            <a:r>
              <a:rPr lang="en-US" sz="1800">
                <a:latin typeface="Arial"/>
                <a:cs typeface="Arial"/>
              </a:rPr>
              <a:t>3️⃣ </a:t>
            </a:r>
            <a:r>
              <a:rPr lang="en-GB" sz="1800">
                <a:solidFill>
                  <a:schemeClr val="dk1"/>
                </a:solidFill>
                <a:latin typeface="Arial"/>
                <a:cs typeface="Arial"/>
              </a:rPr>
              <a:t>The buildings - we are working across the council to address the buildings and  the service </a:t>
            </a:r>
          </a:p>
          <a:p>
            <a:pPr marL="0" indent="0">
              <a:buNone/>
            </a:pPr>
            <a:endParaRPr lang="en-GB"/>
          </a:p>
        </p:txBody>
      </p:sp>
      <p:sp>
        <p:nvSpPr>
          <p:cNvPr id="5" name="Title 1">
            <a:extLst>
              <a:ext uri="{FF2B5EF4-FFF2-40B4-BE49-F238E27FC236}">
                <a16:creationId xmlns:a16="http://schemas.microsoft.com/office/drawing/2014/main" id="{283BD4E8-0C8D-1A52-E3DB-3C60FC7D4A40}"/>
              </a:ext>
            </a:extLst>
          </p:cNvPr>
          <p:cNvSpPr>
            <a:spLocks noGrp="1"/>
          </p:cNvSpPr>
          <p:nvPr>
            <p:ph type="title"/>
          </p:nvPr>
        </p:nvSpPr>
        <p:spPr>
          <a:xfrm>
            <a:off x="628650" y="304271"/>
            <a:ext cx="7886700" cy="1104636"/>
          </a:xfrm>
        </p:spPr>
        <p:txBody>
          <a:bodyPr>
            <a:normAutofit/>
          </a:bodyPr>
          <a:lstStyle/>
          <a:p>
            <a:r>
              <a:rPr lang="en-GB" sz="4400"/>
              <a:t>Why we’re doing this</a:t>
            </a:r>
            <a:endParaRPr lang="en-US" sz="4400"/>
          </a:p>
        </p:txBody>
      </p:sp>
    </p:spTree>
    <p:extLst>
      <p:ext uri="{BB962C8B-B14F-4D97-AF65-F5344CB8AC3E}">
        <p14:creationId xmlns:p14="http://schemas.microsoft.com/office/powerpoint/2010/main" val="57449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0F27-E0DC-C5E4-506B-90E50D5E99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1DF2E-5543-75E7-6A48-18C7454D648F}"/>
              </a:ext>
            </a:extLst>
          </p:cNvPr>
          <p:cNvSpPr>
            <a:spLocks noGrp="1"/>
          </p:cNvSpPr>
          <p:nvPr>
            <p:ph sz="half" idx="1"/>
          </p:nvPr>
        </p:nvSpPr>
        <p:spPr>
          <a:xfrm>
            <a:off x="628650" y="1521354"/>
            <a:ext cx="3693968" cy="3992342"/>
          </a:xfrm>
        </p:spPr>
        <p:txBody>
          <a:bodyPr>
            <a:normAutofit/>
          </a:bodyPr>
          <a:lstStyle/>
          <a:p>
            <a:pPr marL="0" indent="0">
              <a:buNone/>
            </a:pPr>
            <a:r>
              <a:rPr lang="en-GB" sz="1800">
                <a:solidFill>
                  <a:schemeClr val="bg1">
                    <a:lumMod val="75000"/>
                  </a:schemeClr>
                </a:solidFill>
              </a:rPr>
              <a:t>1️⃣ </a:t>
            </a:r>
            <a:r>
              <a:rPr lang="en-US" sz="1800">
                <a:solidFill>
                  <a:schemeClr val="bg1">
                    <a:lumMod val="75000"/>
                  </a:schemeClr>
                </a:solidFill>
              </a:rPr>
              <a:t>We know that day services need to evolve to be more </a:t>
            </a:r>
            <a:r>
              <a:rPr lang="en-US" sz="1800" err="1">
                <a:solidFill>
                  <a:schemeClr val="bg1">
                    <a:lumMod val="75000"/>
                  </a:schemeClr>
                </a:solidFill>
              </a:rPr>
              <a:t>personalised</a:t>
            </a:r>
            <a:r>
              <a:rPr lang="en-US" sz="1800">
                <a:solidFill>
                  <a:schemeClr val="bg1">
                    <a:lumMod val="75000"/>
                  </a:schemeClr>
                </a:solidFill>
              </a:rPr>
              <a:t>, meaningful and responsive </a:t>
            </a:r>
          </a:p>
          <a:p>
            <a:pPr marL="0" indent="0">
              <a:buNone/>
            </a:pPr>
            <a:endParaRPr lang="en-US" sz="1800">
              <a:solidFill>
                <a:schemeClr val="bg1">
                  <a:lumMod val="75000"/>
                </a:schemeClr>
              </a:solidFill>
            </a:endParaRPr>
          </a:p>
          <a:p>
            <a:pPr marL="0" indent="0">
              <a:buNone/>
            </a:pPr>
            <a:r>
              <a:rPr lang="en-US" sz="1800">
                <a:solidFill>
                  <a:schemeClr val="bg1">
                    <a:lumMod val="75000"/>
                  </a:schemeClr>
                </a:solidFill>
              </a:rPr>
              <a:t>2️⃣The current contracts are coming to an end: we can create a real change</a:t>
            </a:r>
          </a:p>
          <a:p>
            <a:pPr marL="0" indent="0">
              <a:buNone/>
            </a:pPr>
            <a:endParaRPr lang="en-US" sz="1800">
              <a:solidFill>
                <a:schemeClr val="bg1">
                  <a:lumMod val="75000"/>
                </a:schemeClr>
              </a:solidFill>
            </a:endParaRPr>
          </a:p>
          <a:p>
            <a:pPr marL="0" indent="0">
              <a:buNone/>
            </a:pPr>
            <a:r>
              <a:rPr lang="en-US" sz="1800">
                <a:solidFill>
                  <a:schemeClr val="bg1">
                    <a:lumMod val="75000"/>
                  </a:schemeClr>
                </a:solidFill>
              </a:rPr>
              <a:t>3️⃣ </a:t>
            </a:r>
            <a:r>
              <a:rPr lang="en-GB" sz="1800">
                <a:solidFill>
                  <a:schemeClr val="bg1">
                    <a:lumMod val="75000"/>
                  </a:schemeClr>
                </a:solidFill>
              </a:rPr>
              <a:t>The buildings -- we are working across the council to address the buildings and  the service </a:t>
            </a:r>
          </a:p>
          <a:p>
            <a:pPr marL="0" indent="0">
              <a:buNone/>
            </a:pPr>
            <a:endParaRPr lang="en-GB">
              <a:solidFill>
                <a:schemeClr val="bg1">
                  <a:lumMod val="75000"/>
                </a:schemeClr>
              </a:solidFill>
            </a:endParaRPr>
          </a:p>
        </p:txBody>
      </p:sp>
      <p:sp>
        <p:nvSpPr>
          <p:cNvPr id="5" name="Title 1">
            <a:extLst>
              <a:ext uri="{FF2B5EF4-FFF2-40B4-BE49-F238E27FC236}">
                <a16:creationId xmlns:a16="http://schemas.microsoft.com/office/drawing/2014/main" id="{521A32C8-6CC2-9CD7-E8AB-D0E3A376EC42}"/>
              </a:ext>
            </a:extLst>
          </p:cNvPr>
          <p:cNvSpPr>
            <a:spLocks noGrp="1"/>
          </p:cNvSpPr>
          <p:nvPr>
            <p:ph type="title"/>
          </p:nvPr>
        </p:nvSpPr>
        <p:spPr>
          <a:xfrm>
            <a:off x="628650" y="304271"/>
            <a:ext cx="7886700" cy="1104636"/>
          </a:xfrm>
        </p:spPr>
        <p:txBody>
          <a:bodyPr>
            <a:normAutofit/>
          </a:bodyPr>
          <a:lstStyle/>
          <a:p>
            <a:r>
              <a:rPr lang="en-GB" sz="4400"/>
              <a:t>Why we’re doing this</a:t>
            </a:r>
            <a:endParaRPr lang="en-US" sz="4400"/>
          </a:p>
        </p:txBody>
      </p:sp>
      <p:sp>
        <p:nvSpPr>
          <p:cNvPr id="6" name="Content Placeholder 2">
            <a:extLst>
              <a:ext uri="{FF2B5EF4-FFF2-40B4-BE49-F238E27FC236}">
                <a16:creationId xmlns:a16="http://schemas.microsoft.com/office/drawing/2014/main" id="{A9226B16-1255-8E7D-3356-FDFCE9207982}"/>
              </a:ext>
            </a:extLst>
          </p:cNvPr>
          <p:cNvSpPr txBox="1">
            <a:spLocks noGrp="1"/>
          </p:cNvSpPr>
          <p:nvPr>
            <p:ph sz="half" idx="2"/>
          </p:nvPr>
        </p:nvSpPr>
        <p:spPr>
          <a:xfrm>
            <a:off x="4629150" y="1520825"/>
            <a:ext cx="3886200" cy="3992563"/>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ts val="0"/>
              </a:spcBef>
              <a:buSzPts val="2400"/>
              <a:buNone/>
            </a:pPr>
            <a:r>
              <a:rPr lang="en-US" sz="1800">
                <a:solidFill>
                  <a:schemeClr val="tx1"/>
                </a:solidFill>
                <a:latin typeface="Arial"/>
                <a:ea typeface="Arial"/>
                <a:cs typeface="Arial"/>
              </a:rPr>
              <a:t>So </a:t>
            </a:r>
            <a:r>
              <a:rPr lang="en-GB">
                <a:solidFill>
                  <a:schemeClr val="tx1"/>
                </a:solidFill>
                <a:latin typeface="Arial"/>
                <a:ea typeface="Arial"/>
                <a:cs typeface="Arial"/>
              </a:rPr>
              <a:t>w</a:t>
            </a:r>
            <a:r>
              <a:rPr lang="en-GB" sz="1800">
                <a:solidFill>
                  <a:schemeClr val="tx1"/>
                </a:solidFill>
                <a:latin typeface="Arial"/>
                <a:ea typeface="Arial"/>
                <a:cs typeface="Arial"/>
              </a:rPr>
              <a:t>e need to understand:</a:t>
            </a:r>
          </a:p>
          <a:p>
            <a:pPr marL="285739" indent="-317487">
              <a:lnSpc>
                <a:spcPct val="115000"/>
              </a:lnSpc>
              <a:spcBef>
                <a:spcPts val="1000"/>
              </a:spcBef>
              <a:buSzPts val="2400"/>
              <a:buFont typeface="Arial" panose="020B0604020202020204" pitchFamily="34" charset="0"/>
              <a:buChar char="•"/>
            </a:pPr>
            <a:r>
              <a:rPr lang="en-GB" sz="1800">
                <a:solidFill>
                  <a:schemeClr val="tx1"/>
                </a:solidFill>
                <a:latin typeface="Arial"/>
                <a:ea typeface="Arial"/>
                <a:cs typeface="Arial"/>
                <a:sym typeface="Arial"/>
              </a:rPr>
              <a:t>What is </a:t>
            </a:r>
            <a:r>
              <a:rPr lang="en-GB" sz="1800" b="1">
                <a:solidFill>
                  <a:schemeClr val="tx1"/>
                </a:solidFill>
                <a:latin typeface="Arial"/>
                <a:ea typeface="Arial"/>
                <a:cs typeface="Arial"/>
                <a:sym typeface="Arial"/>
              </a:rPr>
              <a:t>important</a:t>
            </a:r>
            <a:r>
              <a:rPr lang="en-GB" sz="1800">
                <a:solidFill>
                  <a:schemeClr val="tx1"/>
                </a:solidFill>
                <a:latin typeface="Arial"/>
                <a:ea typeface="Arial"/>
                <a:cs typeface="Arial"/>
                <a:sym typeface="Arial"/>
              </a:rPr>
              <a:t> to </a:t>
            </a:r>
            <a:r>
              <a:rPr lang="en-GB" sz="1800" b="1">
                <a:solidFill>
                  <a:schemeClr val="tx1"/>
                </a:solidFill>
                <a:latin typeface="Arial"/>
                <a:ea typeface="Arial"/>
                <a:cs typeface="Arial"/>
                <a:sym typeface="Arial"/>
              </a:rPr>
              <a:t>you</a:t>
            </a:r>
            <a:r>
              <a:rPr lang="en-GB" sz="1800">
                <a:solidFill>
                  <a:schemeClr val="tx1"/>
                </a:solidFill>
                <a:latin typeface="Arial"/>
                <a:ea typeface="Arial"/>
                <a:cs typeface="Arial"/>
                <a:sym typeface="Arial"/>
              </a:rPr>
              <a:t>?</a:t>
            </a:r>
          </a:p>
          <a:p>
            <a:pPr marL="285739" indent="-317487">
              <a:lnSpc>
                <a:spcPct val="115000"/>
              </a:lnSpc>
              <a:spcBef>
                <a:spcPts val="0"/>
              </a:spcBef>
              <a:buSzPts val="2400"/>
              <a:buFont typeface="Arial" panose="020B0604020202020204" pitchFamily="34" charset="0"/>
              <a:buChar char="•"/>
            </a:pPr>
            <a:r>
              <a:rPr lang="en-GB" sz="1800">
                <a:solidFill>
                  <a:schemeClr val="tx1"/>
                </a:solidFill>
                <a:latin typeface="Arial"/>
                <a:ea typeface="Arial"/>
                <a:cs typeface="Arial"/>
                <a:sym typeface="Arial"/>
              </a:rPr>
              <a:t>What is the </a:t>
            </a:r>
            <a:r>
              <a:rPr lang="en-GB" sz="1800" b="1">
                <a:solidFill>
                  <a:schemeClr val="tx1"/>
                </a:solidFill>
                <a:latin typeface="Arial"/>
                <a:ea typeface="Arial"/>
                <a:cs typeface="Arial"/>
                <a:sym typeface="Arial"/>
              </a:rPr>
              <a:t>life you want to lead</a:t>
            </a:r>
            <a:r>
              <a:rPr lang="en-GB" sz="1800">
                <a:solidFill>
                  <a:schemeClr val="tx1"/>
                </a:solidFill>
                <a:latin typeface="Arial"/>
                <a:ea typeface="Arial"/>
                <a:cs typeface="Arial"/>
                <a:sym typeface="Arial"/>
              </a:rPr>
              <a:t>?</a:t>
            </a:r>
          </a:p>
          <a:p>
            <a:pPr marL="0" indent="0">
              <a:lnSpc>
                <a:spcPct val="114999"/>
              </a:lnSpc>
              <a:spcBef>
                <a:spcPts val="0"/>
              </a:spcBef>
              <a:buSzPts val="2400"/>
              <a:buNone/>
            </a:pPr>
            <a:endParaRPr lang="en-GB" sz="1800">
              <a:solidFill>
                <a:schemeClr val="tx1"/>
              </a:solidFill>
              <a:latin typeface="Arial"/>
              <a:ea typeface="Arial"/>
              <a:cs typeface="Arial"/>
            </a:endParaRPr>
          </a:p>
          <a:p>
            <a:pPr marL="0" indent="0">
              <a:lnSpc>
                <a:spcPct val="114999"/>
              </a:lnSpc>
              <a:spcBef>
                <a:spcPts val="0"/>
              </a:spcBef>
              <a:buSzPts val="2400"/>
              <a:buNone/>
            </a:pPr>
            <a:r>
              <a:rPr lang="en-GB" sz="1800">
                <a:solidFill>
                  <a:schemeClr val="tx1"/>
                </a:solidFill>
                <a:latin typeface="Arial"/>
                <a:ea typeface="Arial"/>
                <a:cs typeface="Arial"/>
              </a:rPr>
              <a:t>And then </a:t>
            </a:r>
            <a:r>
              <a:rPr lang="en-GB" sz="1800" b="1">
                <a:solidFill>
                  <a:schemeClr val="tx1"/>
                </a:solidFill>
                <a:latin typeface="Arial"/>
                <a:ea typeface="Arial"/>
                <a:cs typeface="Arial"/>
              </a:rPr>
              <a:t>we need to work together </a:t>
            </a:r>
            <a:r>
              <a:rPr lang="en-GB" sz="1800">
                <a:solidFill>
                  <a:schemeClr val="tx1"/>
                </a:solidFill>
                <a:latin typeface="Arial"/>
                <a:ea typeface="Arial"/>
                <a:cs typeface="Arial"/>
              </a:rPr>
              <a:t>to understand </a:t>
            </a:r>
            <a:r>
              <a:rPr lang="en-GB" sz="1800">
                <a:solidFill>
                  <a:schemeClr val="tx1"/>
                </a:solidFill>
                <a:latin typeface="Arial"/>
                <a:ea typeface="Arial"/>
                <a:cs typeface="Arial"/>
                <a:sym typeface="Arial"/>
              </a:rPr>
              <a:t>how </a:t>
            </a:r>
            <a:r>
              <a:rPr lang="en-GB">
                <a:solidFill>
                  <a:schemeClr val="tx1"/>
                </a:solidFill>
                <a:latin typeface="Arial"/>
                <a:ea typeface="Arial"/>
                <a:cs typeface="Arial"/>
                <a:sym typeface="Arial"/>
              </a:rPr>
              <a:t>and then </a:t>
            </a:r>
            <a:r>
              <a:rPr lang="en-GB" sz="1800">
                <a:solidFill>
                  <a:schemeClr val="tx1"/>
                </a:solidFill>
                <a:latin typeface="Arial"/>
                <a:ea typeface="Arial"/>
                <a:cs typeface="Arial"/>
                <a:sym typeface="Arial"/>
              </a:rPr>
              <a:t>make that happen</a:t>
            </a:r>
            <a:endParaRPr lang="en-GB" sz="1800">
              <a:solidFill>
                <a:schemeClr val="tx1"/>
              </a:solidFill>
              <a:latin typeface="Arial"/>
              <a:ea typeface="Arial"/>
              <a:cs typeface="Arial"/>
            </a:endParaRPr>
          </a:p>
          <a:p>
            <a:pPr marL="355600" indent="-355600"/>
            <a:endParaRPr lang="en-US">
              <a:solidFill>
                <a:schemeClr val="tx1"/>
              </a:solidFill>
            </a:endParaRPr>
          </a:p>
          <a:p>
            <a:pPr marL="355600" indent="-355600"/>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240539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71AC09-D41E-044E-D9DE-597CC4376352}"/>
              </a:ext>
            </a:extLst>
          </p:cNvPr>
          <p:cNvSpPr txBox="1">
            <a:spLocks/>
          </p:cNvSpPr>
          <p:nvPr/>
        </p:nvSpPr>
        <p:spPr>
          <a:xfrm>
            <a:off x="296882" y="304271"/>
            <a:ext cx="3716976" cy="4968373"/>
          </a:xfrm>
          <a:prstGeom prst="rect">
            <a:avLst/>
          </a:prstGeom>
          <a:noFill/>
        </p:spPr>
        <p:txBody>
          <a:bodyPr vert="horz" lIns="144000" tIns="0" rIns="144000" bIns="0" rtlCol="0" anchor="ctr">
            <a:normAutofit/>
          </a:bodyPr>
          <a:lstStyle>
            <a:lvl1pPr algn="l" defTabSz="685800" rtl="0" eaLnBrk="1" fontAlgn="b" latinLnBrk="0" hangingPunct="1">
              <a:lnSpc>
                <a:spcPct val="90000"/>
              </a:lnSpc>
              <a:spcBef>
                <a:spcPct val="0"/>
              </a:spcBef>
              <a:buNone/>
              <a:defRPr sz="3400" b="1" kern="1200">
                <a:solidFill>
                  <a:schemeClr val="bg1"/>
                </a:solidFill>
                <a:latin typeface="Arial" panose="020B0604020202020204" pitchFamily="34" charset="0"/>
                <a:ea typeface="+mj-ea"/>
                <a:cs typeface="Arial" panose="020B0604020202020204" pitchFamily="34" charset="0"/>
              </a:defRPr>
            </a:lvl1pPr>
          </a:lstStyle>
          <a:p>
            <a:r>
              <a:rPr lang="en-GB" sz="3600"/>
              <a:t>What is this </a:t>
            </a:r>
          </a:p>
          <a:p>
            <a:r>
              <a:rPr lang="en-GB" sz="3600"/>
              <a:t>‘Co-production’ challenge? </a:t>
            </a:r>
            <a:endParaRPr lang="en-US" sz="3600"/>
          </a:p>
        </p:txBody>
      </p:sp>
      <p:sp>
        <p:nvSpPr>
          <p:cNvPr id="5" name="Title 1">
            <a:extLst>
              <a:ext uri="{FF2B5EF4-FFF2-40B4-BE49-F238E27FC236}">
                <a16:creationId xmlns:a16="http://schemas.microsoft.com/office/drawing/2014/main" id="{1BEE15FA-6FF2-1289-D18A-64EC3702CB68}"/>
              </a:ext>
            </a:extLst>
          </p:cNvPr>
          <p:cNvSpPr txBox="1">
            <a:spLocks/>
          </p:cNvSpPr>
          <p:nvPr/>
        </p:nvSpPr>
        <p:spPr>
          <a:xfrm>
            <a:off x="4358244" y="373313"/>
            <a:ext cx="4429496" cy="4968373"/>
          </a:xfrm>
          <a:prstGeom prst="rect">
            <a:avLst/>
          </a:prstGeom>
          <a:solidFill>
            <a:schemeClr val="bg1"/>
          </a:solidFill>
        </p:spPr>
        <p:txBody>
          <a:bodyPr vert="horz" lIns="144000" tIns="0" rIns="144000" bIns="0" rtlCol="0" anchor="t">
            <a:normAutofit/>
          </a:bodyPr>
          <a:lstStyle>
            <a:lvl1pPr algn="l" defTabSz="685800" rtl="0" eaLnBrk="1" fontAlgn="b" latinLnBrk="0" hangingPunct="1">
              <a:lnSpc>
                <a:spcPct val="90000"/>
              </a:lnSpc>
              <a:spcBef>
                <a:spcPct val="0"/>
              </a:spcBef>
              <a:buNone/>
              <a:defRPr sz="3400" b="1" kern="1200">
                <a:solidFill>
                  <a:schemeClr val="bg1"/>
                </a:solidFill>
                <a:latin typeface="Arial" panose="020B0604020202020204" pitchFamily="34" charset="0"/>
                <a:ea typeface="+mj-ea"/>
                <a:cs typeface="Arial" panose="020B0604020202020204" pitchFamily="34" charset="0"/>
              </a:defRPr>
            </a:lvl1pPr>
          </a:lstStyle>
          <a:p>
            <a:pPr marL="450850" indent="-450850">
              <a:spcBef>
                <a:spcPts val="0"/>
              </a:spcBef>
              <a:buSzPts val="3200"/>
            </a:pPr>
            <a:endParaRPr lang="en-GB" sz="2000" b="0">
              <a:solidFill>
                <a:schemeClr val="tx1"/>
              </a:solidFill>
              <a:latin typeface="Arial"/>
              <a:ea typeface="Arial"/>
              <a:cs typeface="Arial"/>
              <a:sym typeface="Arial"/>
            </a:endParaRPr>
          </a:p>
          <a:p>
            <a:pPr marL="450850" indent="-450850">
              <a:spcBef>
                <a:spcPts val="0"/>
              </a:spcBef>
              <a:buSzPts val="3200"/>
            </a:pPr>
            <a:endParaRPr lang="en-GB" sz="2000" b="0">
              <a:solidFill>
                <a:schemeClr val="tx1"/>
              </a:solidFill>
              <a:latin typeface="Arial"/>
              <a:ea typeface="Arial"/>
              <a:cs typeface="Arial"/>
              <a:sym typeface="Arial"/>
            </a:endParaRPr>
          </a:p>
          <a:p>
            <a:pPr marL="450850" indent="-450850">
              <a:spcBef>
                <a:spcPts val="0"/>
              </a:spcBef>
              <a:buSzPts val="3200"/>
            </a:pPr>
            <a:r>
              <a:rPr lang="en-GB" sz="2000" b="0">
                <a:solidFill>
                  <a:schemeClr val="tx1"/>
                </a:solidFill>
                <a:latin typeface="Arial"/>
                <a:ea typeface="Arial"/>
                <a:cs typeface="Arial"/>
                <a:sym typeface="Arial"/>
              </a:rPr>
              <a:t>🎯 A focused 100-day project to explore, co-create, and prototype better ways of delivering support</a:t>
            </a:r>
          </a:p>
          <a:p>
            <a:pPr marL="284163" indent="-284163">
              <a:spcBef>
                <a:spcPts val="0"/>
              </a:spcBef>
              <a:buSzPts val="3200"/>
            </a:pPr>
            <a:endParaRPr lang="en-GB" sz="2000" b="0">
              <a:solidFill>
                <a:schemeClr val="tx1"/>
              </a:solidFill>
              <a:latin typeface="Arial"/>
              <a:ea typeface="Arial"/>
              <a:cs typeface="Arial"/>
              <a:sym typeface="Arial"/>
            </a:endParaRPr>
          </a:p>
          <a:p>
            <a:pPr marL="450850" indent="-450850">
              <a:spcBef>
                <a:spcPts val="533"/>
              </a:spcBef>
              <a:buClr>
                <a:schemeClr val="dk1"/>
              </a:buClr>
              <a:buSzPts val="3200"/>
              <a:tabLst>
                <a:tab pos="450850" algn="l"/>
              </a:tabLst>
            </a:pPr>
            <a:r>
              <a:rPr lang="en-GB" sz="2000" b="0">
                <a:solidFill>
                  <a:schemeClr val="tx1"/>
                </a:solidFill>
                <a:latin typeface="Arial"/>
                <a:ea typeface="Arial"/>
                <a:cs typeface="Arial"/>
                <a:sym typeface="Arial"/>
              </a:rPr>
              <a:t>💪 Led by you (service users, families, carers, front-line staff, etc.)</a:t>
            </a:r>
          </a:p>
          <a:p>
            <a:pPr marL="284163" indent="-284163">
              <a:spcBef>
                <a:spcPts val="533"/>
              </a:spcBef>
              <a:buClr>
                <a:schemeClr val="dk1"/>
              </a:buClr>
              <a:buSzPts val="3200"/>
            </a:pPr>
            <a:endParaRPr lang="en-GB" sz="2000" b="0">
              <a:solidFill>
                <a:schemeClr val="tx1"/>
              </a:solidFill>
              <a:latin typeface="Arial"/>
              <a:ea typeface="Arial"/>
              <a:cs typeface="Arial"/>
              <a:sym typeface="Arial"/>
            </a:endParaRPr>
          </a:p>
          <a:p>
            <a:pPr marL="450850" indent="-450850">
              <a:spcBef>
                <a:spcPts val="533"/>
              </a:spcBef>
              <a:buClr>
                <a:schemeClr val="dk1"/>
              </a:buClr>
              <a:buSzPts val="3200"/>
            </a:pPr>
            <a:r>
              <a:rPr lang="en-GB" sz="2000" b="0">
                <a:solidFill>
                  <a:schemeClr val="tx1"/>
                </a:solidFill>
                <a:latin typeface="Arial"/>
                <a:ea typeface="Arial"/>
                <a:cs typeface="Arial"/>
                <a:sym typeface="Arial"/>
              </a:rPr>
              <a:t>🧭 Facilitated by me, Chloe and the wider LBL staff </a:t>
            </a:r>
          </a:p>
        </p:txBody>
      </p:sp>
    </p:spTree>
    <p:extLst>
      <p:ext uri="{BB962C8B-B14F-4D97-AF65-F5344CB8AC3E}">
        <p14:creationId xmlns:p14="http://schemas.microsoft.com/office/powerpoint/2010/main" val="269955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CF77-15EE-0C00-941D-9E2631D638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58A1F-5DD6-F592-FD35-83DB5F083387}"/>
              </a:ext>
            </a:extLst>
          </p:cNvPr>
          <p:cNvSpPr>
            <a:spLocks noGrp="1"/>
          </p:cNvSpPr>
          <p:nvPr>
            <p:ph sz="half" idx="1"/>
          </p:nvPr>
        </p:nvSpPr>
        <p:spPr>
          <a:xfrm>
            <a:off x="628650" y="1521354"/>
            <a:ext cx="7886700" cy="3992342"/>
          </a:xfrm>
        </p:spPr>
        <p:txBody>
          <a:bodyPr vert="horz" lIns="0" tIns="0" rIns="0" bIns="0" rtlCol="0" anchor="t">
            <a:normAutofit lnSpcReduction="10000"/>
          </a:bodyPr>
          <a:lstStyle/>
          <a:p>
            <a:pPr lvl="0">
              <a:buFont typeface=""/>
              <a:buChar char="•"/>
            </a:pPr>
            <a:r>
              <a:rPr lang="en-GB" sz="1800">
                <a:latin typeface="Arial"/>
                <a:ea typeface="Arial"/>
                <a:cs typeface="Arial"/>
              </a:rPr>
              <a:t>In 2023, the Learning Disabilities Implementation Plan was developed to reflect the goals and aspirations of adults and young people with learning disabilities and their families.​</a:t>
            </a:r>
          </a:p>
          <a:p>
            <a:pPr lvl="0">
              <a:buFont typeface=""/>
              <a:buChar char="•"/>
            </a:pPr>
            <a:r>
              <a:rPr lang="en-GB" sz="1800">
                <a:latin typeface="Arial"/>
                <a:ea typeface="Arial"/>
                <a:cs typeface="Arial"/>
              </a:rPr>
              <a:t>The vision of the Plan was for young people and adults to have access to information and support that recognises their individual choices, creates opportunities, supports their independence and maximises their wellbeing.​</a:t>
            </a:r>
          </a:p>
          <a:p>
            <a:pPr lvl="0">
              <a:buFont typeface=""/>
              <a:buChar char="•"/>
            </a:pPr>
            <a:r>
              <a:rPr lang="en-GB" sz="1800">
                <a:latin typeface="Arial"/>
                <a:ea typeface="Arial"/>
                <a:cs typeface="Arial"/>
              </a:rPr>
              <a:t>The Plan identified 5 main areas that young people and adults with a learning disability would like to see change. 'A Life with Opportunities' was one of those 5 areas. ​</a:t>
            </a:r>
          </a:p>
          <a:p>
            <a:pPr>
              <a:buFont typeface=""/>
              <a:buChar char="•"/>
            </a:pPr>
            <a:r>
              <a:rPr lang="en-GB" sz="1800">
                <a:latin typeface="Arial"/>
                <a:ea typeface="Arial"/>
                <a:cs typeface="Arial"/>
              </a:rPr>
              <a:t>The Plan also stated that to make these changes happen, we to focus on another area that will help us improve the types of support available and who provides this support. That is 'Developing the Market'​. </a:t>
            </a:r>
            <a:r>
              <a:rPr lang="en-GB" sz="1600">
                <a:latin typeface="Arial"/>
                <a:ea typeface="Arial"/>
                <a:cs typeface="Arial"/>
              </a:rPr>
              <a:t>This consultation is one of the ways we want to Develop the Market.</a:t>
            </a:r>
          </a:p>
          <a:p>
            <a:pPr>
              <a:buFont typeface=""/>
              <a:buChar char="•"/>
            </a:pPr>
            <a:r>
              <a:rPr lang="en-GB" sz="1800">
                <a:latin typeface="Arial"/>
                <a:cs typeface="Arial"/>
              </a:rPr>
              <a:t> In 2019 a report, “Recommissioning of Building Based Day Services for Older Adults” outlining the development of the Calabash. This consultation will build on that and look to review all services for adults over 65.</a:t>
            </a:r>
          </a:p>
          <a:p>
            <a:pPr marL="0" indent="0">
              <a:buNone/>
            </a:pPr>
            <a:endParaRPr lang="en-GB" sz="1700"/>
          </a:p>
        </p:txBody>
      </p:sp>
      <p:sp>
        <p:nvSpPr>
          <p:cNvPr id="5" name="Title 1">
            <a:extLst>
              <a:ext uri="{FF2B5EF4-FFF2-40B4-BE49-F238E27FC236}">
                <a16:creationId xmlns:a16="http://schemas.microsoft.com/office/drawing/2014/main" id="{7667F1EA-A4BA-50F2-D02B-366F6500598F}"/>
              </a:ext>
            </a:extLst>
          </p:cNvPr>
          <p:cNvSpPr>
            <a:spLocks noGrp="1"/>
          </p:cNvSpPr>
          <p:nvPr>
            <p:ph type="title"/>
          </p:nvPr>
        </p:nvSpPr>
        <p:spPr>
          <a:xfrm>
            <a:off x="628650" y="304271"/>
            <a:ext cx="7886700" cy="1104636"/>
          </a:xfrm>
        </p:spPr>
        <p:txBody>
          <a:bodyPr>
            <a:normAutofit fontScale="90000"/>
          </a:bodyPr>
          <a:lstStyle/>
          <a:p>
            <a:r>
              <a:rPr lang="en-GB" sz="4400"/>
              <a:t>Building on what’s come before</a:t>
            </a:r>
            <a:endParaRPr lang="en-US" sz="4400"/>
          </a:p>
        </p:txBody>
      </p:sp>
    </p:spTree>
    <p:extLst>
      <p:ext uri="{BB962C8B-B14F-4D97-AF65-F5344CB8AC3E}">
        <p14:creationId xmlns:p14="http://schemas.microsoft.com/office/powerpoint/2010/main" val="882878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F18C0D-CDA3-4FAF-8518-9C3076245896}" vid="{47492759-51E7-4214-8FF4-D977EE3A2F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931cdb5-da7d-4a5d-b523-19dbfe538874" ContentTypeId="0x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0AA4FFD56B1BB147A91293966379E68C" ma:contentTypeVersion="11" ma:contentTypeDescription="Create a new document." ma:contentTypeScope="" ma:versionID="85978ef456f5cde228189bc9f1a52d59">
  <xsd:schema xmlns:xsd="http://www.w3.org/2001/XMLSchema" xmlns:xs="http://www.w3.org/2001/XMLSchema" xmlns:p="http://schemas.microsoft.com/office/2006/metadata/properties" xmlns:ns2="268a4ffd-6c1e-4b3f-81e5-4cee8b2213fa" xmlns:ns3="fe49b8fb-02d1-4ac8-9796-15af8bf6bf6f" targetNamespace="http://schemas.microsoft.com/office/2006/metadata/properties" ma:root="true" ma:fieldsID="0448bc0e8772d1b078ce187fa8a46277" ns2:_="" ns3:_="">
    <xsd:import namespace="268a4ffd-6c1e-4b3f-81e5-4cee8b2213fa"/>
    <xsd:import namespace="fe49b8fb-02d1-4ac8-9796-15af8bf6bf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a4ffd-6c1e-4b3f-81e5-4cee8b221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31cdb5-da7d-4a5d-b523-19dbfe53887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49b8fb-02d1-4ac8-9796-15af8bf6bf6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a5ebcda-93cc-4db8-914c-af64041b5b97}" ma:internalName="TaxCatchAll" ma:showField="CatchAllData" ma:web="fe49b8fb-02d1-4ac8-9796-15af8bf6bf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68a4ffd-6c1e-4b3f-81e5-4cee8b2213fa">
      <Terms xmlns="http://schemas.microsoft.com/office/infopath/2007/PartnerControls"/>
    </lcf76f155ced4ddcb4097134ff3c332f>
    <TaxCatchAll xmlns="fe49b8fb-02d1-4ac8-9796-15af8bf6bf6f" xsi:nil="true"/>
  </documentManagement>
</p:properties>
</file>

<file path=customXml/itemProps1.xml><?xml version="1.0" encoding="utf-8"?>
<ds:datastoreItem xmlns:ds="http://schemas.openxmlformats.org/officeDocument/2006/customXml" ds:itemID="{C00E9705-2519-4E77-BFF5-3834CE408A25}">
  <ds:schemaRefs>
    <ds:schemaRef ds:uri="Microsoft.SharePoint.Taxonomy.ContentTypeSync"/>
  </ds:schemaRefs>
</ds:datastoreItem>
</file>

<file path=customXml/itemProps2.xml><?xml version="1.0" encoding="utf-8"?>
<ds:datastoreItem xmlns:ds="http://schemas.openxmlformats.org/officeDocument/2006/customXml" ds:itemID="{E9699DEC-D7CC-41FE-809D-0BB65E413125}">
  <ds:schemaRefs>
    <ds:schemaRef ds:uri="268a4ffd-6c1e-4b3f-81e5-4cee8b2213fa"/>
    <ds:schemaRef ds:uri="fe49b8fb-02d1-4ac8-9796-15af8bf6bf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FDE0FC-1717-40C4-8928-F67D08DCBAB7}">
  <ds:schemaRefs>
    <ds:schemaRef ds:uri="http://schemas.microsoft.com/sharepoint/v3/contenttype/forms"/>
  </ds:schemaRefs>
</ds:datastoreItem>
</file>

<file path=customXml/itemProps4.xml><?xml version="1.0" encoding="utf-8"?>
<ds:datastoreItem xmlns:ds="http://schemas.openxmlformats.org/officeDocument/2006/customXml" ds:itemID="{0E59F207-A1C6-4A02-B57A-EB829D46A01D}">
  <ds:schemaRefs>
    <ds:schemaRef ds:uri="268a4ffd-6c1e-4b3f-81e5-4cee8b2213fa"/>
    <ds:schemaRef ds:uri="fe49b8fb-02d1-4ac8-9796-15af8bf6bf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Lewisham Council PowerPoint template July 2022</Template>
  <Application>Microsoft Office PowerPoint</Application>
  <PresentationFormat>On-screen Show (16:10)</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100 Day Challenge: A life of opportunities</vt:lpstr>
      <vt:lpstr>Welcome &amp; Purpose</vt:lpstr>
      <vt:lpstr>Hello! I’m Ruth</vt:lpstr>
      <vt:lpstr>Hello! I’m Chloe</vt:lpstr>
      <vt:lpstr>Agenda &amp; general information</vt:lpstr>
      <vt:lpstr>Why we’re doing this</vt:lpstr>
      <vt:lpstr>Why we’re doing this</vt:lpstr>
      <vt:lpstr>PowerPoint Presentation</vt:lpstr>
      <vt:lpstr>Building on what’s come before</vt:lpstr>
      <vt:lpstr>PowerPoint Presentation</vt:lpstr>
      <vt:lpstr>PowerPoint Presentation</vt:lpstr>
      <vt:lpstr>PowerPoint Presentation</vt:lpstr>
      <vt:lpstr>Icebreaker: “Two truths and a lie”</vt:lpstr>
      <vt:lpstr>Activity: “Think about a time when…”</vt:lpstr>
      <vt:lpstr>Get involved – Your way</vt:lpstr>
      <vt:lpstr>Summing up and questions</vt:lpstr>
      <vt:lpstr>We want to develop services WITH you, not just for you</vt:lpstr>
    </vt:vector>
  </TitlesOfParts>
  <Company>London Borough of Lewisham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Villalon, Paulina</dc:creator>
  <cp:revision>3</cp:revision>
  <dcterms:created xsi:type="dcterms:W3CDTF">2025-05-20T08:51:29Z</dcterms:created>
  <dcterms:modified xsi:type="dcterms:W3CDTF">2025-06-06T11:07:34Z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0x0101000AA4FFD56B1BB147A91293966379E68C</vt:lpwstr>
  </property>
  <property fmtid="{D5CDD505-2E9C-101B-9397-08002B2CF9AE}" pid="3" name="_dlc_policyId">
    <vt:lpwstr>0x01010013F6098D58CD7D4893910EA60428FE2D004FC536D3407A3F4C8486B8B86653F215|-929127196</vt:lpwstr>
  </property>
  <property fmtid="{D5CDD505-2E9C-101B-9397-08002B2CF9AE}" pid="4" name="ItemRetentionFormula">
    <vt:lpwstr>&lt;formula id="Microsoft.Office.RecordsManagement.PolicyFeatures.Expiration.Formula.BuiltIn"&gt;&lt;number&gt;0&lt;/number&gt;&lt;property&gt;Review_x005f_x0020_date&lt;/property&gt;&lt;propertyId&gt;66548c1f-118b-46a1-986f-aeb57b8f4bf7&lt;/propertyId&gt;&lt;period&gt;days&lt;/period&gt;&lt;/formula&gt;</vt:lpwstr>
  </property>
  <property fmtid="{D5CDD505-2E9C-101B-9397-08002B2CF9AE}" pid="5" name="l955f9971dbf4032a02271b8f6e353e9">
    <vt:lpwstr/>
  </property>
  <property fmtid="{D5CDD505-2E9C-101B-9397-08002B2CF9AE}" pid="6" name="Knowledge_x0020_Base_x0020_category">
    <vt:lpwstr/>
  </property>
  <property fmtid="{D5CDD505-2E9C-101B-9397-08002B2CF9AE}" pid="7" name="Knowledge_x0020_Base_x0020_sub_x002d_category">
    <vt:lpwstr/>
  </property>
  <property fmtid="{D5CDD505-2E9C-101B-9397-08002B2CF9AE}" pid="8" name="j7a096c7604f41b98ede6c0b190b7e17">
    <vt:lpwstr/>
  </property>
  <property fmtid="{D5CDD505-2E9C-101B-9397-08002B2CF9AE}" pid="9" name="d54d70def6b14c53b807bc4febed6707">
    <vt:lpwstr/>
  </property>
  <property fmtid="{D5CDD505-2E9C-101B-9397-08002B2CF9AE}" pid="10" name="Intranet sections">
    <vt:lpwstr>103;#Communications|54264b97-8853-4b26-a61d-ca038392d790;#104;#Brand guidelines|7850e3aa-07c6-45e8-9c65-ca938698c53b</vt:lpwstr>
  </property>
  <property fmtid="{D5CDD505-2E9C-101B-9397-08002B2CF9AE}" pid="11" name="Tags">
    <vt:lpwstr/>
  </property>
  <property fmtid="{D5CDD505-2E9C-101B-9397-08002B2CF9AE}" pid="12" name="Knowledge Base category">
    <vt:lpwstr/>
  </property>
  <property fmtid="{D5CDD505-2E9C-101B-9397-08002B2CF9AE}" pid="13" name="Knowledge Base sub-category">
    <vt:lpwstr/>
  </property>
  <property fmtid="{D5CDD505-2E9C-101B-9397-08002B2CF9AE}" pid="14" name="Order">
    <vt:r8>18000</vt:r8>
  </property>
  <property fmtid="{D5CDD505-2E9C-101B-9397-08002B2CF9AE}" pid="15" name="xd_Signature">
    <vt:bool>false</vt:bool>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MediaServiceImageTags">
    <vt:lpwstr/>
  </property>
</Properties>
</file>