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5"/>
  </p:sldMasterIdLst>
  <p:handoutMasterIdLst>
    <p:handoutMasterId r:id="rId14"/>
  </p:handoutMasterIdLst>
  <p:sldIdLst>
    <p:sldId id="256" r:id="rId6"/>
    <p:sldId id="261" r:id="rId7"/>
    <p:sldId id="262" r:id="rId8"/>
    <p:sldId id="274" r:id="rId9"/>
    <p:sldId id="275" r:id="rId10"/>
    <p:sldId id="276" r:id="rId11"/>
    <p:sldId id="277" r:id="rId12"/>
    <p:sldId id="266" r:id="rId13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4972"/>
    <a:srgbClr val="029FB0"/>
    <a:srgbClr val="B1D34C"/>
    <a:srgbClr val="FDB913"/>
    <a:srgbClr val="F37167"/>
    <a:srgbClr val="13914B"/>
    <a:srgbClr val="CA2B2C"/>
    <a:srgbClr val="E6609F"/>
    <a:srgbClr val="EB6C0D"/>
    <a:srgbClr val="8628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75FF14-E9ED-4538-8474-3132F07C9DE8}" v="1" dt="2024-10-16T10:41:13.5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94"/>
  </p:normalViewPr>
  <p:slideViewPr>
    <p:cSldViewPr snapToGrid="0" snapToObjects="1">
      <p:cViewPr varScale="1">
        <p:scale>
          <a:sx n="80" d="100"/>
          <a:sy n="80" d="100"/>
        </p:scale>
        <p:origin x="10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6" d="100"/>
          <a:sy n="116" d="100"/>
        </p:scale>
        <p:origin x="5664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35C7E9-8440-4785-BC31-E0210BBD3CE7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657E25-31BB-4DD3-A311-24E8DB80D666}">
      <dgm:prSet/>
      <dgm:spPr>
        <a:solidFill>
          <a:srgbClr val="029FB0"/>
        </a:solidFill>
      </dgm:spPr>
      <dgm:t>
        <a:bodyPr/>
        <a:lstStyle/>
        <a:p>
          <a:r>
            <a:rPr lang="en-GB" dirty="0"/>
            <a:t>Catherine Mbema:  Director of Public Health and SRO</a:t>
          </a:r>
          <a:endParaRPr lang="en-US" dirty="0"/>
        </a:p>
      </dgm:t>
    </dgm:pt>
    <dgm:pt modelId="{00AFFC0C-D144-48CC-AE04-A459AB3B1C55}" type="parTrans" cxnId="{4CF39E9A-4E8E-44F7-A2A4-258A87826399}">
      <dgm:prSet/>
      <dgm:spPr/>
      <dgm:t>
        <a:bodyPr/>
        <a:lstStyle/>
        <a:p>
          <a:endParaRPr lang="en-US"/>
        </a:p>
      </dgm:t>
    </dgm:pt>
    <dgm:pt modelId="{32639E78-37F2-4582-A0BA-0DA7A8613A2E}" type="sibTrans" cxnId="{4CF39E9A-4E8E-44F7-A2A4-258A87826399}">
      <dgm:prSet/>
      <dgm:spPr/>
      <dgm:t>
        <a:bodyPr/>
        <a:lstStyle/>
        <a:p>
          <a:endParaRPr lang="en-US"/>
        </a:p>
      </dgm:t>
    </dgm:pt>
    <dgm:pt modelId="{E168C301-484C-4DBB-A86C-9A85CC132696}">
      <dgm:prSet/>
      <dgm:spPr>
        <a:solidFill>
          <a:srgbClr val="029FB0"/>
        </a:solidFill>
      </dgm:spPr>
      <dgm:t>
        <a:bodyPr/>
        <a:lstStyle/>
        <a:p>
          <a:pPr algn="ctr"/>
          <a:r>
            <a:rPr lang="en-GB" dirty="0"/>
            <a:t>Kenneth Gregory: </a:t>
          </a:r>
          <a:r>
            <a:rPr lang="en-US" dirty="0"/>
            <a:t>Director of Adults Integrated Commissioning and SRO</a:t>
          </a:r>
        </a:p>
      </dgm:t>
    </dgm:pt>
    <dgm:pt modelId="{61343780-EA48-475A-88BA-C8C17B4A5627}" type="parTrans" cxnId="{72DE6E3B-5571-4A01-94DC-80931F620FC1}">
      <dgm:prSet/>
      <dgm:spPr/>
      <dgm:t>
        <a:bodyPr/>
        <a:lstStyle/>
        <a:p>
          <a:endParaRPr lang="en-US"/>
        </a:p>
      </dgm:t>
    </dgm:pt>
    <dgm:pt modelId="{0E885946-F41B-4DBA-9144-EEBD89F22842}" type="sibTrans" cxnId="{72DE6E3B-5571-4A01-94DC-80931F620FC1}">
      <dgm:prSet/>
      <dgm:spPr/>
      <dgm:t>
        <a:bodyPr/>
        <a:lstStyle/>
        <a:p>
          <a:endParaRPr lang="en-US"/>
        </a:p>
      </dgm:t>
    </dgm:pt>
    <dgm:pt modelId="{00BB8B12-C8C2-4C33-8B1E-0C8CB90DB213}">
      <dgm:prSet/>
      <dgm:spPr>
        <a:solidFill>
          <a:srgbClr val="029FB0"/>
        </a:solidFill>
      </dgm:spPr>
      <dgm:t>
        <a:bodyPr/>
        <a:lstStyle/>
        <a:p>
          <a:r>
            <a:rPr lang="en-GB" dirty="0"/>
            <a:t>Iain McDiarmid: Assistant Director  Adult Integrated Commissioning</a:t>
          </a:r>
          <a:endParaRPr lang="en-US" dirty="0"/>
        </a:p>
      </dgm:t>
    </dgm:pt>
    <dgm:pt modelId="{600AADE6-476E-48F4-806C-BDFB6B7DFEE0}" type="parTrans" cxnId="{701EEBA8-1FA1-4C28-A313-68E40AA1590B}">
      <dgm:prSet/>
      <dgm:spPr/>
      <dgm:t>
        <a:bodyPr/>
        <a:lstStyle/>
        <a:p>
          <a:endParaRPr lang="en-US"/>
        </a:p>
      </dgm:t>
    </dgm:pt>
    <dgm:pt modelId="{BAB57CE8-D218-4B16-88C2-9BD8E80E82CA}" type="sibTrans" cxnId="{701EEBA8-1FA1-4C28-A313-68E40AA1590B}">
      <dgm:prSet/>
      <dgm:spPr/>
      <dgm:t>
        <a:bodyPr/>
        <a:lstStyle/>
        <a:p>
          <a:endParaRPr lang="en-US"/>
        </a:p>
      </dgm:t>
    </dgm:pt>
    <dgm:pt modelId="{F132998D-1B7A-4FE0-A087-86BB4900CD68}">
      <dgm:prSet/>
      <dgm:spPr>
        <a:solidFill>
          <a:srgbClr val="029FB0"/>
        </a:solidFill>
      </dgm:spPr>
      <dgm:t>
        <a:bodyPr/>
        <a:lstStyle/>
        <a:p>
          <a:r>
            <a:rPr lang="en-GB" dirty="0"/>
            <a:t>Kerry Lonergan: Assistant Director Public Health</a:t>
          </a:r>
          <a:endParaRPr lang="en-US" dirty="0"/>
        </a:p>
      </dgm:t>
    </dgm:pt>
    <dgm:pt modelId="{AA8E0E8C-ECD9-4A23-80CC-91F18D2D6ED5}" type="parTrans" cxnId="{C5942458-8745-467C-B108-B7EC3EB19DE1}">
      <dgm:prSet/>
      <dgm:spPr/>
      <dgm:t>
        <a:bodyPr/>
        <a:lstStyle/>
        <a:p>
          <a:endParaRPr lang="en-US"/>
        </a:p>
      </dgm:t>
    </dgm:pt>
    <dgm:pt modelId="{C9CC01E4-DC6F-4ED9-BAE9-7195D8C1B7DF}" type="sibTrans" cxnId="{C5942458-8745-467C-B108-B7EC3EB19DE1}">
      <dgm:prSet/>
      <dgm:spPr/>
      <dgm:t>
        <a:bodyPr/>
        <a:lstStyle/>
        <a:p>
          <a:endParaRPr lang="en-US"/>
        </a:p>
      </dgm:t>
    </dgm:pt>
    <dgm:pt modelId="{26C2B1AF-98CC-45CD-8892-0CC10ECD4DA2}">
      <dgm:prSet/>
      <dgm:spPr>
        <a:solidFill>
          <a:srgbClr val="029FB0"/>
        </a:solidFill>
      </dgm:spPr>
      <dgm:t>
        <a:bodyPr/>
        <a:lstStyle/>
        <a:p>
          <a:r>
            <a:rPr lang="en-GB" dirty="0"/>
            <a:t>Danny Waites:  CDP Partnership Lead</a:t>
          </a:r>
          <a:endParaRPr lang="en-US" dirty="0"/>
        </a:p>
      </dgm:t>
    </dgm:pt>
    <dgm:pt modelId="{BDE760B9-B271-402A-B1D0-550AE06962F1}" type="parTrans" cxnId="{2E0032FD-1D6B-4769-8E94-7AEEAE037726}">
      <dgm:prSet/>
      <dgm:spPr/>
      <dgm:t>
        <a:bodyPr/>
        <a:lstStyle/>
        <a:p>
          <a:endParaRPr lang="en-US"/>
        </a:p>
      </dgm:t>
    </dgm:pt>
    <dgm:pt modelId="{35CEED55-7CC8-44C9-8004-6DE0AB06E3D3}" type="sibTrans" cxnId="{2E0032FD-1D6B-4769-8E94-7AEEAE037726}">
      <dgm:prSet/>
      <dgm:spPr/>
      <dgm:t>
        <a:bodyPr/>
        <a:lstStyle/>
        <a:p>
          <a:endParaRPr lang="en-US"/>
        </a:p>
      </dgm:t>
    </dgm:pt>
    <dgm:pt modelId="{CDA70E0B-BF04-4992-909D-DA8E2D2F0390}">
      <dgm:prSet/>
      <dgm:spPr>
        <a:solidFill>
          <a:srgbClr val="029FB0"/>
        </a:solidFill>
      </dgm:spPr>
      <dgm:t>
        <a:bodyPr/>
        <a:lstStyle/>
        <a:p>
          <a:r>
            <a:rPr lang="en-GB" dirty="0"/>
            <a:t>Saoirse Craughwell: CDP Coordinator</a:t>
          </a:r>
          <a:endParaRPr lang="en-US" dirty="0"/>
        </a:p>
      </dgm:t>
    </dgm:pt>
    <dgm:pt modelId="{09747743-F347-4554-93BD-1F2A6E625AC1}" type="parTrans" cxnId="{0D98B62C-AA3B-4803-B9E6-ABE23C1E4DBC}">
      <dgm:prSet/>
      <dgm:spPr/>
      <dgm:t>
        <a:bodyPr/>
        <a:lstStyle/>
        <a:p>
          <a:endParaRPr lang="en-US"/>
        </a:p>
      </dgm:t>
    </dgm:pt>
    <dgm:pt modelId="{66C155D6-2E1B-4AFD-88EA-D3D9CE8B96E9}" type="sibTrans" cxnId="{0D98B62C-AA3B-4803-B9E6-ABE23C1E4DBC}">
      <dgm:prSet/>
      <dgm:spPr/>
      <dgm:t>
        <a:bodyPr/>
        <a:lstStyle/>
        <a:p>
          <a:endParaRPr lang="en-US"/>
        </a:p>
      </dgm:t>
    </dgm:pt>
    <dgm:pt modelId="{D81A73F9-CB0B-40FE-9045-83FEF3B584F3}" type="pres">
      <dgm:prSet presAssocID="{B635C7E9-8440-4785-BC31-E0210BBD3CE7}" presName="diagram" presStyleCnt="0">
        <dgm:presLayoutVars>
          <dgm:dir/>
          <dgm:resizeHandles val="exact"/>
        </dgm:presLayoutVars>
      </dgm:prSet>
      <dgm:spPr/>
    </dgm:pt>
    <dgm:pt modelId="{70C9FDC0-0344-4311-A55C-A59FB66BC17F}" type="pres">
      <dgm:prSet presAssocID="{DC657E25-31BB-4DD3-A311-24E8DB80D666}" presName="node" presStyleLbl="node1" presStyleIdx="0" presStyleCnt="6">
        <dgm:presLayoutVars>
          <dgm:bulletEnabled val="1"/>
        </dgm:presLayoutVars>
      </dgm:prSet>
      <dgm:spPr/>
    </dgm:pt>
    <dgm:pt modelId="{0137EC98-FA64-4584-ACC2-2BC5AD01E925}" type="pres">
      <dgm:prSet presAssocID="{32639E78-37F2-4582-A0BA-0DA7A8613A2E}" presName="sibTrans" presStyleCnt="0"/>
      <dgm:spPr/>
    </dgm:pt>
    <dgm:pt modelId="{0C9AC544-D1FD-4E7B-990E-A6B345A8166B}" type="pres">
      <dgm:prSet presAssocID="{E168C301-484C-4DBB-A86C-9A85CC132696}" presName="node" presStyleLbl="node1" presStyleIdx="1" presStyleCnt="6">
        <dgm:presLayoutVars>
          <dgm:bulletEnabled val="1"/>
        </dgm:presLayoutVars>
      </dgm:prSet>
      <dgm:spPr/>
    </dgm:pt>
    <dgm:pt modelId="{C8CC6E5F-EA6A-4790-8182-1F6167B7F741}" type="pres">
      <dgm:prSet presAssocID="{0E885946-F41B-4DBA-9144-EEBD89F22842}" presName="sibTrans" presStyleCnt="0"/>
      <dgm:spPr/>
    </dgm:pt>
    <dgm:pt modelId="{53939A18-50CA-4A47-A920-16A9ACAAD46C}" type="pres">
      <dgm:prSet presAssocID="{00BB8B12-C8C2-4C33-8B1E-0C8CB90DB213}" presName="node" presStyleLbl="node1" presStyleIdx="2" presStyleCnt="6">
        <dgm:presLayoutVars>
          <dgm:bulletEnabled val="1"/>
        </dgm:presLayoutVars>
      </dgm:prSet>
      <dgm:spPr/>
    </dgm:pt>
    <dgm:pt modelId="{B03E3E62-1329-4CD9-A8E9-7487A10BCB36}" type="pres">
      <dgm:prSet presAssocID="{BAB57CE8-D218-4B16-88C2-9BD8E80E82CA}" presName="sibTrans" presStyleCnt="0"/>
      <dgm:spPr/>
    </dgm:pt>
    <dgm:pt modelId="{F1A0BBC8-48CF-4B17-8DEA-C6B2E5D71670}" type="pres">
      <dgm:prSet presAssocID="{F132998D-1B7A-4FE0-A087-86BB4900CD68}" presName="node" presStyleLbl="node1" presStyleIdx="3" presStyleCnt="6">
        <dgm:presLayoutVars>
          <dgm:bulletEnabled val="1"/>
        </dgm:presLayoutVars>
      </dgm:prSet>
      <dgm:spPr/>
    </dgm:pt>
    <dgm:pt modelId="{52540C3A-5892-497F-9D20-A8B206442975}" type="pres">
      <dgm:prSet presAssocID="{C9CC01E4-DC6F-4ED9-BAE9-7195D8C1B7DF}" presName="sibTrans" presStyleCnt="0"/>
      <dgm:spPr/>
    </dgm:pt>
    <dgm:pt modelId="{494ECFF8-D76C-4087-A2D5-67CADC7F11EE}" type="pres">
      <dgm:prSet presAssocID="{26C2B1AF-98CC-45CD-8892-0CC10ECD4DA2}" presName="node" presStyleLbl="node1" presStyleIdx="4" presStyleCnt="6">
        <dgm:presLayoutVars>
          <dgm:bulletEnabled val="1"/>
        </dgm:presLayoutVars>
      </dgm:prSet>
      <dgm:spPr/>
    </dgm:pt>
    <dgm:pt modelId="{9704AAA6-9F39-43C8-BE0A-0F1329480968}" type="pres">
      <dgm:prSet presAssocID="{35CEED55-7CC8-44C9-8004-6DE0AB06E3D3}" presName="sibTrans" presStyleCnt="0"/>
      <dgm:spPr/>
    </dgm:pt>
    <dgm:pt modelId="{3AB76773-D2A3-4F70-8BEE-EEF1D8DD858D}" type="pres">
      <dgm:prSet presAssocID="{CDA70E0B-BF04-4992-909D-DA8E2D2F0390}" presName="node" presStyleLbl="node1" presStyleIdx="5" presStyleCnt="6">
        <dgm:presLayoutVars>
          <dgm:bulletEnabled val="1"/>
        </dgm:presLayoutVars>
      </dgm:prSet>
      <dgm:spPr/>
    </dgm:pt>
  </dgm:ptLst>
  <dgm:cxnLst>
    <dgm:cxn modelId="{0D98B62C-AA3B-4803-B9E6-ABE23C1E4DBC}" srcId="{B635C7E9-8440-4785-BC31-E0210BBD3CE7}" destId="{CDA70E0B-BF04-4992-909D-DA8E2D2F0390}" srcOrd="5" destOrd="0" parTransId="{09747743-F347-4554-93BD-1F2A6E625AC1}" sibTransId="{66C155D6-2E1B-4AFD-88EA-D3D9CE8B96E9}"/>
    <dgm:cxn modelId="{B037CA2C-34E7-41BD-808B-3B24A9E89DEE}" type="presOf" srcId="{F132998D-1B7A-4FE0-A087-86BB4900CD68}" destId="{F1A0BBC8-48CF-4B17-8DEA-C6B2E5D71670}" srcOrd="0" destOrd="0" presId="urn:microsoft.com/office/officeart/2005/8/layout/default"/>
    <dgm:cxn modelId="{68F3A12F-CEA2-42B0-9F2F-A5197873C799}" type="presOf" srcId="{26C2B1AF-98CC-45CD-8892-0CC10ECD4DA2}" destId="{494ECFF8-D76C-4087-A2D5-67CADC7F11EE}" srcOrd="0" destOrd="0" presId="urn:microsoft.com/office/officeart/2005/8/layout/default"/>
    <dgm:cxn modelId="{72DE6E3B-5571-4A01-94DC-80931F620FC1}" srcId="{B635C7E9-8440-4785-BC31-E0210BBD3CE7}" destId="{E168C301-484C-4DBB-A86C-9A85CC132696}" srcOrd="1" destOrd="0" parTransId="{61343780-EA48-475A-88BA-C8C17B4A5627}" sibTransId="{0E885946-F41B-4DBA-9144-EEBD89F22842}"/>
    <dgm:cxn modelId="{8656B05C-1423-453D-9444-F9D3FF6AE35E}" type="presOf" srcId="{00BB8B12-C8C2-4C33-8B1E-0C8CB90DB213}" destId="{53939A18-50CA-4A47-A920-16A9ACAAD46C}" srcOrd="0" destOrd="0" presId="urn:microsoft.com/office/officeart/2005/8/layout/default"/>
    <dgm:cxn modelId="{C5942458-8745-467C-B108-B7EC3EB19DE1}" srcId="{B635C7E9-8440-4785-BC31-E0210BBD3CE7}" destId="{F132998D-1B7A-4FE0-A087-86BB4900CD68}" srcOrd="3" destOrd="0" parTransId="{AA8E0E8C-ECD9-4A23-80CC-91F18D2D6ED5}" sibTransId="{C9CC01E4-DC6F-4ED9-BAE9-7195D8C1B7DF}"/>
    <dgm:cxn modelId="{AEDD5F58-35AA-467C-AF23-D733A6D79A10}" type="presOf" srcId="{B635C7E9-8440-4785-BC31-E0210BBD3CE7}" destId="{D81A73F9-CB0B-40FE-9045-83FEF3B584F3}" srcOrd="0" destOrd="0" presId="urn:microsoft.com/office/officeart/2005/8/layout/default"/>
    <dgm:cxn modelId="{88FCC27C-7927-4A65-8BBE-C925179FA7D8}" type="presOf" srcId="{CDA70E0B-BF04-4992-909D-DA8E2D2F0390}" destId="{3AB76773-D2A3-4F70-8BEE-EEF1D8DD858D}" srcOrd="0" destOrd="0" presId="urn:microsoft.com/office/officeart/2005/8/layout/default"/>
    <dgm:cxn modelId="{16E0C697-8221-410A-8F6C-2169144DF49D}" type="presOf" srcId="{DC657E25-31BB-4DD3-A311-24E8DB80D666}" destId="{70C9FDC0-0344-4311-A55C-A59FB66BC17F}" srcOrd="0" destOrd="0" presId="urn:microsoft.com/office/officeart/2005/8/layout/default"/>
    <dgm:cxn modelId="{4CF39E9A-4E8E-44F7-A2A4-258A87826399}" srcId="{B635C7E9-8440-4785-BC31-E0210BBD3CE7}" destId="{DC657E25-31BB-4DD3-A311-24E8DB80D666}" srcOrd="0" destOrd="0" parTransId="{00AFFC0C-D144-48CC-AE04-A459AB3B1C55}" sibTransId="{32639E78-37F2-4582-A0BA-0DA7A8613A2E}"/>
    <dgm:cxn modelId="{701EEBA8-1FA1-4C28-A313-68E40AA1590B}" srcId="{B635C7E9-8440-4785-BC31-E0210BBD3CE7}" destId="{00BB8B12-C8C2-4C33-8B1E-0C8CB90DB213}" srcOrd="2" destOrd="0" parTransId="{600AADE6-476E-48F4-806C-BDFB6B7DFEE0}" sibTransId="{BAB57CE8-D218-4B16-88C2-9BD8E80E82CA}"/>
    <dgm:cxn modelId="{E050D6DB-8438-4F8D-A498-A7F4D5091C61}" type="presOf" srcId="{E168C301-484C-4DBB-A86C-9A85CC132696}" destId="{0C9AC544-D1FD-4E7B-990E-A6B345A8166B}" srcOrd="0" destOrd="0" presId="urn:microsoft.com/office/officeart/2005/8/layout/default"/>
    <dgm:cxn modelId="{2E0032FD-1D6B-4769-8E94-7AEEAE037726}" srcId="{B635C7E9-8440-4785-BC31-E0210BBD3CE7}" destId="{26C2B1AF-98CC-45CD-8892-0CC10ECD4DA2}" srcOrd="4" destOrd="0" parTransId="{BDE760B9-B271-402A-B1D0-550AE06962F1}" sibTransId="{35CEED55-7CC8-44C9-8004-6DE0AB06E3D3}"/>
    <dgm:cxn modelId="{F1855E59-FDB7-4A48-B952-02FFE07EA972}" type="presParOf" srcId="{D81A73F9-CB0B-40FE-9045-83FEF3B584F3}" destId="{70C9FDC0-0344-4311-A55C-A59FB66BC17F}" srcOrd="0" destOrd="0" presId="urn:microsoft.com/office/officeart/2005/8/layout/default"/>
    <dgm:cxn modelId="{16F48C30-E753-484C-9216-6C7974421BE1}" type="presParOf" srcId="{D81A73F9-CB0B-40FE-9045-83FEF3B584F3}" destId="{0137EC98-FA64-4584-ACC2-2BC5AD01E925}" srcOrd="1" destOrd="0" presId="urn:microsoft.com/office/officeart/2005/8/layout/default"/>
    <dgm:cxn modelId="{EAAF5B34-EE01-433B-B0B0-68E22358F5B3}" type="presParOf" srcId="{D81A73F9-CB0B-40FE-9045-83FEF3B584F3}" destId="{0C9AC544-D1FD-4E7B-990E-A6B345A8166B}" srcOrd="2" destOrd="0" presId="urn:microsoft.com/office/officeart/2005/8/layout/default"/>
    <dgm:cxn modelId="{12F1F8BA-A5C4-4D77-B7D8-0533AFA35D06}" type="presParOf" srcId="{D81A73F9-CB0B-40FE-9045-83FEF3B584F3}" destId="{C8CC6E5F-EA6A-4790-8182-1F6167B7F741}" srcOrd="3" destOrd="0" presId="urn:microsoft.com/office/officeart/2005/8/layout/default"/>
    <dgm:cxn modelId="{D55DB623-AD3C-4F7F-8631-8C76569C86A8}" type="presParOf" srcId="{D81A73F9-CB0B-40FE-9045-83FEF3B584F3}" destId="{53939A18-50CA-4A47-A920-16A9ACAAD46C}" srcOrd="4" destOrd="0" presId="urn:microsoft.com/office/officeart/2005/8/layout/default"/>
    <dgm:cxn modelId="{440092AC-E7E9-412E-9526-DAF2028462BD}" type="presParOf" srcId="{D81A73F9-CB0B-40FE-9045-83FEF3B584F3}" destId="{B03E3E62-1329-4CD9-A8E9-7487A10BCB36}" srcOrd="5" destOrd="0" presId="urn:microsoft.com/office/officeart/2005/8/layout/default"/>
    <dgm:cxn modelId="{CD6AADEA-96D2-4E55-AA28-3FF131EC3B5B}" type="presParOf" srcId="{D81A73F9-CB0B-40FE-9045-83FEF3B584F3}" destId="{F1A0BBC8-48CF-4B17-8DEA-C6B2E5D71670}" srcOrd="6" destOrd="0" presId="urn:microsoft.com/office/officeart/2005/8/layout/default"/>
    <dgm:cxn modelId="{046BEA83-FAA1-40ED-A2C5-096DFAADF346}" type="presParOf" srcId="{D81A73F9-CB0B-40FE-9045-83FEF3B584F3}" destId="{52540C3A-5892-497F-9D20-A8B206442975}" srcOrd="7" destOrd="0" presId="urn:microsoft.com/office/officeart/2005/8/layout/default"/>
    <dgm:cxn modelId="{B46AAC94-657C-4822-AF43-A1A294FE7796}" type="presParOf" srcId="{D81A73F9-CB0B-40FE-9045-83FEF3B584F3}" destId="{494ECFF8-D76C-4087-A2D5-67CADC7F11EE}" srcOrd="8" destOrd="0" presId="urn:microsoft.com/office/officeart/2005/8/layout/default"/>
    <dgm:cxn modelId="{EC4E9E66-BBFD-47F6-BB2C-5C54D3ECD6C1}" type="presParOf" srcId="{D81A73F9-CB0B-40FE-9045-83FEF3B584F3}" destId="{9704AAA6-9F39-43C8-BE0A-0F1329480968}" srcOrd="9" destOrd="0" presId="urn:microsoft.com/office/officeart/2005/8/layout/default"/>
    <dgm:cxn modelId="{974E2BBB-4AB3-47ED-9DF7-E4F058779A2E}" type="presParOf" srcId="{D81A73F9-CB0B-40FE-9045-83FEF3B584F3}" destId="{3AB76773-D2A3-4F70-8BEE-EEF1D8DD858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9FDC0-0344-4311-A55C-A59FB66BC17F}">
      <dsp:nvSpPr>
        <dsp:cNvPr id="0" name=""/>
        <dsp:cNvSpPr/>
      </dsp:nvSpPr>
      <dsp:spPr>
        <a:xfrm>
          <a:off x="0" y="342701"/>
          <a:ext cx="2464593" cy="1478756"/>
        </a:xfrm>
        <a:prstGeom prst="rect">
          <a:avLst/>
        </a:prstGeom>
        <a:solidFill>
          <a:srgbClr val="029FB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Catherine Mbema:  Director of Public Health and SRO</a:t>
          </a:r>
          <a:endParaRPr lang="en-US" sz="2000" kern="1200" dirty="0"/>
        </a:p>
      </dsp:txBody>
      <dsp:txXfrm>
        <a:off x="0" y="342701"/>
        <a:ext cx="2464593" cy="1478756"/>
      </dsp:txXfrm>
    </dsp:sp>
    <dsp:sp modelId="{0C9AC544-D1FD-4E7B-990E-A6B345A8166B}">
      <dsp:nvSpPr>
        <dsp:cNvPr id="0" name=""/>
        <dsp:cNvSpPr/>
      </dsp:nvSpPr>
      <dsp:spPr>
        <a:xfrm>
          <a:off x="2711053" y="342701"/>
          <a:ext cx="2464593" cy="1478756"/>
        </a:xfrm>
        <a:prstGeom prst="rect">
          <a:avLst/>
        </a:prstGeom>
        <a:solidFill>
          <a:srgbClr val="029FB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Kenneth Gregory: </a:t>
          </a:r>
          <a:r>
            <a:rPr lang="en-US" sz="2000" kern="1200" dirty="0"/>
            <a:t>Director of Adults Integrated Commissioning and SRO</a:t>
          </a:r>
        </a:p>
      </dsp:txBody>
      <dsp:txXfrm>
        <a:off x="2711053" y="342701"/>
        <a:ext cx="2464593" cy="1478756"/>
      </dsp:txXfrm>
    </dsp:sp>
    <dsp:sp modelId="{53939A18-50CA-4A47-A920-16A9ACAAD46C}">
      <dsp:nvSpPr>
        <dsp:cNvPr id="0" name=""/>
        <dsp:cNvSpPr/>
      </dsp:nvSpPr>
      <dsp:spPr>
        <a:xfrm>
          <a:off x="5422106" y="342701"/>
          <a:ext cx="2464593" cy="1478756"/>
        </a:xfrm>
        <a:prstGeom prst="rect">
          <a:avLst/>
        </a:prstGeom>
        <a:solidFill>
          <a:srgbClr val="029FB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Iain McDiarmid: Assistant Director  Adult Integrated Commissioning</a:t>
          </a:r>
          <a:endParaRPr lang="en-US" sz="2000" kern="1200" dirty="0"/>
        </a:p>
      </dsp:txBody>
      <dsp:txXfrm>
        <a:off x="5422106" y="342701"/>
        <a:ext cx="2464593" cy="1478756"/>
      </dsp:txXfrm>
    </dsp:sp>
    <dsp:sp modelId="{F1A0BBC8-48CF-4B17-8DEA-C6B2E5D71670}">
      <dsp:nvSpPr>
        <dsp:cNvPr id="0" name=""/>
        <dsp:cNvSpPr/>
      </dsp:nvSpPr>
      <dsp:spPr>
        <a:xfrm>
          <a:off x="0" y="2067917"/>
          <a:ext cx="2464593" cy="1478756"/>
        </a:xfrm>
        <a:prstGeom prst="rect">
          <a:avLst/>
        </a:prstGeom>
        <a:solidFill>
          <a:srgbClr val="029FB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Kerry Lonergan: Assistant Director Public Health</a:t>
          </a:r>
          <a:endParaRPr lang="en-US" sz="2000" kern="1200" dirty="0"/>
        </a:p>
      </dsp:txBody>
      <dsp:txXfrm>
        <a:off x="0" y="2067917"/>
        <a:ext cx="2464593" cy="1478756"/>
      </dsp:txXfrm>
    </dsp:sp>
    <dsp:sp modelId="{494ECFF8-D76C-4087-A2D5-67CADC7F11EE}">
      <dsp:nvSpPr>
        <dsp:cNvPr id="0" name=""/>
        <dsp:cNvSpPr/>
      </dsp:nvSpPr>
      <dsp:spPr>
        <a:xfrm>
          <a:off x="2711053" y="2067917"/>
          <a:ext cx="2464593" cy="1478756"/>
        </a:xfrm>
        <a:prstGeom prst="rect">
          <a:avLst/>
        </a:prstGeom>
        <a:solidFill>
          <a:srgbClr val="029FB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Danny Waites:  CDP Partnership Lead</a:t>
          </a:r>
          <a:endParaRPr lang="en-US" sz="2000" kern="1200" dirty="0"/>
        </a:p>
      </dsp:txBody>
      <dsp:txXfrm>
        <a:off x="2711053" y="2067917"/>
        <a:ext cx="2464593" cy="1478756"/>
      </dsp:txXfrm>
    </dsp:sp>
    <dsp:sp modelId="{3AB76773-D2A3-4F70-8BEE-EEF1D8DD858D}">
      <dsp:nvSpPr>
        <dsp:cNvPr id="0" name=""/>
        <dsp:cNvSpPr/>
      </dsp:nvSpPr>
      <dsp:spPr>
        <a:xfrm>
          <a:off x="5422106" y="2067917"/>
          <a:ext cx="2464593" cy="1478756"/>
        </a:xfrm>
        <a:prstGeom prst="rect">
          <a:avLst/>
        </a:prstGeom>
        <a:solidFill>
          <a:srgbClr val="029FB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Saoirse Craughwell: CDP Coordinator</a:t>
          </a:r>
          <a:endParaRPr lang="en-US" sz="2000" kern="1200" dirty="0"/>
        </a:p>
      </dsp:txBody>
      <dsp:txXfrm>
        <a:off x="5422106" y="2067917"/>
        <a:ext cx="2464593" cy="1478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A6F8AFC-F3B3-214D-B9CA-3CF6F4AB78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DE0907-D57D-3243-AD5D-B65E3325FF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0A96B-88BF-954F-A9B0-D0FE45E42E8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4E94A5-C7C4-364C-9B40-2A80E5102C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F40AF7-9EEA-E048-9243-35D4843F50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F97FC-0625-2F4B-BD1C-008697A07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4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ront page - no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3651BD8-87F2-B14A-8C2E-14E4146340A9}"/>
              </a:ext>
            </a:extLst>
          </p:cNvPr>
          <p:cNvSpPr/>
          <p:nvPr userDrawn="1"/>
        </p:nvSpPr>
        <p:spPr>
          <a:xfrm>
            <a:off x="0" y="5404514"/>
            <a:ext cx="9144000" cy="310485"/>
          </a:xfrm>
          <a:prstGeom prst="rect">
            <a:avLst/>
          </a:prstGeom>
          <a:solidFill>
            <a:srgbClr val="029F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8707" y="1276070"/>
            <a:ext cx="5503459" cy="2328958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rgbClr val="2B49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8707" y="3681756"/>
            <a:ext cx="5503459" cy="1265561"/>
          </a:xfrm>
        </p:spPr>
        <p:txBody>
          <a:bodyPr lIns="0" tIns="0" rIns="0" bIns="0"/>
          <a:lstStyle>
            <a:lvl1pPr marL="0" indent="0" algn="l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2F3C1D-943D-A84B-8F8E-AF2A393AD833}"/>
              </a:ext>
            </a:extLst>
          </p:cNvPr>
          <p:cNvSpPr/>
          <p:nvPr userDrawn="1"/>
        </p:nvSpPr>
        <p:spPr>
          <a:xfrm>
            <a:off x="0" y="1"/>
            <a:ext cx="9144000" cy="310485"/>
          </a:xfrm>
          <a:prstGeom prst="rect">
            <a:avLst/>
          </a:prstGeom>
          <a:solidFill>
            <a:srgbClr val="029F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Lewisham Council">
            <a:extLst>
              <a:ext uri="{FF2B5EF4-FFF2-40B4-BE49-F238E27FC236}">
                <a16:creationId xmlns:a16="http://schemas.microsoft.com/office/drawing/2014/main" id="{91DCE698-D7AC-7946-B0E7-5861EDF604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8165" y="155243"/>
            <a:ext cx="843236" cy="843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20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0B7132-59D8-6F4E-9A39-800C97C30BE4}"/>
              </a:ext>
            </a:extLst>
          </p:cNvPr>
          <p:cNvSpPr/>
          <p:nvPr userDrawn="1"/>
        </p:nvSpPr>
        <p:spPr>
          <a:xfrm>
            <a:off x="0" y="1"/>
            <a:ext cx="9144000" cy="5714999"/>
          </a:xfrm>
          <a:prstGeom prst="rect">
            <a:avLst/>
          </a:prstGeom>
          <a:solidFill>
            <a:srgbClr val="B1D3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0FAD0-3CB5-B745-B24F-14BA2DB7D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335" y="573206"/>
            <a:ext cx="4616355" cy="2397197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E232F4-83DA-2B4C-9075-80B278146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335" y="3047132"/>
            <a:ext cx="4616355" cy="1379802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67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0B7132-59D8-6F4E-9A39-800C97C30BE4}"/>
              </a:ext>
            </a:extLst>
          </p:cNvPr>
          <p:cNvSpPr/>
          <p:nvPr userDrawn="1"/>
        </p:nvSpPr>
        <p:spPr>
          <a:xfrm>
            <a:off x="0" y="1"/>
            <a:ext cx="9144000" cy="5714999"/>
          </a:xfrm>
          <a:prstGeom prst="rect">
            <a:avLst/>
          </a:prstGeom>
          <a:solidFill>
            <a:srgbClr val="FDB9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0FAD0-3CB5-B745-B24F-14BA2DB7D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335" y="702860"/>
            <a:ext cx="4616355" cy="2267543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E232F4-83DA-2B4C-9075-80B278146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335" y="3047132"/>
            <a:ext cx="4616355" cy="1379802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425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solidFill>
                  <a:srgbClr val="2B497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337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68740"/>
            <a:ext cx="7886700" cy="47419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529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ull ou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68740"/>
            <a:ext cx="5151177" cy="48449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9F13249-E410-F642-9962-00B22535B3BF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882186" y="668740"/>
            <a:ext cx="2886502" cy="4844956"/>
          </a:xfrm>
          <a:solidFill>
            <a:srgbClr val="029FB0"/>
          </a:solidFill>
          <a:effectLst/>
        </p:spPr>
        <p:txBody>
          <a:bodyPr lIns="180000" tIns="180000" rIns="180000" bIns="18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515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- two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solidFill>
                  <a:srgbClr val="2B497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9923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9923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083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page with pull ou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8140038" cy="1104636"/>
          </a:xfrm>
        </p:spPr>
        <p:txBody>
          <a:bodyPr>
            <a:normAutofit/>
          </a:bodyPr>
          <a:lstStyle>
            <a:lvl1pPr>
              <a:defRPr sz="2800" b="1">
                <a:solidFill>
                  <a:srgbClr val="2B497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521354"/>
            <a:ext cx="5048819" cy="39923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15252A-0DC9-BE46-893A-B4073EB97F65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882186" y="1521354"/>
            <a:ext cx="2886502" cy="3992342"/>
          </a:xfrm>
          <a:solidFill>
            <a:srgbClr val="029FB0"/>
          </a:solidFill>
          <a:effectLst/>
        </p:spPr>
        <p:txBody>
          <a:bodyPr lIns="180000" tIns="180000" rIns="180000" bIns="18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34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Lewisham Council&#10;">
            <a:extLst>
              <a:ext uri="{FF2B5EF4-FFF2-40B4-BE49-F238E27FC236}">
                <a16:creationId xmlns:a16="http://schemas.microsoft.com/office/drawing/2014/main" id="{B863FE54-1304-A941-9FDC-A9800A18ED90}"/>
              </a:ext>
            </a:extLst>
          </p:cNvPr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Lewisham Council">
            <a:extLst>
              <a:ext uri="{FF2B5EF4-FFF2-40B4-BE49-F238E27FC236}">
                <a16:creationId xmlns:a16="http://schemas.microsoft.com/office/drawing/2014/main" id="{8DF7EB21-217C-B542-8B43-128C6F2296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170" y="2052644"/>
            <a:ext cx="1233660" cy="12336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00208"/>
            <a:ext cx="7886700" cy="419060"/>
          </a:xfrm>
        </p:spPr>
        <p:txBody>
          <a:bodyPr anchor="t" anchorCtr="0">
            <a:normAutofit/>
          </a:bodyPr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www.lewisham.gov.uk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61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ont page - with photo-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3651BD8-87F2-B14A-8C2E-14E4146340A9}"/>
              </a:ext>
            </a:extLst>
          </p:cNvPr>
          <p:cNvSpPr/>
          <p:nvPr userDrawn="1"/>
        </p:nvSpPr>
        <p:spPr>
          <a:xfrm>
            <a:off x="0" y="5404514"/>
            <a:ext cx="9144000" cy="310485"/>
          </a:xfrm>
          <a:prstGeom prst="rect">
            <a:avLst/>
          </a:prstGeom>
          <a:solidFill>
            <a:srgbClr val="029F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6571" y="1013835"/>
            <a:ext cx="5305561" cy="2109055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rgbClr val="2B49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36571" y="3177798"/>
            <a:ext cx="5305561" cy="1146065"/>
          </a:xfrm>
        </p:spPr>
        <p:txBody>
          <a:bodyPr lIns="0" tIns="0" rIns="0" bIns="0"/>
          <a:lstStyle>
            <a:lvl1pPr marL="0" indent="0" algn="l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2F3C1D-943D-A84B-8F8E-AF2A393AD833}"/>
              </a:ext>
            </a:extLst>
          </p:cNvPr>
          <p:cNvSpPr/>
          <p:nvPr userDrawn="1"/>
        </p:nvSpPr>
        <p:spPr>
          <a:xfrm>
            <a:off x="0" y="1"/>
            <a:ext cx="9144000" cy="310485"/>
          </a:xfrm>
          <a:prstGeom prst="rect">
            <a:avLst/>
          </a:prstGeom>
          <a:solidFill>
            <a:srgbClr val="029F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Lewisham Council">
            <a:extLst>
              <a:ext uri="{FF2B5EF4-FFF2-40B4-BE49-F238E27FC236}">
                <a16:creationId xmlns:a16="http://schemas.microsoft.com/office/drawing/2014/main" id="{91DCE698-D7AC-7946-B0E7-5861EDF604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164" y="170600"/>
            <a:ext cx="843236" cy="8432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F95272-CE7A-114C-BEC2-DFBCB067FBB5}"/>
              </a:ext>
            </a:extLst>
          </p:cNvPr>
          <p:cNvSpPr txBox="1"/>
          <p:nvPr userDrawn="1"/>
        </p:nvSpPr>
        <p:spPr>
          <a:xfrm>
            <a:off x="218362" y="1841837"/>
            <a:ext cx="24293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This template is for front covers with photos.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photo/s should be placed in this area here,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Filling the white area up to the edges of the navy blue margins at the top and bottom of the page.</a:t>
            </a:r>
          </a:p>
        </p:txBody>
      </p:sp>
    </p:spTree>
    <p:extLst>
      <p:ext uri="{BB962C8B-B14F-4D97-AF65-F5344CB8AC3E}">
        <p14:creationId xmlns:p14="http://schemas.microsoft.com/office/powerpoint/2010/main" val="2902030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0B7132-59D8-6F4E-9A39-800C97C30BE4}"/>
              </a:ext>
            </a:extLst>
          </p:cNvPr>
          <p:cNvSpPr/>
          <p:nvPr userDrawn="1"/>
        </p:nvSpPr>
        <p:spPr>
          <a:xfrm>
            <a:off x="0" y="1"/>
            <a:ext cx="9144000" cy="5714999"/>
          </a:xfrm>
          <a:prstGeom prst="rect">
            <a:avLst/>
          </a:prstGeom>
          <a:solidFill>
            <a:srgbClr val="029F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0FAD0-3CB5-B745-B24F-14BA2DB7D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335" y="607326"/>
            <a:ext cx="4616355" cy="2363078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E232F4-83DA-2B4C-9075-80B278146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335" y="3047132"/>
            <a:ext cx="4616355" cy="1379802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732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0B7132-59D8-6F4E-9A39-800C97C30BE4}"/>
              </a:ext>
            </a:extLst>
          </p:cNvPr>
          <p:cNvSpPr/>
          <p:nvPr userDrawn="1"/>
        </p:nvSpPr>
        <p:spPr>
          <a:xfrm>
            <a:off x="0" y="1"/>
            <a:ext cx="9144000" cy="5714999"/>
          </a:xfrm>
          <a:prstGeom prst="rect">
            <a:avLst/>
          </a:prstGeom>
          <a:solidFill>
            <a:srgbClr val="8628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0FAD0-3CB5-B745-B24F-14BA2DB7D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335" y="627798"/>
            <a:ext cx="4616355" cy="2342606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E232F4-83DA-2B4C-9075-80B278146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335" y="3047132"/>
            <a:ext cx="4616355" cy="1379802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707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0B7132-59D8-6F4E-9A39-800C97C30BE4}"/>
              </a:ext>
            </a:extLst>
          </p:cNvPr>
          <p:cNvSpPr/>
          <p:nvPr userDrawn="1"/>
        </p:nvSpPr>
        <p:spPr>
          <a:xfrm>
            <a:off x="0" y="1"/>
            <a:ext cx="9144000" cy="5714999"/>
          </a:xfrm>
          <a:prstGeom prst="rect">
            <a:avLst/>
          </a:prstGeom>
          <a:solidFill>
            <a:srgbClr val="EB6C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0FAD0-3CB5-B745-B24F-14BA2DB7D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335" y="620974"/>
            <a:ext cx="4616355" cy="2349430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E232F4-83DA-2B4C-9075-80B278146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335" y="3047132"/>
            <a:ext cx="4616355" cy="1379802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92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0B7132-59D8-6F4E-9A39-800C97C30BE4}"/>
              </a:ext>
            </a:extLst>
          </p:cNvPr>
          <p:cNvSpPr/>
          <p:nvPr userDrawn="1"/>
        </p:nvSpPr>
        <p:spPr>
          <a:xfrm>
            <a:off x="0" y="1"/>
            <a:ext cx="9144000" cy="5714999"/>
          </a:xfrm>
          <a:prstGeom prst="rect">
            <a:avLst/>
          </a:prstGeom>
          <a:solidFill>
            <a:srgbClr val="E660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0FAD0-3CB5-B745-B24F-14BA2DB7D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335" y="696036"/>
            <a:ext cx="4616355" cy="2274367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E232F4-83DA-2B4C-9075-80B278146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335" y="3047132"/>
            <a:ext cx="4616355" cy="1379802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704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0B7132-59D8-6F4E-9A39-800C97C30BE4}"/>
              </a:ext>
            </a:extLst>
          </p:cNvPr>
          <p:cNvSpPr/>
          <p:nvPr userDrawn="1"/>
        </p:nvSpPr>
        <p:spPr>
          <a:xfrm>
            <a:off x="0" y="1"/>
            <a:ext cx="9144000" cy="5714999"/>
          </a:xfrm>
          <a:prstGeom prst="rect">
            <a:avLst/>
          </a:prstGeom>
          <a:solidFill>
            <a:srgbClr val="F371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0FAD0-3CB5-B745-B24F-14BA2DB7D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335" y="655094"/>
            <a:ext cx="4616355" cy="2315310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E232F4-83DA-2B4C-9075-80B278146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335" y="3047132"/>
            <a:ext cx="4616355" cy="1379802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82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0B7132-59D8-6F4E-9A39-800C97C30BE4}"/>
              </a:ext>
            </a:extLst>
          </p:cNvPr>
          <p:cNvSpPr/>
          <p:nvPr userDrawn="1"/>
        </p:nvSpPr>
        <p:spPr>
          <a:xfrm>
            <a:off x="0" y="1"/>
            <a:ext cx="9144000" cy="5714999"/>
          </a:xfrm>
          <a:prstGeom prst="rect">
            <a:avLst/>
          </a:prstGeom>
          <a:solidFill>
            <a:srgbClr val="CA2B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0FAD0-3CB5-B745-B24F-14BA2DB7D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335" y="593678"/>
            <a:ext cx="4616355" cy="2376725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E232F4-83DA-2B4C-9075-80B278146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335" y="3047132"/>
            <a:ext cx="4616355" cy="1379802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313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0B7132-59D8-6F4E-9A39-800C97C30BE4}"/>
              </a:ext>
            </a:extLst>
          </p:cNvPr>
          <p:cNvSpPr/>
          <p:nvPr userDrawn="1"/>
        </p:nvSpPr>
        <p:spPr>
          <a:xfrm>
            <a:off x="0" y="1"/>
            <a:ext cx="9144000" cy="5714999"/>
          </a:xfrm>
          <a:prstGeom prst="rect">
            <a:avLst/>
          </a:prstGeom>
          <a:solidFill>
            <a:srgbClr val="139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0FAD0-3CB5-B745-B24F-14BA2DB7D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335" y="648270"/>
            <a:ext cx="4616355" cy="2322134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E232F4-83DA-2B4C-9075-80B278146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335" y="3047132"/>
            <a:ext cx="4616355" cy="1379802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9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889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357B7-9513-E148-B328-F009D441C1AE}"/>
              </a:ext>
            </a:extLst>
          </p:cNvPr>
          <p:cNvSpPr/>
          <p:nvPr userDrawn="1"/>
        </p:nvSpPr>
        <p:spPr>
          <a:xfrm>
            <a:off x="0" y="1"/>
            <a:ext cx="9144000" cy="122829"/>
          </a:xfrm>
          <a:prstGeom prst="rect">
            <a:avLst/>
          </a:prstGeom>
          <a:solidFill>
            <a:srgbClr val="029F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565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8" r:id="rId2"/>
    <p:sldLayoutId id="2147483678" r:id="rId3"/>
    <p:sldLayoutId id="2147483680" r:id="rId4"/>
    <p:sldLayoutId id="2147483681" r:id="rId5"/>
    <p:sldLayoutId id="2147483682" r:id="rId6"/>
    <p:sldLayoutId id="2147483686" r:id="rId7"/>
    <p:sldLayoutId id="2147483683" r:id="rId8"/>
    <p:sldLayoutId id="2147483684" r:id="rId9"/>
    <p:sldLayoutId id="2147483685" r:id="rId10"/>
    <p:sldLayoutId id="2147483687" r:id="rId11"/>
    <p:sldLayoutId id="2147483674" r:id="rId12"/>
    <p:sldLayoutId id="2147483689" r:id="rId13"/>
    <p:sldLayoutId id="2147483691" r:id="rId14"/>
    <p:sldLayoutId id="2147483676" r:id="rId15"/>
    <p:sldLayoutId id="2147483690" r:id="rId16"/>
    <p:sldLayoutId id="2147483679" r:id="rId17"/>
  </p:sldLayoutIdLst>
  <p:txStyles>
    <p:titleStyle>
      <a:lvl1pPr algn="l" defTabSz="685800" rtl="0" eaLnBrk="1" fontAlgn="b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70661-F816-1C46-A398-87F588D02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9472" y="1518449"/>
            <a:ext cx="7665056" cy="1723945"/>
          </a:xfrm>
        </p:spPr>
        <p:txBody>
          <a:bodyPr lIns="0" tIns="0" rIns="0" bIns="0">
            <a:noAutofit/>
          </a:bodyPr>
          <a:lstStyle/>
          <a:p>
            <a:pPr algn="ctr"/>
            <a:br>
              <a:rPr lang="en-US" sz="3200" dirty="0">
                <a:solidFill>
                  <a:srgbClr val="2B497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200" dirty="0">
                <a:solidFill>
                  <a:srgbClr val="2B497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2B49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Combating Drugs Partnership Synthetic Opioid Preparedness Plan</a:t>
            </a:r>
            <a:br>
              <a:rPr lang="en-US" sz="3200" dirty="0">
                <a:solidFill>
                  <a:srgbClr val="2B497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solidFill>
                <a:srgbClr val="2B49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B2BDDF-D157-CF4E-9FB1-D571F204C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444778"/>
            <a:ext cx="6858000" cy="448751"/>
          </a:xfrm>
        </p:spPr>
        <p:txBody>
          <a:bodyPr lIns="0" tIns="0" rIns="0" bIns="0">
            <a:normAutofit/>
          </a:bodyPr>
          <a:lstStyle/>
          <a:p>
            <a:pPr algn="l"/>
            <a:r>
              <a:rPr lang="en-US" sz="2000" dirty="0">
                <a:solidFill>
                  <a:srgbClr val="2B4972"/>
                </a:solidFill>
              </a:rPr>
              <a:t>October 2024</a:t>
            </a:r>
            <a:endParaRPr lang="en-US" sz="2000" dirty="0">
              <a:solidFill>
                <a:srgbClr val="2B49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920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C3DF2-4476-A740-941B-4FDC4851C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A2BCB-6B24-5647-B2C6-32878B9BB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37064"/>
            <a:ext cx="7886700" cy="3980986"/>
          </a:xfrm>
        </p:spPr>
        <p:txBody>
          <a:bodyPr>
            <a:normAutofit/>
          </a:bodyPr>
          <a:lstStyle/>
          <a:p>
            <a:endParaRPr lang="en-US" sz="1800" dirty="0">
              <a:solidFill>
                <a:srgbClr val="0B0C0C"/>
              </a:solidFill>
              <a:latin typeface="+mn-lt"/>
              <a:ea typeface="Calibri" panose="020F0502020204030204" pitchFamily="34" charset="0"/>
            </a:endParaRPr>
          </a:p>
          <a:p>
            <a:r>
              <a:rPr lang="en-GB" sz="1800" dirty="0">
                <a:ea typeface="Calibri" panose="020F0502020204030204" pitchFamily="34" charset="0"/>
              </a:rPr>
              <a:t>Lewisham has an established CDP, embedded within the Safer Lewisham Partnership, which</a:t>
            </a:r>
            <a:r>
              <a:rPr lang="en-US" sz="1800" dirty="0">
                <a:ea typeface="Calibri" panose="020F0502020204030204" pitchFamily="34" charset="0"/>
              </a:rPr>
              <a:t> brings together a range of multi-agency partners to collaboratively address local challenges, tackle drug related harms</a:t>
            </a:r>
            <a:r>
              <a:rPr lang="en-GB" sz="1800" dirty="0">
                <a:ea typeface="Calibri" panose="020F0502020204030204" pitchFamily="34" charset="0"/>
              </a:rPr>
              <a:t>, prevent deaths and improve the lives of our residents.</a:t>
            </a:r>
          </a:p>
          <a:p>
            <a:pPr marL="0" indent="0">
              <a:buNone/>
            </a:pPr>
            <a:endParaRPr lang="en-GB" sz="1800" dirty="0">
              <a:ea typeface="Calibri" panose="020F0502020204030204" pitchFamily="34" charset="0"/>
            </a:endParaRPr>
          </a:p>
          <a:p>
            <a:r>
              <a:rPr lang="en-GB" sz="1800" dirty="0">
                <a:ea typeface="Calibri" panose="020F0502020204030204" pitchFamily="34" charset="0"/>
              </a:rPr>
              <a:t>In April 2024 and due to the increasing prevalence of dangerous synthetic opioids in the UK’s illegal drugs market, the SRO of CDPs were requested to develop a preparedness plan to manage the risks posed by these substances to local communities. </a:t>
            </a:r>
          </a:p>
          <a:p>
            <a:pPr marL="0" indent="0">
              <a:buNone/>
            </a:pPr>
            <a:endParaRPr lang="en-GB" sz="1800" dirty="0">
              <a:ea typeface="Calibri" panose="020F0502020204030204" pitchFamily="34" charset="0"/>
            </a:endParaRPr>
          </a:p>
          <a:p>
            <a:r>
              <a:rPr lang="en-GB" sz="1800" dirty="0">
                <a:ea typeface="Calibri" panose="020F0502020204030204" pitchFamily="34" charset="0"/>
              </a:rPr>
              <a:t>In response Lewisham’s CDP developed a Synthetic Drugs Preparedness Group; to actively review and develop new plans with partners to ensure public awareness, safety, treatment, recovery and enforcement. </a:t>
            </a:r>
            <a:endParaRPr lang="en-US" sz="1800" dirty="0">
              <a:ea typeface="Calibri" panose="020F0502020204030204" pitchFamily="34" charset="0"/>
            </a:endParaRPr>
          </a:p>
          <a:p>
            <a:endParaRPr lang="en-US" sz="1800" dirty="0">
              <a:ea typeface="Calibri" panose="020F0502020204030204" pitchFamily="34" charset="0"/>
            </a:endParaRPr>
          </a:p>
          <a:p>
            <a:endParaRPr lang="en-GB" sz="1800" dirty="0">
              <a:ea typeface="Calibri" panose="020F0502020204030204" pitchFamily="34" charset="0"/>
            </a:endParaRPr>
          </a:p>
          <a:p>
            <a:endParaRPr lang="en-GB" sz="1800" dirty="0">
              <a:effectLst/>
              <a:latin typeface="+mn-lt"/>
              <a:ea typeface="Calibri" panose="020F0502020204030204" pitchFamily="34" charset="0"/>
            </a:endParaRPr>
          </a:p>
          <a:p>
            <a:endParaRPr lang="en-GB" sz="1800" dirty="0">
              <a:ea typeface="Calibri" panose="020F0502020204030204" pitchFamily="34" charset="0"/>
            </a:endParaRPr>
          </a:p>
          <a:p>
            <a:endParaRPr lang="en-GB" sz="1800" dirty="0">
              <a:ea typeface="Calibri" panose="020F0502020204030204" pitchFamily="34" charset="0"/>
            </a:endParaRPr>
          </a:p>
          <a:p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268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A7DC0-4D1E-ACB5-9F76-1D26C6512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br>
              <a:rPr lang="en-GB" sz="2000" kern="0" dirty="0">
                <a:effectLst/>
              </a:rPr>
            </a:br>
            <a:r>
              <a:rPr lang="en-GB" kern="0" dirty="0">
                <a:effectLst/>
              </a:rPr>
              <a:t>Named leads</a:t>
            </a:r>
            <a:br>
              <a:rPr lang="en-GB" sz="2000" kern="100" dirty="0">
                <a:effectLst/>
              </a:rPr>
            </a:br>
            <a:endParaRPr lang="en-GB" sz="2000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736A9E4A-BDA1-2CF0-A4C6-0F39E4E881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376513"/>
              </p:ext>
            </p:extLst>
          </p:nvPr>
        </p:nvGraphicFramePr>
        <p:xfrm>
          <a:off x="628650" y="1322571"/>
          <a:ext cx="7886700" cy="3889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1446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7F9EB-0FC0-D13D-F3C0-C33BA61A0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</p:spPr>
        <p:txBody>
          <a:bodyPr anchor="ctr">
            <a:normAutofit/>
          </a:bodyPr>
          <a:lstStyle/>
          <a:p>
            <a:r>
              <a:rPr lang="en-GB" dirty="0"/>
              <a:t>Prepare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4F56A39-604B-E469-1A81-EBFBFE5EEC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487" y="1031932"/>
            <a:ext cx="6667025" cy="44930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73574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7F14D-99B8-E91C-2DC6-FD0B9B7AC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Monitor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99D1F2-0C90-D2E2-C608-AF3B91F0A0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50" y="1679575"/>
            <a:ext cx="9036050" cy="332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36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8E636-ECFB-6C00-0165-E41909148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Treat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6655D9E-C9D9-20DE-3836-C310C77B01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25" y="1083880"/>
            <a:ext cx="8661400" cy="460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336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A6627-61A5-9CF8-7C6C-A27688233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Enforce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DC102A-EF99-9724-BD8E-93B66471CB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50" y="1412082"/>
            <a:ext cx="9036050" cy="408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463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7270E-B6C5-B4EE-B692-B6DD0E6A6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i="0" dirty="0">
                <a:effectLst/>
                <a:latin typeface="+mj-lt"/>
              </a:rPr>
              <a:t>Communications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D1B147D-1FC6-0562-D8E6-B3A9AC0AF6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852702"/>
            <a:ext cx="7886700" cy="3225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30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9F18C0D-CDA3-4FAF-8518-9C3076245896}" vid="{47492759-51E7-4214-8FF4-D977EE3A2F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Type xmlns="50d2f097-94db-4a6a-bb67-71ff54d15235">Template</DocumentType>
    <SharedWithUsers xmlns="ef4a09bb-758a-49e1-8b47-6b1b2eb32ef4">
      <UserInfo>
        <DisplayName>Duke, Richard</DisplayName>
        <AccountId>187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7931cdb5-da7d-4a5d-b523-19dbfe538874" ContentTypeId="0x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1C1B4982776E4695AD28411CC904CC" ma:contentTypeVersion="9" ma:contentTypeDescription="Create a new document." ma:contentTypeScope="" ma:versionID="e30bc33cca4f4a29a484aa35845042c4">
  <xsd:schema xmlns:xsd="http://www.w3.org/2001/XMLSchema" xmlns:xs="http://www.w3.org/2001/XMLSchema" xmlns:p="http://schemas.microsoft.com/office/2006/metadata/properties" xmlns:ns2="50d2f097-94db-4a6a-bb67-71ff54d15235" xmlns:ns3="ef4a09bb-758a-49e1-8b47-6b1b2eb32ef4" targetNamespace="http://schemas.microsoft.com/office/2006/metadata/properties" ma:root="true" ma:fieldsID="0a1cb6e2dbb92da8f072c40826af9ad0" ns2:_="" ns3:_="">
    <xsd:import namespace="50d2f097-94db-4a6a-bb67-71ff54d15235"/>
    <xsd:import namespace="ef4a09bb-758a-49e1-8b47-6b1b2eb32ef4"/>
    <xsd:element name="properties">
      <xsd:complexType>
        <xsd:sequence>
          <xsd:element name="documentManagement">
            <xsd:complexType>
              <xsd:all>
                <xsd:element ref="ns2:DocumentType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d2f097-94db-4a6a-bb67-71ff54d15235" elementFormDefault="qualified">
    <xsd:import namespace="http://schemas.microsoft.com/office/2006/documentManagement/types"/>
    <xsd:import namespace="http://schemas.microsoft.com/office/infopath/2007/PartnerControls"/>
    <xsd:element name="DocumentType" ma:index="8" ma:displayName="Document Type" ma:format="Dropdown" ma:internalName="DocumentType">
      <xsd:simpleType>
        <xsd:restriction base="dms:Choice">
          <xsd:enumeration value="Policy"/>
          <xsd:enumeration value="Strategy"/>
          <xsd:enumeration value="Guidance"/>
          <xsd:enumeration value="Form"/>
          <xsd:enumeration value="Tool"/>
          <xsd:enumeration value="FAQ"/>
          <xsd:enumeration value="Report"/>
          <xsd:enumeration value="Template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4a09bb-758a-49e1-8b47-6b1b2eb32ef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59F207-A1C6-4A02-B57A-EB829D46A01D}">
  <ds:schemaRefs>
    <ds:schemaRef ds:uri="http://schemas.microsoft.com/office/2006/documentManagement/types"/>
    <ds:schemaRef ds:uri="http://schemas.microsoft.com/sharepoint/v3"/>
    <ds:schemaRef ds:uri="ec29c379-de99-4603-b006-986c537831ec"/>
    <ds:schemaRef ds:uri="http://purl.org/dc/terms/"/>
    <ds:schemaRef ds:uri="788db730-7cb9-4d8a-a463-8bbb4736b0d4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50d2f097-94db-4a6a-bb67-71ff54d15235"/>
    <ds:schemaRef ds:uri="ef4a09bb-758a-49e1-8b47-6b1b2eb32ef4"/>
  </ds:schemaRefs>
</ds:datastoreItem>
</file>

<file path=customXml/itemProps2.xml><?xml version="1.0" encoding="utf-8"?>
<ds:datastoreItem xmlns:ds="http://schemas.openxmlformats.org/officeDocument/2006/customXml" ds:itemID="{CBFDE0FC-1717-40C4-8928-F67D08DCBA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0E9705-2519-4E77-BFF5-3834CE408A25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993006C-B738-4A28-9471-C7ADFA08E7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d2f097-94db-4a6a-bb67-71ff54d15235"/>
    <ds:schemaRef ds:uri="ef4a09bb-758a-49e1-8b47-6b1b2eb32e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CDP Strategy Action Plan Sept 24</Template>
  <TotalTime>1517</TotalTime>
  <Words>185</Words>
  <Application>Microsoft Office PowerPoint</Application>
  <PresentationFormat>On-screen Show (16:10)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  Combating Drugs Partnership Synthetic Opioid Preparedness Plan </vt:lpstr>
      <vt:lpstr>Background </vt:lpstr>
      <vt:lpstr> Named leads </vt:lpstr>
      <vt:lpstr>Prepare</vt:lpstr>
      <vt:lpstr>Monitor</vt:lpstr>
      <vt:lpstr>Treat</vt:lpstr>
      <vt:lpstr>Enforce</vt:lpstr>
      <vt:lpstr>Communications</vt:lpstr>
    </vt:vector>
  </TitlesOfParts>
  <Company>London Borough of Lewisham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Lewisham Combating Drugs Partnership Synthetic Opioid Preparedness Plan</dc:title>
  <dc:creator>Craughwell, Saoirse</dc:creator>
  <cp:lastModifiedBy>Craughwell, Saoirse</cp:lastModifiedBy>
  <cp:revision>5</cp:revision>
  <dcterms:created xsi:type="dcterms:W3CDTF">2024-10-07T22:03:52Z</dcterms:created>
  <dcterms:modified xsi:type="dcterms:W3CDTF">2024-11-19T19:19:45Z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0x010100B01C1B4982776E4695AD28411CC904CC</vt:lpwstr>
  </property>
  <property fmtid="{D5CDD505-2E9C-101B-9397-08002B2CF9AE}" pid="3" name="_dlc_policyId">
    <vt:lpwstr>0x01010013F6098D58CD7D4893910EA60428FE2D004FC536D3407A3F4C8486B8B86653F215|-929127196</vt:lpwstr>
  </property>
  <property fmtid="{D5CDD505-2E9C-101B-9397-08002B2CF9AE}" pid="4" name="ItemRetentionFormula">
    <vt:lpwstr>&lt;formula id="Microsoft.Office.RecordsManagement.PolicyFeatures.Expiration.Formula.BuiltIn"&gt;&lt;number&gt;0&lt;/number&gt;&lt;property&gt;Review_x005f_x0020_date&lt;/property&gt;&lt;propertyId&gt;66548c1f-118b-46a1-986f-aeb57b8f4bf7&lt;/propertyId&gt;&lt;period&gt;days&lt;/period&gt;&lt;/formula&gt;</vt:lpwstr>
  </property>
  <property fmtid="{D5CDD505-2E9C-101B-9397-08002B2CF9AE}" pid="5" name="l955f9971dbf4032a02271b8f6e353e9">
    <vt:lpwstr/>
  </property>
  <property fmtid="{D5CDD505-2E9C-101B-9397-08002B2CF9AE}" pid="6" name="Knowledge_x0020_Base_x0020_category">
    <vt:lpwstr/>
  </property>
  <property fmtid="{D5CDD505-2E9C-101B-9397-08002B2CF9AE}" pid="7" name="Knowledge_x0020_Base_x0020_sub_x002d_category">
    <vt:lpwstr/>
  </property>
  <property fmtid="{D5CDD505-2E9C-101B-9397-08002B2CF9AE}" pid="8" name="j7a096c7604f41b98ede6c0b190b7e17">
    <vt:lpwstr/>
  </property>
  <property fmtid="{D5CDD505-2E9C-101B-9397-08002B2CF9AE}" pid="9" name="d54d70def6b14c53b807bc4febed6707">
    <vt:lpwstr/>
  </property>
  <property fmtid="{D5CDD505-2E9C-101B-9397-08002B2CF9AE}" pid="10" name="Intranet sections">
    <vt:lpwstr>103;#Communications|54264b97-8853-4b26-a61d-ca038392d790;#104;#Brand guidelines|7850e3aa-07c6-45e8-9c65-ca938698c53b</vt:lpwstr>
  </property>
  <property fmtid="{D5CDD505-2E9C-101B-9397-08002B2CF9AE}" pid="11" name="Tags">
    <vt:lpwstr/>
  </property>
  <property fmtid="{D5CDD505-2E9C-101B-9397-08002B2CF9AE}" pid="12" name="Knowledge Base category">
    <vt:lpwstr/>
  </property>
  <property fmtid="{D5CDD505-2E9C-101B-9397-08002B2CF9AE}" pid="13" name="Knowledge Base sub-category">
    <vt:lpwstr/>
  </property>
  <property fmtid="{D5CDD505-2E9C-101B-9397-08002B2CF9AE}" pid="14" name="Order">
    <vt:r8>18000</vt:r8>
  </property>
  <property fmtid="{D5CDD505-2E9C-101B-9397-08002B2CF9AE}" pid="15" name="xd_Signature">
    <vt:bool>false</vt:bool>
  </property>
  <property fmtid="{D5CDD505-2E9C-101B-9397-08002B2CF9AE}" pid="16" name="xd_ProgID">
    <vt:lpwstr/>
  </property>
  <property fmtid="{D5CDD505-2E9C-101B-9397-08002B2CF9AE}" pid="17" name="ComplianceAssetId">
    <vt:lpwstr/>
  </property>
  <property fmtid="{D5CDD505-2E9C-101B-9397-08002B2CF9AE}" pid="18" name="TemplateUrl">
    <vt:lpwstr/>
  </property>
  <property fmtid="{D5CDD505-2E9C-101B-9397-08002B2CF9AE}" pid="19" name="_ExtendedDescription">
    <vt:lpwstr/>
  </property>
  <property fmtid="{D5CDD505-2E9C-101B-9397-08002B2CF9AE}" pid="20" name="TriggerFlowInfo">
    <vt:lpwstr/>
  </property>
</Properties>
</file>